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33985">
              <a:lnSpc>
                <a:spcPts val="1630"/>
              </a:lnSpc>
            </a:pPr>
            <a:fld id="{81D60167-4931-47E6-BA6A-407CBD079E47}" type="slidenum">
              <a:rPr dirty="0" sz="1400" spc="-50">
                <a:solidFill>
                  <a:srgbClr val="595959"/>
                </a:solidFill>
                <a:latin typeface="Times New Roman"/>
                <a:cs typeface="Times New Roman"/>
              </a:rPr>
              <a:t>#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33985">
              <a:lnSpc>
                <a:spcPts val="1630"/>
              </a:lnSpc>
            </a:pPr>
            <a:fld id="{81D60167-4931-47E6-BA6A-407CBD079E47}" type="slidenum">
              <a:rPr dirty="0" sz="1400" spc="-50">
                <a:solidFill>
                  <a:srgbClr val="595959"/>
                </a:solidFill>
                <a:latin typeface="Times New Roman"/>
                <a:cs typeface="Times New Roman"/>
              </a:rPr>
              <a:t>#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33985">
              <a:lnSpc>
                <a:spcPts val="1630"/>
              </a:lnSpc>
            </a:pPr>
            <a:fld id="{81D60167-4931-47E6-BA6A-407CBD079E47}" type="slidenum">
              <a:rPr dirty="0" sz="1400" spc="-50">
                <a:solidFill>
                  <a:srgbClr val="595959"/>
                </a:solidFill>
                <a:latin typeface="Times New Roman"/>
                <a:cs typeface="Times New Roman"/>
              </a:rPr>
              <a:t>#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33985">
              <a:lnSpc>
                <a:spcPts val="1630"/>
              </a:lnSpc>
            </a:pPr>
            <a:fld id="{81D60167-4931-47E6-BA6A-407CBD079E47}" type="slidenum">
              <a:rPr dirty="0" sz="1400" spc="-50">
                <a:solidFill>
                  <a:srgbClr val="595959"/>
                </a:solidFill>
                <a:latin typeface="Times New Roman"/>
                <a:cs typeface="Times New Roman"/>
              </a:rPr>
              <a:t>#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33985">
              <a:lnSpc>
                <a:spcPts val="1630"/>
              </a:lnSpc>
            </a:pPr>
            <a:fld id="{81D60167-4931-47E6-BA6A-407CBD079E47}" type="slidenum">
              <a:rPr dirty="0" sz="1400" spc="-50">
                <a:solidFill>
                  <a:srgbClr val="595959"/>
                </a:solidFill>
                <a:latin typeface="Times New Roman"/>
                <a:cs typeface="Times New Roman"/>
              </a:rPr>
              <a:t>#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-39349"/>
            <a:ext cx="8986520" cy="52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01405" y="3253995"/>
            <a:ext cx="6083300" cy="2988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62626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832951" y="6555803"/>
            <a:ext cx="295702" cy="309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33985">
              <a:lnSpc>
                <a:spcPts val="1630"/>
              </a:lnSpc>
            </a:pPr>
            <a:fld id="{81D60167-4931-47E6-BA6A-407CBD079E47}" type="slidenum">
              <a:rPr dirty="0" sz="1400" spc="-50">
                <a:solidFill>
                  <a:srgbClr val="595959"/>
                </a:solidFill>
                <a:latin typeface="Times New Roman"/>
                <a:cs typeface="Times New Roman"/>
              </a:rPr>
              <a:t>#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://robotics.csie.ncku.edu.tw/" TargetMode="External"/><Relationship Id="rId4" Type="http://schemas.openxmlformats.org/officeDocument/2006/relationships/hyperlink" Target="mailto:jjlien@csie.ncku.edu.tw" TargetMode="Externa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Relationship Id="rId27" Type="http://schemas.openxmlformats.org/officeDocument/2006/relationships/image" Target="../media/image53.png"/><Relationship Id="rId28" Type="http://schemas.openxmlformats.org/officeDocument/2006/relationships/image" Target="../media/image54.png"/><Relationship Id="rId29" Type="http://schemas.openxmlformats.org/officeDocument/2006/relationships/image" Target="../media/image55.png"/><Relationship Id="rId30" Type="http://schemas.openxmlformats.org/officeDocument/2006/relationships/image" Target="../media/image56.png"/><Relationship Id="rId31" Type="http://schemas.openxmlformats.org/officeDocument/2006/relationships/image" Target="../media/image57.png"/><Relationship Id="rId32" Type="http://schemas.openxmlformats.org/officeDocument/2006/relationships/image" Target="../media/image58.png"/><Relationship Id="rId33" Type="http://schemas.openxmlformats.org/officeDocument/2006/relationships/image" Target="../media/image59.png"/><Relationship Id="rId34" Type="http://schemas.openxmlformats.org/officeDocument/2006/relationships/image" Target="../media/image60.png"/><Relationship Id="rId35" Type="http://schemas.openxmlformats.org/officeDocument/2006/relationships/image" Target="../media/image61.png"/><Relationship Id="rId36" Type="http://schemas.openxmlformats.org/officeDocument/2006/relationships/image" Target="../media/image62.png"/><Relationship Id="rId37" Type="http://schemas.openxmlformats.org/officeDocument/2006/relationships/image" Target="../media/image63.png"/><Relationship Id="rId38" Type="http://schemas.openxmlformats.org/officeDocument/2006/relationships/image" Target="../media/image64.png"/><Relationship Id="rId39" Type="http://schemas.openxmlformats.org/officeDocument/2006/relationships/image" Target="../media/image65.png"/><Relationship Id="rId40" Type="http://schemas.openxmlformats.org/officeDocument/2006/relationships/image" Target="../media/image66.png"/><Relationship Id="rId41" Type="http://schemas.openxmlformats.org/officeDocument/2006/relationships/image" Target="../media/image67.png"/><Relationship Id="rId42" Type="http://schemas.openxmlformats.org/officeDocument/2006/relationships/image" Target="../media/image68.png"/><Relationship Id="rId43" Type="http://schemas.openxmlformats.org/officeDocument/2006/relationships/image" Target="../media/image69.png"/><Relationship Id="rId44" Type="http://schemas.openxmlformats.org/officeDocument/2006/relationships/image" Target="../media/image70.jpg"/><Relationship Id="rId45" Type="http://schemas.openxmlformats.org/officeDocument/2006/relationships/image" Target="../media/image7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2.png"/><Relationship Id="rId4" Type="http://schemas.openxmlformats.org/officeDocument/2006/relationships/image" Target="../media/image7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4.jpg"/><Relationship Id="rId4" Type="http://schemas.openxmlformats.org/officeDocument/2006/relationships/image" Target="../media/image75.jpg"/><Relationship Id="rId5" Type="http://schemas.openxmlformats.org/officeDocument/2006/relationships/image" Target="../media/image76.png"/><Relationship Id="rId6" Type="http://schemas.openxmlformats.org/officeDocument/2006/relationships/image" Target="../media/image77.jpg"/><Relationship Id="rId7" Type="http://schemas.openxmlformats.org/officeDocument/2006/relationships/image" Target="../media/image7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://robotics.csie.ncku.edu.tw/course.html" TargetMode="Externa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91.jpg"/><Relationship Id="rId4" Type="http://schemas.openxmlformats.org/officeDocument/2006/relationships/image" Target="../media/image92.jpg"/><Relationship Id="rId5" Type="http://schemas.openxmlformats.org/officeDocument/2006/relationships/image" Target="../media/image93.jpg"/><Relationship Id="rId6" Type="http://schemas.openxmlformats.org/officeDocument/2006/relationships/image" Target="../media/image94.jpg"/><Relationship Id="rId7" Type="http://schemas.openxmlformats.org/officeDocument/2006/relationships/image" Target="../media/image95.jpg"/><Relationship Id="rId8" Type="http://schemas.openxmlformats.org/officeDocument/2006/relationships/image" Target="../media/image96.png"/><Relationship Id="rId9" Type="http://schemas.openxmlformats.org/officeDocument/2006/relationships/image" Target="../media/image9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Relationship Id="rId3" Type="http://schemas.openxmlformats.org/officeDocument/2006/relationships/image" Target="../media/image104.png"/><Relationship Id="rId4" Type="http://schemas.openxmlformats.org/officeDocument/2006/relationships/image" Target="../media/image105.jp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Relationship Id="rId3" Type="http://schemas.openxmlformats.org/officeDocument/2006/relationships/image" Target="../media/image115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image" Target="../media/image112.png"/><Relationship Id="rId4" Type="http://schemas.openxmlformats.org/officeDocument/2006/relationships/image" Target="../media/image11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jpg"/><Relationship Id="rId9" Type="http://schemas.openxmlformats.org/officeDocument/2006/relationships/image" Target="../media/image126.jp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://robotics.csie.ncku.edu.tw/course.html" TargetMode="Externa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3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35.png"/><Relationship Id="rId4" Type="http://schemas.openxmlformats.org/officeDocument/2006/relationships/image" Target="../media/image136.jp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3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g"/><Relationship Id="rId3" Type="http://schemas.openxmlformats.org/officeDocument/2006/relationships/image" Target="../media/image139.jpg"/><Relationship Id="rId4" Type="http://schemas.openxmlformats.org/officeDocument/2006/relationships/image" Target="../media/image140.jpg"/><Relationship Id="rId5" Type="http://schemas.openxmlformats.org/officeDocument/2006/relationships/image" Target="../media/image141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jpg"/><Relationship Id="rId3" Type="http://schemas.openxmlformats.org/officeDocument/2006/relationships/image" Target="../media/image142.jpg"/><Relationship Id="rId4" Type="http://schemas.openxmlformats.org/officeDocument/2006/relationships/image" Target="../media/image143.jpg"/><Relationship Id="rId5" Type="http://schemas.openxmlformats.org/officeDocument/2006/relationships/image" Target="../media/image144.jpg"/><Relationship Id="rId6" Type="http://schemas.openxmlformats.org/officeDocument/2006/relationships/image" Target="../media/image14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Relationship Id="rId3" Type="http://schemas.openxmlformats.org/officeDocument/2006/relationships/image" Target="../media/image14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jpg"/><Relationship Id="rId9" Type="http://schemas.openxmlformats.org/officeDocument/2006/relationships/image" Target="../media/image15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0.png"/><Relationship Id="rId6" Type="http://schemas.openxmlformats.org/officeDocument/2006/relationships/image" Target="../media/image157.png"/><Relationship Id="rId7" Type="http://schemas.openxmlformats.org/officeDocument/2006/relationships/image" Target="../media/image152.png"/><Relationship Id="rId8" Type="http://schemas.openxmlformats.org/officeDocument/2006/relationships/image" Target="../media/image158.jpg"/><Relationship Id="rId9" Type="http://schemas.openxmlformats.org/officeDocument/2006/relationships/image" Target="../media/image159.jpg"/><Relationship Id="rId10" Type="http://schemas.openxmlformats.org/officeDocument/2006/relationships/image" Target="../media/image153.jpg"/><Relationship Id="rId11" Type="http://schemas.openxmlformats.org/officeDocument/2006/relationships/image" Target="../media/image154.png"/><Relationship Id="rId12" Type="http://schemas.openxmlformats.org/officeDocument/2006/relationships/image" Target="../media/image160.jpg"/><Relationship Id="rId13" Type="http://schemas.openxmlformats.org/officeDocument/2006/relationships/image" Target="../media/image161.jpg"/><Relationship Id="rId14" Type="http://schemas.openxmlformats.org/officeDocument/2006/relationships/image" Target="../media/image162.jpg"/><Relationship Id="rId15" Type="http://schemas.openxmlformats.org/officeDocument/2006/relationships/image" Target="../media/image163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jpg"/><Relationship Id="rId18" Type="http://schemas.openxmlformats.org/officeDocument/2006/relationships/image" Target="../media/image18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4.jpg"/><Relationship Id="rId3" Type="http://schemas.openxmlformats.org/officeDocument/2006/relationships/image" Target="../media/image18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4.jpg"/><Relationship Id="rId3" Type="http://schemas.openxmlformats.org/officeDocument/2006/relationships/image" Target="../media/image18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3.jpg"/><Relationship Id="rId4" Type="http://schemas.openxmlformats.org/officeDocument/2006/relationships/image" Target="../media/image184.jp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jpg"/><Relationship Id="rId13" Type="http://schemas.openxmlformats.org/officeDocument/2006/relationships/image" Target="../media/image193.jp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17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6.png"/><Relationship Id="rId3" Type="http://schemas.openxmlformats.org/officeDocument/2006/relationships/image" Target="../media/image199.png"/><Relationship Id="rId4" Type="http://schemas.openxmlformats.org/officeDocument/2006/relationships/image" Target="../media/image200.jpg"/><Relationship Id="rId5" Type="http://schemas.openxmlformats.org/officeDocument/2006/relationships/image" Target="../media/image201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2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jpg"/><Relationship Id="rId3" Type="http://schemas.openxmlformats.org/officeDocument/2006/relationships/image" Target="../media/image204.png"/><Relationship Id="rId4" Type="http://schemas.openxmlformats.org/officeDocument/2006/relationships/image" Target="../media/image205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jp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jpg"/><Relationship Id="rId12" Type="http://schemas.openxmlformats.org/officeDocument/2006/relationships/image" Target="../media/image216.jpg"/><Relationship Id="rId13" Type="http://schemas.openxmlformats.org/officeDocument/2006/relationships/image" Target="../media/image217.png"/><Relationship Id="rId14" Type="http://schemas.openxmlformats.org/officeDocument/2006/relationships/image" Target="../media/image218.jpg"/><Relationship Id="rId15" Type="http://schemas.openxmlformats.org/officeDocument/2006/relationships/image" Target="../media/image219.jpg"/><Relationship Id="rId16" Type="http://schemas.openxmlformats.org/officeDocument/2006/relationships/image" Target="../media/image22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jpg"/><Relationship Id="rId3" Type="http://schemas.openxmlformats.org/officeDocument/2006/relationships/image" Target="../media/image222.jpg"/><Relationship Id="rId4" Type="http://schemas.openxmlformats.org/officeDocument/2006/relationships/image" Target="../media/image223.jpg"/><Relationship Id="rId5" Type="http://schemas.openxmlformats.org/officeDocument/2006/relationships/image" Target="../media/image224.jpg"/><Relationship Id="rId6" Type="http://schemas.openxmlformats.org/officeDocument/2006/relationships/image" Target="../media/image225.jpg"/><Relationship Id="rId7" Type="http://schemas.openxmlformats.org/officeDocument/2006/relationships/image" Target="../media/image226.jpg"/><Relationship Id="rId8" Type="http://schemas.openxmlformats.org/officeDocument/2006/relationships/image" Target="../media/image227.jpg"/><Relationship Id="rId9" Type="http://schemas.openxmlformats.org/officeDocument/2006/relationships/image" Target="../media/image228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9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31.jp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jpg"/><Relationship Id="rId12" Type="http://schemas.openxmlformats.org/officeDocument/2006/relationships/image" Target="../media/image240.jpg"/><Relationship Id="rId13" Type="http://schemas.openxmlformats.org/officeDocument/2006/relationships/image" Target="../media/image241.jpg"/><Relationship Id="rId14" Type="http://schemas.openxmlformats.org/officeDocument/2006/relationships/image" Target="../media/image242.png"/><Relationship Id="rId15" Type="http://schemas.openxmlformats.org/officeDocument/2006/relationships/image" Target="../media/image243.jpg"/><Relationship Id="rId16" Type="http://schemas.openxmlformats.org/officeDocument/2006/relationships/image" Target="../media/image244.jpg"/><Relationship Id="rId17" Type="http://schemas.openxmlformats.org/officeDocument/2006/relationships/image" Target="../media/image245.jpg"/><Relationship Id="rId18" Type="http://schemas.openxmlformats.org/officeDocument/2006/relationships/image" Target="../media/image246.jpg"/><Relationship Id="rId19" Type="http://schemas.openxmlformats.org/officeDocument/2006/relationships/image" Target="../media/image247.jpg"/><Relationship Id="rId20" Type="http://schemas.openxmlformats.org/officeDocument/2006/relationships/image" Target="../media/image248.jpg"/><Relationship Id="rId21" Type="http://schemas.openxmlformats.org/officeDocument/2006/relationships/image" Target="../media/image203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9.jpg"/><Relationship Id="rId3" Type="http://schemas.openxmlformats.org/officeDocument/2006/relationships/image" Target="../media/image250.png"/><Relationship Id="rId4" Type="http://schemas.openxmlformats.org/officeDocument/2006/relationships/image" Target="../media/image25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jpg"/><Relationship Id="rId3" Type="http://schemas.openxmlformats.org/officeDocument/2006/relationships/image" Target="../media/image253.jpg"/><Relationship Id="rId4" Type="http://schemas.openxmlformats.org/officeDocument/2006/relationships/image" Target="../media/image254.png"/><Relationship Id="rId5" Type="http://schemas.openxmlformats.org/officeDocument/2006/relationships/image" Target="../media/image255.jpg"/><Relationship Id="rId6" Type="http://schemas.openxmlformats.org/officeDocument/2006/relationships/image" Target="../media/image256.jpg"/><Relationship Id="rId7" Type="http://schemas.openxmlformats.org/officeDocument/2006/relationships/image" Target="../media/image257.jp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jp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jpg"/><Relationship Id="rId19" Type="http://schemas.openxmlformats.org/officeDocument/2006/relationships/image" Target="../media/image269.png"/><Relationship Id="rId20" Type="http://schemas.openxmlformats.org/officeDocument/2006/relationships/image" Target="../media/image27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71.jpg"/><Relationship Id="rId4" Type="http://schemas.openxmlformats.org/officeDocument/2006/relationships/image" Target="../media/image272.jpg"/><Relationship Id="rId5" Type="http://schemas.openxmlformats.org/officeDocument/2006/relationships/image" Target="../media/image273.jpg"/><Relationship Id="rId6" Type="http://schemas.openxmlformats.org/officeDocument/2006/relationships/image" Target="../media/image274.jpg"/><Relationship Id="rId7" Type="http://schemas.openxmlformats.org/officeDocument/2006/relationships/image" Target="../media/image103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75.jpg"/><Relationship Id="rId4" Type="http://schemas.openxmlformats.org/officeDocument/2006/relationships/image" Target="../media/image276.jpg"/><Relationship Id="rId5" Type="http://schemas.openxmlformats.org/officeDocument/2006/relationships/image" Target="../media/image277.jpg"/><Relationship Id="rId6" Type="http://schemas.openxmlformats.org/officeDocument/2006/relationships/image" Target="../media/image278.jpg"/><Relationship Id="rId7" Type="http://schemas.openxmlformats.org/officeDocument/2006/relationships/image" Target="../media/image279.jpg"/><Relationship Id="rId8" Type="http://schemas.openxmlformats.org/officeDocument/2006/relationships/image" Target="../media/image280.jpg"/><Relationship Id="rId9" Type="http://schemas.openxmlformats.org/officeDocument/2006/relationships/image" Target="../media/image281.jpg"/><Relationship Id="rId10" Type="http://schemas.openxmlformats.org/officeDocument/2006/relationships/image" Target="../media/image282.jpg"/><Relationship Id="rId11" Type="http://schemas.openxmlformats.org/officeDocument/2006/relationships/image" Target="../media/image283.jpg"/><Relationship Id="rId12" Type="http://schemas.openxmlformats.org/officeDocument/2006/relationships/image" Target="../media/image284.jpg"/><Relationship Id="rId13" Type="http://schemas.openxmlformats.org/officeDocument/2006/relationships/image" Target="../media/image285.jpg"/><Relationship Id="rId14" Type="http://schemas.openxmlformats.org/officeDocument/2006/relationships/image" Target="../media/image286.jpg"/><Relationship Id="rId15" Type="http://schemas.openxmlformats.org/officeDocument/2006/relationships/image" Target="../media/image287.jpg"/><Relationship Id="rId16" Type="http://schemas.openxmlformats.org/officeDocument/2006/relationships/image" Target="../media/image288.jpg"/><Relationship Id="rId17" Type="http://schemas.openxmlformats.org/officeDocument/2006/relationships/image" Target="../media/image289.jpg"/><Relationship Id="rId18" Type="http://schemas.openxmlformats.org/officeDocument/2006/relationships/image" Target="../media/image290.jpg"/><Relationship Id="rId19" Type="http://schemas.openxmlformats.org/officeDocument/2006/relationships/image" Target="../media/image291.jpg"/><Relationship Id="rId20" Type="http://schemas.openxmlformats.org/officeDocument/2006/relationships/image" Target="../media/image292.jpg"/><Relationship Id="rId21" Type="http://schemas.openxmlformats.org/officeDocument/2006/relationships/image" Target="../media/image293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5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4.jp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6.jpg"/><Relationship Id="rId3" Type="http://schemas.openxmlformats.org/officeDocument/2006/relationships/image" Target="../media/image297.jpg"/><Relationship Id="rId4" Type="http://schemas.openxmlformats.org/officeDocument/2006/relationships/image" Target="../media/image298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9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0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12.png"/><Relationship Id="rId4" Type="http://schemas.openxmlformats.org/officeDocument/2006/relationships/image" Target="../media/image117.png"/><Relationship Id="rId5" Type="http://schemas.openxmlformats.org/officeDocument/2006/relationships/image" Target="../media/image113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2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03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12.png"/><Relationship Id="rId4" Type="http://schemas.openxmlformats.org/officeDocument/2006/relationships/image" Target="../media/image117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04.jpg"/><Relationship Id="rId4" Type="http://schemas.openxmlformats.org/officeDocument/2006/relationships/image" Target="../media/image305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0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0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7.png"/><Relationship Id="rId3" Type="http://schemas.openxmlformats.org/officeDocument/2006/relationships/image" Target="../media/image318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9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0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1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2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3.png"/><Relationship Id="rId3" Type="http://schemas.openxmlformats.org/officeDocument/2006/relationships/image" Target="../media/image324.jpg"/><Relationship Id="rId4" Type="http://schemas.openxmlformats.org/officeDocument/2006/relationships/image" Target="../media/image325.jpg"/><Relationship Id="rId5" Type="http://schemas.openxmlformats.org/officeDocument/2006/relationships/image" Target="../media/image326.jpg"/><Relationship Id="rId6" Type="http://schemas.openxmlformats.org/officeDocument/2006/relationships/image" Target="../media/image327.png"/><Relationship Id="rId7" Type="http://schemas.openxmlformats.org/officeDocument/2006/relationships/image" Target="../media/image328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9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0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2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3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4.jp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5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12.png"/><Relationship Id="rId4" Type="http://schemas.openxmlformats.org/officeDocument/2006/relationships/image" Target="../media/image3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731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530"/>
              </a:spcBef>
            </a:pPr>
            <a:r>
              <a:rPr dirty="0" spc="70"/>
              <a:t>National</a:t>
            </a:r>
            <a:r>
              <a:rPr dirty="0" spc="270"/>
              <a:t> </a:t>
            </a:r>
            <a:r>
              <a:rPr dirty="0" spc="-45"/>
              <a:t>Cheng</a:t>
            </a:r>
            <a:r>
              <a:rPr dirty="0" spc="275"/>
              <a:t> </a:t>
            </a:r>
            <a:r>
              <a:rPr dirty="0" spc="-110"/>
              <a:t>Kung</a:t>
            </a:r>
            <a:r>
              <a:rPr dirty="0" spc="270"/>
              <a:t> </a:t>
            </a:r>
            <a:r>
              <a:rPr dirty="0" spc="85"/>
              <a:t>University</a:t>
            </a:r>
          </a:p>
          <a:p>
            <a:pPr algn="ctr" marL="12700" marR="5080">
              <a:lnSpc>
                <a:spcPct val="120000"/>
              </a:lnSpc>
            </a:pPr>
            <a:r>
              <a:rPr dirty="0" spc="65"/>
              <a:t>Dept.</a:t>
            </a:r>
            <a:r>
              <a:rPr dirty="0" spc="450"/>
              <a:t> </a:t>
            </a:r>
            <a:r>
              <a:rPr dirty="0" spc="150"/>
              <a:t>of</a:t>
            </a:r>
            <a:r>
              <a:rPr dirty="0" spc="450"/>
              <a:t> </a:t>
            </a:r>
            <a:r>
              <a:rPr dirty="0" spc="-55"/>
              <a:t>Computer</a:t>
            </a:r>
            <a:r>
              <a:rPr dirty="0" spc="455"/>
              <a:t> </a:t>
            </a:r>
            <a:r>
              <a:rPr dirty="0" spc="80"/>
              <a:t>Science</a:t>
            </a:r>
            <a:r>
              <a:rPr dirty="0" spc="450"/>
              <a:t> </a:t>
            </a:r>
            <a:r>
              <a:rPr dirty="0"/>
              <a:t>and</a:t>
            </a:r>
            <a:r>
              <a:rPr dirty="0" spc="455"/>
              <a:t> </a:t>
            </a:r>
            <a:r>
              <a:rPr dirty="0"/>
              <a:t>Information</a:t>
            </a:r>
            <a:r>
              <a:rPr dirty="0" spc="450"/>
              <a:t> </a:t>
            </a:r>
            <a:r>
              <a:rPr dirty="0" spc="-10"/>
              <a:t>Engineering </a:t>
            </a:r>
            <a:r>
              <a:rPr dirty="0" spc="55"/>
              <a:t>Robotics</a:t>
            </a:r>
            <a:r>
              <a:rPr dirty="0" spc="475"/>
              <a:t> </a:t>
            </a:r>
            <a:r>
              <a:rPr dirty="0" spc="-20"/>
              <a:t>Lab.</a:t>
            </a:r>
          </a:p>
          <a:p>
            <a:pPr algn="ctr" marL="1270">
              <a:lnSpc>
                <a:spcPct val="100000"/>
              </a:lnSpc>
              <a:spcBef>
                <a:spcPts val="430"/>
              </a:spcBef>
            </a:pPr>
            <a:r>
              <a:rPr dirty="0" spc="520"/>
              <a:t>୯ҥçфεᏢ</a:t>
            </a:r>
            <a:r>
              <a:rPr dirty="0" spc="340"/>
              <a:t>  </a:t>
            </a:r>
            <a:r>
              <a:rPr dirty="0" spc="140"/>
              <a:t>ၗૻ÷ำ</a:t>
            </a:r>
            <a:r>
              <a:rPr dirty="0" spc="140"/>
              <a:t>س</a:t>
            </a:r>
            <a:r>
              <a:rPr dirty="0" spc="345"/>
              <a:t>  </a:t>
            </a:r>
            <a:r>
              <a:rPr dirty="0" spc="135">
                <a:solidFill>
                  <a:srgbClr val="00B0F0"/>
                </a:solidFill>
              </a:rPr>
              <a:t>ᐒᏔ“ჴᡍ࠻</a:t>
            </a:r>
          </a:p>
          <a:p>
            <a:pPr>
              <a:lnSpc>
                <a:spcPct val="100000"/>
              </a:lnSpc>
              <a:spcBef>
                <a:spcPts val="525"/>
              </a:spcBef>
            </a:pPr>
          </a:p>
          <a:p>
            <a:pPr algn="ctr" marL="1213485" marR="1203960" indent="-1905">
              <a:lnSpc>
                <a:spcPct val="120000"/>
              </a:lnSpc>
            </a:pPr>
            <a:r>
              <a:rPr dirty="0" spc="75"/>
              <a:t>(Jenn-</a:t>
            </a:r>
            <a:r>
              <a:rPr dirty="0" spc="150"/>
              <a:t>Jier</a:t>
            </a:r>
            <a:r>
              <a:rPr dirty="0" spc="400"/>
              <a:t> </a:t>
            </a:r>
            <a:r>
              <a:rPr dirty="0" spc="-10"/>
              <a:t>James</a:t>
            </a:r>
            <a:r>
              <a:rPr dirty="0" spc="400"/>
              <a:t> </a:t>
            </a:r>
            <a:r>
              <a:rPr dirty="0"/>
              <a:t>Lien</a:t>
            </a:r>
            <a:r>
              <a:rPr dirty="0" spc="400"/>
              <a:t> /</a:t>
            </a:r>
            <a:r>
              <a:rPr dirty="0" spc="405"/>
              <a:t> </a:t>
            </a:r>
            <a:r>
              <a:rPr dirty="0" spc="55">
                <a:solidFill>
                  <a:srgbClr val="00B0F0"/>
                </a:solidFill>
              </a:rPr>
              <a:t>ೱ᎜݇</a:t>
            </a:r>
            <a:r>
              <a:rPr dirty="0" spc="55"/>
              <a:t>) </a:t>
            </a:r>
            <a:r>
              <a:rPr dirty="0" spc="130">
                <a:hlinkClick r:id="rId3"/>
              </a:rPr>
              <a:t>http://robotics.csie.ncku.edu.tw</a:t>
            </a:r>
            <a:r>
              <a:rPr dirty="0" spc="130"/>
              <a:t> </a:t>
            </a:r>
            <a:r>
              <a:rPr dirty="0" spc="85">
                <a:hlinkClick r:id="rId4"/>
              </a:rPr>
              <a:t>jjlien@csie.ncku.edu.tw</a:t>
            </a: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dirty="0"/>
              <a:t>0932</a:t>
            </a:r>
            <a:r>
              <a:rPr dirty="0" spc="450"/>
              <a:t> </a:t>
            </a:r>
            <a:r>
              <a:rPr dirty="0" spc="-10"/>
              <a:t>962671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8821" y="126791"/>
            <a:ext cx="805180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pc="-20" b="1">
                <a:solidFill>
                  <a:srgbClr val="FF0000"/>
                </a:solidFill>
                <a:latin typeface="Calibri"/>
                <a:cs typeface="Calibri"/>
              </a:rPr>
              <a:t>Undergraduate:</a:t>
            </a:r>
            <a:r>
              <a:rPr dirty="0" spc="-8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="1">
                <a:solidFill>
                  <a:srgbClr val="FF0000"/>
                </a:solidFill>
                <a:latin typeface="Calibri"/>
                <a:cs typeface="Calibri"/>
              </a:rPr>
              <a:t>Introduction</a:t>
            </a:r>
            <a:r>
              <a:rPr dirty="0" spc="-10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pc="-25" b="1">
                <a:solidFill>
                  <a:srgbClr val="FF0000"/>
                </a:solidFill>
                <a:latin typeface="Calibri"/>
                <a:cs typeface="Calibri"/>
              </a:rPr>
              <a:t>to</a:t>
            </a:r>
          </a:p>
          <a:p>
            <a:pPr algn="ctr">
              <a:lnSpc>
                <a:spcPct val="100000"/>
              </a:lnSpc>
            </a:pPr>
            <a:r>
              <a:rPr dirty="0" b="1">
                <a:solidFill>
                  <a:srgbClr val="FF0000"/>
                </a:solidFill>
                <a:latin typeface="Calibri"/>
                <a:cs typeface="Calibri"/>
              </a:rPr>
              <a:t>Image</a:t>
            </a:r>
            <a:r>
              <a:rPr dirty="0" spc="-6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="1">
                <a:solidFill>
                  <a:srgbClr val="FF0000"/>
                </a:solidFill>
                <a:latin typeface="Calibri"/>
                <a:cs typeface="Calibri"/>
              </a:rPr>
              <a:t>Processing,</a:t>
            </a:r>
            <a:r>
              <a:rPr dirty="0" spc="-3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="1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dirty="0" spc="-4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="1">
                <a:solidFill>
                  <a:srgbClr val="FF0000"/>
                </a:solidFill>
                <a:latin typeface="Calibri"/>
                <a:cs typeface="Calibri"/>
              </a:rPr>
              <a:t>Vision</a:t>
            </a:r>
            <a:r>
              <a:rPr dirty="0" spc="-6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="1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dirty="0" spc="-6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="1">
                <a:solidFill>
                  <a:srgbClr val="FF0000"/>
                </a:solidFill>
                <a:latin typeface="Calibri"/>
                <a:cs typeface="Calibri"/>
              </a:rPr>
              <a:t>Deep</a:t>
            </a:r>
            <a:r>
              <a:rPr dirty="0" spc="-4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pc="-10" b="1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292592" y="1926398"/>
            <a:ext cx="6882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0000"/>
                </a:solidFill>
                <a:latin typeface="Calibri"/>
                <a:cs typeface="Calibri"/>
              </a:rPr>
              <a:t>Graduate:</a:t>
            </a:r>
            <a:r>
              <a:rPr dirty="0" sz="2800" spc="-4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dirty="0" sz="2800" spc="-6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Vision</a:t>
            </a:r>
            <a:r>
              <a:rPr dirty="0" sz="2800" spc="-8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dirty="0" sz="2800" spc="-7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Deep</a:t>
            </a:r>
            <a:r>
              <a:rPr dirty="0" sz="2800" spc="-7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39" y="765048"/>
            <a:ext cx="8625827" cy="42870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35940" y="6432851"/>
            <a:ext cx="95758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>
                <a:latin typeface="Times New Roman"/>
                <a:cs typeface="Times New Roman"/>
              </a:rPr>
              <a:t>CSIE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NCKU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10209" y="6432851"/>
            <a:ext cx="2026285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00"/>
              </a:lnSpc>
            </a:pPr>
            <a:r>
              <a:rPr dirty="0" sz="1400">
                <a:latin typeface="Times New Roman"/>
                <a:cs typeface="Times New Roman"/>
              </a:rPr>
              <a:t>Jenn-Jier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James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Lien</a:t>
            </a:r>
            <a:endParaRPr sz="1400">
              <a:latin typeface="Times New Roman"/>
              <a:cs typeface="Times New Roman"/>
            </a:endParaRPr>
          </a:p>
          <a:p>
            <a:pPr marL="1068705">
              <a:lnSpc>
                <a:spcPts val="1689"/>
              </a:lnSpc>
            </a:pP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NCKU,</a:t>
            </a:r>
            <a:r>
              <a:rPr dirty="0" sz="1600" spc="-25">
                <a:latin typeface="Calibri"/>
                <a:cs typeface="Calibri"/>
              </a:rPr>
              <a:t> TW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 spc="-25">
                <a:latin typeface="Times New Roman"/>
                <a:cs typeface="Times New Roman"/>
              </a:rPr>
              <a:t>10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879463" y="6632199"/>
            <a:ext cx="94424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5"/>
              </a:lnSpc>
            </a:pP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NCKU,</a:t>
            </a:r>
            <a:r>
              <a:rPr dirty="0" sz="1600" spc="-25">
                <a:latin typeface="Calibri"/>
                <a:cs typeface="Calibri"/>
              </a:rPr>
              <a:t> TW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873754" y="6582076"/>
            <a:ext cx="167640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0"/>
              </a:lnSpc>
            </a:pPr>
            <a:r>
              <a:rPr dirty="0" sz="1400" spc="-65"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924893" y="416190"/>
            <a:ext cx="3164840" cy="1808480"/>
            <a:chOff x="5924893" y="416190"/>
            <a:chExt cx="3164840" cy="1808480"/>
          </a:xfrm>
        </p:grpSpPr>
        <p:sp>
          <p:nvSpPr>
            <p:cNvPr id="6" name="object 6" descr=""/>
            <p:cNvSpPr/>
            <p:nvPr/>
          </p:nvSpPr>
          <p:spPr>
            <a:xfrm>
              <a:off x="5924893" y="416194"/>
              <a:ext cx="3164840" cy="1808480"/>
            </a:xfrm>
            <a:custGeom>
              <a:avLst/>
              <a:gdLst/>
              <a:ahLst/>
              <a:cxnLst/>
              <a:rect l="l" t="t" r="r" b="b"/>
              <a:pathLst>
                <a:path w="3164840" h="1808480">
                  <a:moveTo>
                    <a:pt x="3164398" y="0"/>
                  </a:moveTo>
                  <a:lnTo>
                    <a:pt x="0" y="0"/>
                  </a:lnTo>
                  <a:lnTo>
                    <a:pt x="0" y="1808144"/>
                  </a:lnTo>
                  <a:lnTo>
                    <a:pt x="3164398" y="1808144"/>
                  </a:lnTo>
                  <a:lnTo>
                    <a:pt x="31643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924894" y="416190"/>
              <a:ext cx="3164840" cy="1808480"/>
            </a:xfrm>
            <a:custGeom>
              <a:avLst/>
              <a:gdLst/>
              <a:ahLst/>
              <a:cxnLst/>
              <a:rect l="l" t="t" r="r" b="b"/>
              <a:pathLst>
                <a:path w="3164840" h="1808480">
                  <a:moveTo>
                    <a:pt x="0" y="0"/>
                  </a:moveTo>
                  <a:lnTo>
                    <a:pt x="3164398" y="0"/>
                  </a:lnTo>
                  <a:lnTo>
                    <a:pt x="3164398" y="1808150"/>
                  </a:lnTo>
                  <a:lnTo>
                    <a:pt x="0" y="18081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31327" y="566867"/>
              <a:ext cx="2795905" cy="1356360"/>
            </a:xfrm>
            <a:custGeom>
              <a:avLst/>
              <a:gdLst/>
              <a:ahLst/>
              <a:cxnLst/>
              <a:rect l="l" t="t" r="r" b="b"/>
              <a:pathLst>
                <a:path w="2795904" h="1356360">
                  <a:moveTo>
                    <a:pt x="2795419" y="0"/>
                  </a:moveTo>
                  <a:lnTo>
                    <a:pt x="0" y="0"/>
                  </a:lnTo>
                  <a:lnTo>
                    <a:pt x="0" y="1356113"/>
                  </a:lnTo>
                  <a:lnTo>
                    <a:pt x="2795419" y="1356113"/>
                  </a:lnTo>
                  <a:lnTo>
                    <a:pt x="279541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31327" y="1726444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0" y="0"/>
                  </a:moveTo>
                  <a:lnTo>
                    <a:pt x="279542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231326" y="1536457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0" y="0"/>
                  </a:moveTo>
                  <a:lnTo>
                    <a:pt x="279542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231327" y="1339918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0" y="0"/>
                  </a:moveTo>
                  <a:lnTo>
                    <a:pt x="279542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231328" y="1149931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0" y="0"/>
                  </a:moveTo>
                  <a:lnTo>
                    <a:pt x="279542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231327" y="953392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0" y="0"/>
                  </a:moveTo>
                  <a:lnTo>
                    <a:pt x="279542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31327" y="763405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0" y="0"/>
                  </a:moveTo>
                  <a:lnTo>
                    <a:pt x="279542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231328" y="566867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0" y="0"/>
                  </a:moveTo>
                  <a:lnTo>
                    <a:pt x="279542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31327" y="566869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0" y="0"/>
                  </a:moveTo>
                  <a:lnTo>
                    <a:pt x="2795426" y="0"/>
                  </a:lnTo>
                </a:path>
              </a:pathLst>
            </a:custGeom>
            <a:ln w="655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026753" y="566869"/>
              <a:ext cx="0" cy="1356360"/>
            </a:xfrm>
            <a:custGeom>
              <a:avLst/>
              <a:gdLst/>
              <a:ahLst/>
              <a:cxnLst/>
              <a:rect l="l" t="t" r="r" b="b"/>
              <a:pathLst>
                <a:path w="0" h="1356360">
                  <a:moveTo>
                    <a:pt x="0" y="0"/>
                  </a:moveTo>
                  <a:lnTo>
                    <a:pt x="0" y="1356112"/>
                  </a:lnTo>
                </a:path>
              </a:pathLst>
            </a:custGeom>
            <a:ln w="625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31327" y="1922981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2795426" y="0"/>
                  </a:moveTo>
                  <a:lnTo>
                    <a:pt x="0" y="0"/>
                  </a:lnTo>
                </a:path>
              </a:pathLst>
            </a:custGeom>
            <a:ln w="655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231328" y="566867"/>
              <a:ext cx="0" cy="1356360"/>
            </a:xfrm>
            <a:custGeom>
              <a:avLst/>
              <a:gdLst/>
              <a:ahLst/>
              <a:cxnLst/>
              <a:rect l="l" t="t" r="r" b="b"/>
              <a:pathLst>
                <a:path w="0" h="1356360">
                  <a:moveTo>
                    <a:pt x="0" y="1356112"/>
                  </a:moveTo>
                  <a:lnTo>
                    <a:pt x="0" y="0"/>
                  </a:lnTo>
                </a:path>
              </a:pathLst>
            </a:custGeom>
            <a:ln w="625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231327" y="566868"/>
              <a:ext cx="0" cy="1356360"/>
            </a:xfrm>
            <a:custGeom>
              <a:avLst/>
              <a:gdLst/>
              <a:ahLst/>
              <a:cxnLst/>
              <a:rect l="l" t="t" r="r" b="b"/>
              <a:pathLst>
                <a:path w="0" h="1356360">
                  <a:moveTo>
                    <a:pt x="0" y="0"/>
                  </a:moveTo>
                  <a:lnTo>
                    <a:pt x="0" y="13561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00058" y="1922980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 h="0">
                  <a:moveTo>
                    <a:pt x="0" y="0"/>
                  </a:moveTo>
                  <a:lnTo>
                    <a:pt x="312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00060" y="1726441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 h="0">
                  <a:moveTo>
                    <a:pt x="0" y="0"/>
                  </a:moveTo>
                  <a:lnTo>
                    <a:pt x="312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200060" y="1536454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 h="0">
                  <a:moveTo>
                    <a:pt x="0" y="0"/>
                  </a:moveTo>
                  <a:lnTo>
                    <a:pt x="312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200058" y="1339916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 h="0">
                  <a:moveTo>
                    <a:pt x="0" y="0"/>
                  </a:moveTo>
                  <a:lnTo>
                    <a:pt x="312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200058" y="1149929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 h="0">
                  <a:moveTo>
                    <a:pt x="0" y="0"/>
                  </a:moveTo>
                  <a:lnTo>
                    <a:pt x="312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00060" y="953390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 h="0">
                  <a:moveTo>
                    <a:pt x="0" y="0"/>
                  </a:moveTo>
                  <a:lnTo>
                    <a:pt x="312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200058" y="763403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 h="0">
                  <a:moveTo>
                    <a:pt x="0" y="0"/>
                  </a:moveTo>
                  <a:lnTo>
                    <a:pt x="312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200058" y="566864"/>
              <a:ext cx="31750" cy="0"/>
            </a:xfrm>
            <a:custGeom>
              <a:avLst/>
              <a:gdLst/>
              <a:ahLst/>
              <a:cxnLst/>
              <a:rect l="l" t="t" r="r" b="b"/>
              <a:pathLst>
                <a:path w="31750" h="0">
                  <a:moveTo>
                    <a:pt x="0" y="0"/>
                  </a:moveTo>
                  <a:lnTo>
                    <a:pt x="3126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231328" y="1922976"/>
              <a:ext cx="2795905" cy="0"/>
            </a:xfrm>
            <a:custGeom>
              <a:avLst/>
              <a:gdLst/>
              <a:ahLst/>
              <a:cxnLst/>
              <a:rect l="l" t="t" r="r" b="b"/>
              <a:pathLst>
                <a:path w="2795904" h="0">
                  <a:moveTo>
                    <a:pt x="0" y="0"/>
                  </a:moveTo>
                  <a:lnTo>
                    <a:pt x="27954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231327" y="1922976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32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787911" y="1922976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32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350748" y="1922976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32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907332" y="192297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32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470168" y="192297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32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026752" y="192297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w="0" h="33019">
                  <a:moveTo>
                    <a:pt x="0" y="32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512746" y="1883674"/>
              <a:ext cx="556895" cy="33020"/>
            </a:xfrm>
            <a:custGeom>
              <a:avLst/>
              <a:gdLst/>
              <a:ahLst/>
              <a:cxnLst/>
              <a:rect l="l" t="t" r="r" b="b"/>
              <a:pathLst>
                <a:path w="556895" h="33019">
                  <a:moveTo>
                    <a:pt x="0" y="32756"/>
                  </a:moveTo>
                  <a:lnTo>
                    <a:pt x="556583" y="0"/>
                  </a:lnTo>
                </a:path>
              </a:pathLst>
            </a:custGeom>
            <a:ln w="655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069329" y="1883674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 h="0">
                  <a:moveTo>
                    <a:pt x="0" y="0"/>
                  </a:moveTo>
                  <a:lnTo>
                    <a:pt x="562837" y="0"/>
                  </a:lnTo>
                </a:path>
              </a:pathLst>
            </a:custGeom>
            <a:ln w="6551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632168" y="1536456"/>
              <a:ext cx="556895" cy="347345"/>
            </a:xfrm>
            <a:custGeom>
              <a:avLst/>
              <a:gdLst/>
              <a:ahLst/>
              <a:cxnLst/>
              <a:rect l="l" t="t" r="r" b="b"/>
              <a:pathLst>
                <a:path w="556895" h="347344">
                  <a:moveTo>
                    <a:pt x="0" y="347217"/>
                  </a:moveTo>
                  <a:lnTo>
                    <a:pt x="556583" y="0"/>
                  </a:lnTo>
                </a:path>
              </a:pathLst>
            </a:custGeom>
            <a:ln w="6467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188751" y="665137"/>
              <a:ext cx="556895" cy="871855"/>
            </a:xfrm>
            <a:custGeom>
              <a:avLst/>
              <a:gdLst/>
              <a:ahLst/>
              <a:cxnLst/>
              <a:rect l="l" t="t" r="r" b="b"/>
              <a:pathLst>
                <a:path w="556895" h="871855">
                  <a:moveTo>
                    <a:pt x="0" y="871318"/>
                  </a:moveTo>
                  <a:lnTo>
                    <a:pt x="556583" y="0"/>
                  </a:lnTo>
                </a:path>
              </a:pathLst>
            </a:custGeom>
            <a:ln w="6339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487729" y="1890223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5">
                  <a:moveTo>
                    <a:pt x="25015" y="0"/>
                  </a:moveTo>
                  <a:lnTo>
                    <a:pt x="0" y="26203"/>
                  </a:lnTo>
                  <a:lnTo>
                    <a:pt x="25015" y="52416"/>
                  </a:lnTo>
                  <a:lnTo>
                    <a:pt x="50030" y="26203"/>
                  </a:lnTo>
                  <a:lnTo>
                    <a:pt x="25015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487731" y="1890224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5">
                  <a:moveTo>
                    <a:pt x="25014" y="0"/>
                  </a:moveTo>
                  <a:lnTo>
                    <a:pt x="50029" y="26205"/>
                  </a:lnTo>
                  <a:lnTo>
                    <a:pt x="25014" y="52410"/>
                  </a:lnTo>
                  <a:lnTo>
                    <a:pt x="0" y="26205"/>
                  </a:lnTo>
                  <a:lnTo>
                    <a:pt x="25014" y="0"/>
                  </a:lnTo>
                  <a:close/>
                </a:path>
              </a:pathLst>
            </a:custGeom>
            <a:ln w="639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044314" y="1857465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5">
                  <a:moveTo>
                    <a:pt x="25013" y="0"/>
                  </a:moveTo>
                  <a:lnTo>
                    <a:pt x="0" y="26211"/>
                  </a:lnTo>
                  <a:lnTo>
                    <a:pt x="25013" y="52416"/>
                  </a:lnTo>
                  <a:lnTo>
                    <a:pt x="50029" y="26211"/>
                  </a:lnTo>
                  <a:lnTo>
                    <a:pt x="25013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044315" y="1857469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5">
                  <a:moveTo>
                    <a:pt x="25015" y="0"/>
                  </a:moveTo>
                  <a:lnTo>
                    <a:pt x="50030" y="26205"/>
                  </a:lnTo>
                  <a:lnTo>
                    <a:pt x="25015" y="52410"/>
                  </a:lnTo>
                  <a:lnTo>
                    <a:pt x="0" y="26205"/>
                  </a:lnTo>
                  <a:lnTo>
                    <a:pt x="25015" y="0"/>
                  </a:lnTo>
                  <a:close/>
                </a:path>
              </a:pathLst>
            </a:custGeom>
            <a:ln w="639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607151" y="1857465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5">
                  <a:moveTo>
                    <a:pt x="25021" y="0"/>
                  </a:moveTo>
                  <a:lnTo>
                    <a:pt x="0" y="26211"/>
                  </a:lnTo>
                  <a:lnTo>
                    <a:pt x="25021" y="52416"/>
                  </a:lnTo>
                  <a:lnTo>
                    <a:pt x="50029" y="26211"/>
                  </a:lnTo>
                  <a:lnTo>
                    <a:pt x="25021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607152" y="1857469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5">
                  <a:moveTo>
                    <a:pt x="25015" y="0"/>
                  </a:moveTo>
                  <a:lnTo>
                    <a:pt x="50030" y="26205"/>
                  </a:lnTo>
                  <a:lnTo>
                    <a:pt x="25015" y="52410"/>
                  </a:lnTo>
                  <a:lnTo>
                    <a:pt x="0" y="26205"/>
                  </a:lnTo>
                  <a:lnTo>
                    <a:pt x="25015" y="0"/>
                  </a:lnTo>
                  <a:close/>
                </a:path>
              </a:pathLst>
            </a:custGeom>
            <a:ln w="639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163735" y="1510254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5">
                  <a:moveTo>
                    <a:pt x="25015" y="0"/>
                  </a:moveTo>
                  <a:lnTo>
                    <a:pt x="0" y="26203"/>
                  </a:lnTo>
                  <a:lnTo>
                    <a:pt x="25015" y="52409"/>
                  </a:lnTo>
                  <a:lnTo>
                    <a:pt x="50030" y="26203"/>
                  </a:lnTo>
                  <a:lnTo>
                    <a:pt x="25015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163736" y="1510252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5">
                  <a:moveTo>
                    <a:pt x="25015" y="0"/>
                  </a:moveTo>
                  <a:lnTo>
                    <a:pt x="50030" y="26205"/>
                  </a:lnTo>
                  <a:lnTo>
                    <a:pt x="25015" y="52410"/>
                  </a:lnTo>
                  <a:lnTo>
                    <a:pt x="0" y="26205"/>
                  </a:lnTo>
                  <a:lnTo>
                    <a:pt x="25015" y="0"/>
                  </a:lnTo>
                  <a:close/>
                </a:path>
              </a:pathLst>
            </a:custGeom>
            <a:ln w="639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720320" y="638926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4">
                  <a:moveTo>
                    <a:pt x="25015" y="0"/>
                  </a:moveTo>
                  <a:lnTo>
                    <a:pt x="0" y="26212"/>
                  </a:lnTo>
                  <a:lnTo>
                    <a:pt x="25015" y="52416"/>
                  </a:lnTo>
                  <a:lnTo>
                    <a:pt x="50030" y="26212"/>
                  </a:lnTo>
                  <a:lnTo>
                    <a:pt x="25015" y="0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720320" y="638933"/>
              <a:ext cx="50165" cy="52705"/>
            </a:xfrm>
            <a:custGeom>
              <a:avLst/>
              <a:gdLst/>
              <a:ahLst/>
              <a:cxnLst/>
              <a:rect l="l" t="t" r="r" b="b"/>
              <a:pathLst>
                <a:path w="50165" h="52704">
                  <a:moveTo>
                    <a:pt x="25015" y="0"/>
                  </a:moveTo>
                  <a:lnTo>
                    <a:pt x="50030" y="26205"/>
                  </a:lnTo>
                  <a:lnTo>
                    <a:pt x="25015" y="52410"/>
                  </a:lnTo>
                  <a:lnTo>
                    <a:pt x="0" y="26205"/>
                  </a:lnTo>
                  <a:lnTo>
                    <a:pt x="25015" y="0"/>
                  </a:lnTo>
                  <a:close/>
                </a:path>
              </a:pathLst>
            </a:custGeom>
            <a:ln w="6395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6093551" y="1851320"/>
            <a:ext cx="78105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-50">
                <a:latin typeface="Arial MT"/>
                <a:cs typeface="Arial MT"/>
              </a:rPr>
              <a:t>0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993491" y="495205"/>
            <a:ext cx="175895" cy="11131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-25">
                <a:latin typeface="Arial MT"/>
                <a:cs typeface="Arial MT"/>
              </a:rPr>
              <a:t>700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750" spc="-25">
                <a:latin typeface="Arial MT"/>
                <a:cs typeface="Arial MT"/>
              </a:rPr>
              <a:t>600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750" spc="-25">
                <a:latin typeface="Arial MT"/>
                <a:cs typeface="Arial MT"/>
              </a:rPr>
              <a:t>500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750" spc="-25">
                <a:latin typeface="Arial MT"/>
                <a:cs typeface="Arial MT"/>
              </a:rPr>
              <a:t>400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750" spc="-25">
                <a:latin typeface="Arial MT"/>
                <a:cs typeface="Arial MT"/>
              </a:rPr>
              <a:t>300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750" spc="-25">
                <a:latin typeface="Arial MT"/>
                <a:cs typeface="Arial MT"/>
              </a:rPr>
              <a:t>200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894032" y="1995449"/>
            <a:ext cx="35052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-20">
                <a:latin typeface="Arial MT"/>
                <a:cs typeface="Arial MT"/>
              </a:rPr>
              <a:t>01/1999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7456869" y="1995449"/>
            <a:ext cx="350520" cy="143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50" spc="-20">
                <a:latin typeface="Arial MT"/>
                <a:cs typeface="Arial MT"/>
              </a:rPr>
              <a:t>01/2000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5924894" y="416190"/>
            <a:ext cx="3164840" cy="1808480"/>
          </a:xfrm>
          <a:custGeom>
            <a:avLst/>
            <a:gdLst/>
            <a:ahLst/>
            <a:cxnLst/>
            <a:rect l="l" t="t" r="r" b="b"/>
            <a:pathLst>
              <a:path w="3164840" h="1808480">
                <a:moveTo>
                  <a:pt x="0" y="0"/>
                </a:moveTo>
                <a:lnTo>
                  <a:pt x="3164398" y="0"/>
                </a:lnTo>
                <a:lnTo>
                  <a:pt x="3164398" y="1808150"/>
                </a:lnTo>
                <a:lnTo>
                  <a:pt x="0" y="180815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5749271" y="650117"/>
            <a:ext cx="278765" cy="9563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 sz="1800" spc="-10">
                <a:latin typeface="Times New Roman"/>
                <a:cs typeface="Times New Roman"/>
              </a:rPr>
              <a:t>Employee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865316" y="1865118"/>
            <a:ext cx="848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7716" sz="2700" spc="-89">
                <a:latin typeface="Times New Roman"/>
                <a:cs typeface="Times New Roman"/>
              </a:rPr>
              <a:t>Year</a:t>
            </a:r>
            <a:r>
              <a:rPr dirty="0" baseline="-7716" sz="2700" spc="-359">
                <a:latin typeface="Times New Roman"/>
                <a:cs typeface="Times New Roman"/>
              </a:rPr>
              <a:t> </a:t>
            </a:r>
            <a:r>
              <a:rPr dirty="0" sz="750" spc="-10">
                <a:latin typeface="Arial MT"/>
                <a:cs typeface="Arial MT"/>
              </a:rPr>
              <a:t>01/1998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460106" y="1684862"/>
            <a:ext cx="1149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883895" y="1287769"/>
            <a:ext cx="395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0000"/>
                </a:solidFill>
                <a:latin typeface="Times New Roman"/>
                <a:cs typeface="Times New Roman"/>
              </a:rPr>
              <a:t>200+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003411" y="1622811"/>
            <a:ext cx="205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7566864" y="1608724"/>
            <a:ext cx="205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395105" y="458103"/>
            <a:ext cx="395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0000"/>
                </a:solidFill>
                <a:latin typeface="Times New Roman"/>
                <a:cs typeface="Times New Roman"/>
              </a:rPr>
              <a:t>650+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89306" y="29350"/>
            <a:ext cx="84270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1.2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Profile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at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Startup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Face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Recognition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Company,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USA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–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1999~2002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684619" y="1597781"/>
            <a:ext cx="18802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0000"/>
                </a:solidFill>
                <a:latin typeface="Times New Roman"/>
                <a:cs typeface="Times New Roman"/>
              </a:rPr>
              <a:t>No.1</a:t>
            </a:r>
            <a:r>
              <a:rPr dirty="0" sz="160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 2000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&amp;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2002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481927" y="1841620"/>
            <a:ext cx="28073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Times New Roman"/>
                <a:cs typeface="Times New Roman"/>
              </a:rPr>
              <a:t>1)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Military</a:t>
            </a:r>
            <a:r>
              <a:rPr dirty="0" sz="1600" spc="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–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 spc="-35">
                <a:latin typeface="Times New Roman"/>
                <a:cs typeface="Times New Roman"/>
              </a:rPr>
              <a:t>DARPA</a:t>
            </a:r>
            <a:r>
              <a:rPr dirty="0" sz="1600" spc="-114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surveillance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696984" y="2085459"/>
            <a:ext cx="39363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R&amp;D</a:t>
            </a:r>
            <a:r>
              <a:rPr dirty="0" sz="1600" spc="-2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project</a:t>
            </a:r>
            <a:r>
              <a:rPr dirty="0" sz="1600" spc="-1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0000"/>
                </a:solidFill>
                <a:latin typeface="Times New Roman"/>
                <a:cs typeface="Times New Roman"/>
              </a:rPr>
              <a:t>director</a:t>
            </a:r>
            <a:r>
              <a:rPr dirty="0" sz="160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for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US$4M+1M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2000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08543" y="2816974"/>
            <a:ext cx="9385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193675" algn="l"/>
              </a:tabLst>
            </a:pPr>
            <a:r>
              <a:rPr dirty="0" sz="1600" spc="-10">
                <a:solidFill>
                  <a:srgbClr val="FF0000"/>
                </a:solidFill>
                <a:latin typeface="Times New Roman"/>
                <a:cs typeface="Times New Roman"/>
              </a:rPr>
              <a:t>Strategy: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482130" y="2816974"/>
            <a:ext cx="729742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1)</a:t>
            </a:r>
            <a:r>
              <a:rPr dirty="0" sz="1600" spc="-5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Merge</a:t>
            </a:r>
            <a:r>
              <a:rPr dirty="0" sz="1600" spc="-3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small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(200+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employees,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LI-</a:t>
            </a:r>
            <a:r>
              <a:rPr dirty="0" sz="1600">
                <a:latin typeface="Times New Roman"/>
                <a:cs typeface="Times New Roman"/>
              </a:rPr>
              <a:t>Identity)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then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big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(400+)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fingerprint</a:t>
            </a:r>
            <a:r>
              <a:rPr dirty="0" sz="1600" spc="-3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companies</a:t>
            </a:r>
            <a:endParaRPr sz="1600">
              <a:latin typeface="Times New Roman"/>
              <a:cs typeface="Times New Roman"/>
            </a:endParaRPr>
          </a:p>
          <a:p>
            <a:pPr marL="214629">
              <a:lnSpc>
                <a:spcPct val="100000"/>
              </a:lnSpc>
            </a:pP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Partnership </a:t>
            </a:r>
            <a:r>
              <a:rPr dirty="0" sz="1600">
                <a:latin typeface="Times New Roman"/>
                <a:cs typeface="Times New Roman"/>
              </a:rPr>
              <a:t>with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NEC,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Japan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–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made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face</a:t>
            </a:r>
            <a:r>
              <a:rPr dirty="0" sz="1600" spc="-2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detection</a:t>
            </a:r>
            <a:r>
              <a:rPr dirty="0" sz="1600" spc="-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chips</a:t>
            </a:r>
            <a:r>
              <a:rPr dirty="0" sz="1600" spc="-2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2005.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308543" y="3353501"/>
            <a:ext cx="26123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193675" algn="l"/>
              </a:tabLst>
            </a:pPr>
            <a:r>
              <a:rPr dirty="0" sz="1600">
                <a:solidFill>
                  <a:srgbClr val="FF0000"/>
                </a:solidFill>
                <a:latin typeface="Times New Roman"/>
                <a:cs typeface="Times New Roman"/>
              </a:rPr>
              <a:t>Management:</a:t>
            </a:r>
            <a:r>
              <a:rPr dirty="0" sz="1600" spc="-9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00B0F0"/>
                </a:solidFill>
                <a:latin typeface="Times New Roman"/>
                <a:cs typeface="Times New Roman"/>
              </a:rPr>
              <a:t>Teleconference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21335" y="4411979"/>
            <a:ext cx="9116695" cy="2446020"/>
            <a:chOff x="21335" y="4411979"/>
            <a:chExt cx="9116695" cy="2446020"/>
          </a:xfrm>
        </p:grpSpPr>
        <p:pic>
          <p:nvPicPr>
            <p:cNvPr id="70" name="object 7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9591" y="4475987"/>
              <a:ext cx="3258312" cy="238201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2320" y="4475987"/>
              <a:ext cx="2531351" cy="236219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5" y="5564124"/>
              <a:ext cx="1661160" cy="1258823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07" y="4411979"/>
              <a:ext cx="1278623" cy="115214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9052" y="5228843"/>
              <a:ext cx="964691" cy="1629156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835" y="4411979"/>
              <a:ext cx="1089659" cy="816863"/>
            </a:xfrm>
            <a:prstGeom prst="rect">
              <a:avLst/>
            </a:prstGeom>
          </p:spPr>
        </p:pic>
      </p:grpSp>
      <p:sp>
        <p:nvSpPr>
          <p:cNvPr id="76" name="object 76" descr=""/>
          <p:cNvSpPr txBox="1"/>
          <p:nvPr/>
        </p:nvSpPr>
        <p:spPr>
          <a:xfrm>
            <a:off x="3854904" y="3977558"/>
            <a:ext cx="5189855" cy="47180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277495" marR="5080" indent="-265430">
              <a:lnSpc>
                <a:spcPts val="1600"/>
              </a:lnSpc>
              <a:spcBef>
                <a:spcPts val="415"/>
              </a:spcBef>
            </a:pPr>
            <a:r>
              <a:rPr dirty="0" sz="1600">
                <a:latin typeface="Times New Roman"/>
                <a:cs typeface="Times New Roman"/>
              </a:rPr>
              <a:t>2)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Computing</a:t>
            </a:r>
            <a:r>
              <a:rPr dirty="0" sz="1600" spc="-3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Center:</a:t>
            </a:r>
            <a:r>
              <a:rPr dirty="0" sz="1600" spc="-3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Central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management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system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(CMS)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and </a:t>
            </a:r>
            <a:r>
              <a:rPr dirty="0" sz="1600">
                <a:latin typeface="Times New Roman"/>
                <a:cs typeface="Times New Roman"/>
              </a:rPr>
              <a:t>database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center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Recognition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process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data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management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46119" y="3944317"/>
            <a:ext cx="3499485" cy="47180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277495" marR="5080" indent="-265430">
              <a:lnSpc>
                <a:spcPts val="1600"/>
              </a:lnSpc>
              <a:spcBef>
                <a:spcPts val="415"/>
              </a:spcBef>
            </a:pPr>
            <a:r>
              <a:rPr dirty="0" sz="1600">
                <a:latin typeface="Times New Roman"/>
                <a:cs typeface="Times New Roman"/>
              </a:rPr>
              <a:t>1)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Customer</a:t>
            </a:r>
            <a:r>
              <a:rPr dirty="0" sz="1600" spc="-1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Site:</a:t>
            </a:r>
            <a:r>
              <a:rPr dirty="0" sz="1600" spc="-2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Surveillance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and </a:t>
            </a:r>
            <a:r>
              <a:rPr dirty="0" sz="1600">
                <a:latin typeface="Times New Roman"/>
                <a:cs typeface="Times New Roman"/>
              </a:rPr>
              <a:t>security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detection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process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display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2668777" y="5346446"/>
            <a:ext cx="557530" cy="495300"/>
            <a:chOff x="2668777" y="5346446"/>
            <a:chExt cx="557530" cy="495300"/>
          </a:xfrm>
        </p:grpSpPr>
        <p:sp>
          <p:nvSpPr>
            <p:cNvPr id="79" name="object 79" descr=""/>
            <p:cNvSpPr/>
            <p:nvPr/>
          </p:nvSpPr>
          <p:spPr>
            <a:xfrm>
              <a:off x="2710433" y="5359146"/>
              <a:ext cx="502920" cy="169545"/>
            </a:xfrm>
            <a:custGeom>
              <a:avLst/>
              <a:gdLst/>
              <a:ahLst/>
              <a:cxnLst/>
              <a:rect l="l" t="t" r="r" b="b"/>
              <a:pathLst>
                <a:path w="502919" h="169545">
                  <a:moveTo>
                    <a:pt x="418338" y="0"/>
                  </a:moveTo>
                  <a:lnTo>
                    <a:pt x="418338" y="42290"/>
                  </a:lnTo>
                  <a:lnTo>
                    <a:pt x="0" y="42290"/>
                  </a:lnTo>
                  <a:lnTo>
                    <a:pt x="0" y="126872"/>
                  </a:lnTo>
                  <a:lnTo>
                    <a:pt x="418338" y="126872"/>
                  </a:lnTo>
                  <a:lnTo>
                    <a:pt x="418338" y="169163"/>
                  </a:lnTo>
                  <a:lnTo>
                    <a:pt x="502920" y="84581"/>
                  </a:lnTo>
                  <a:lnTo>
                    <a:pt x="4183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2710433" y="5359146"/>
              <a:ext cx="502920" cy="169545"/>
            </a:xfrm>
            <a:custGeom>
              <a:avLst/>
              <a:gdLst/>
              <a:ahLst/>
              <a:cxnLst/>
              <a:rect l="l" t="t" r="r" b="b"/>
              <a:pathLst>
                <a:path w="502919" h="169545">
                  <a:moveTo>
                    <a:pt x="0" y="42290"/>
                  </a:moveTo>
                  <a:lnTo>
                    <a:pt x="418338" y="42290"/>
                  </a:lnTo>
                  <a:lnTo>
                    <a:pt x="418338" y="0"/>
                  </a:lnTo>
                  <a:lnTo>
                    <a:pt x="502920" y="84581"/>
                  </a:lnTo>
                  <a:lnTo>
                    <a:pt x="418338" y="169163"/>
                  </a:lnTo>
                  <a:lnTo>
                    <a:pt x="418338" y="126872"/>
                  </a:lnTo>
                  <a:lnTo>
                    <a:pt x="0" y="126872"/>
                  </a:lnTo>
                  <a:lnTo>
                    <a:pt x="0" y="4229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2681477" y="5659374"/>
              <a:ext cx="504825" cy="169545"/>
            </a:xfrm>
            <a:custGeom>
              <a:avLst/>
              <a:gdLst/>
              <a:ahLst/>
              <a:cxnLst/>
              <a:rect l="l" t="t" r="r" b="b"/>
              <a:pathLst>
                <a:path w="504825" h="169545">
                  <a:moveTo>
                    <a:pt x="84582" y="0"/>
                  </a:moveTo>
                  <a:lnTo>
                    <a:pt x="0" y="84581"/>
                  </a:lnTo>
                  <a:lnTo>
                    <a:pt x="84582" y="169163"/>
                  </a:lnTo>
                  <a:lnTo>
                    <a:pt x="84582" y="126872"/>
                  </a:lnTo>
                  <a:lnTo>
                    <a:pt x="504444" y="126872"/>
                  </a:lnTo>
                  <a:lnTo>
                    <a:pt x="504444" y="42290"/>
                  </a:lnTo>
                  <a:lnTo>
                    <a:pt x="84582" y="42290"/>
                  </a:lnTo>
                  <a:lnTo>
                    <a:pt x="845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2681477" y="5659374"/>
              <a:ext cx="504825" cy="169545"/>
            </a:xfrm>
            <a:custGeom>
              <a:avLst/>
              <a:gdLst/>
              <a:ahLst/>
              <a:cxnLst/>
              <a:rect l="l" t="t" r="r" b="b"/>
              <a:pathLst>
                <a:path w="504825" h="169545">
                  <a:moveTo>
                    <a:pt x="504444" y="126872"/>
                  </a:moveTo>
                  <a:lnTo>
                    <a:pt x="84581" y="126872"/>
                  </a:lnTo>
                  <a:lnTo>
                    <a:pt x="84581" y="169163"/>
                  </a:lnTo>
                  <a:lnTo>
                    <a:pt x="0" y="84581"/>
                  </a:lnTo>
                  <a:lnTo>
                    <a:pt x="84581" y="0"/>
                  </a:lnTo>
                  <a:lnTo>
                    <a:pt x="84581" y="42290"/>
                  </a:lnTo>
                  <a:lnTo>
                    <a:pt x="504444" y="42290"/>
                  </a:lnTo>
                  <a:lnTo>
                    <a:pt x="504444" y="126872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2469701" y="4722305"/>
            <a:ext cx="8705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Face</a:t>
            </a:r>
            <a:r>
              <a:rPr dirty="0" sz="1200" spc="-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dirty="0" sz="1200" spc="-10">
                <a:solidFill>
                  <a:srgbClr val="C00000"/>
                </a:solidFill>
                <a:latin typeface="Calibri"/>
                <a:cs typeface="Calibri"/>
              </a:rPr>
              <a:t>fingerprinting images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2504906" y="5846560"/>
            <a:ext cx="7594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C00000"/>
                </a:solidFill>
                <a:latin typeface="Calibri"/>
                <a:cs typeface="Calibri"/>
              </a:rPr>
              <a:t>Recognition result:</a:t>
            </a:r>
            <a:endParaRPr sz="1200">
              <a:latin typeface="Calibri"/>
              <a:cs typeface="Calibri"/>
            </a:endParaRPr>
          </a:p>
          <a:p>
            <a:pPr marL="12700" marR="93980">
              <a:lnSpc>
                <a:spcPct val="100000"/>
              </a:lnSpc>
            </a:pPr>
            <a:r>
              <a:rPr dirty="0" sz="1200">
                <a:solidFill>
                  <a:srgbClr val="C00000"/>
                </a:solidFill>
                <a:latin typeface="Calibri"/>
                <a:cs typeface="Calibri"/>
              </a:rPr>
              <a:t>ID,</a:t>
            </a:r>
            <a:r>
              <a:rPr dirty="0" sz="1200" spc="-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C00000"/>
                </a:solidFill>
                <a:latin typeface="Calibri"/>
                <a:cs typeface="Calibri"/>
              </a:rPr>
              <a:t>profile, record…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5" name="object 8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03361" y="2136901"/>
            <a:ext cx="147320" cy="174751"/>
          </a:xfrm>
          <a:prstGeom prst="rect">
            <a:avLst/>
          </a:prstGeom>
        </p:spPr>
      </p:pic>
      <p:sp>
        <p:nvSpPr>
          <p:cNvPr id="86" name="object 86" descr=""/>
          <p:cNvSpPr txBox="1"/>
          <p:nvPr/>
        </p:nvSpPr>
        <p:spPr>
          <a:xfrm>
            <a:off x="8013455" y="1995449"/>
            <a:ext cx="913765" cy="7092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8960" algn="l"/>
              </a:tabLst>
            </a:pPr>
            <a:r>
              <a:rPr dirty="0" sz="750" spc="-10">
                <a:latin typeface="Arial MT"/>
                <a:cs typeface="Arial MT"/>
              </a:rPr>
              <a:t>02/2001</a:t>
            </a:r>
            <a:r>
              <a:rPr dirty="0" sz="750">
                <a:latin typeface="Arial MT"/>
                <a:cs typeface="Arial MT"/>
              </a:rPr>
              <a:t>	</a:t>
            </a:r>
            <a:r>
              <a:rPr dirty="0" sz="750" spc="-10">
                <a:latin typeface="Arial MT"/>
                <a:cs typeface="Arial MT"/>
              </a:rPr>
              <a:t>06/2002</a:t>
            </a:r>
            <a:endParaRPr sz="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750">
              <a:latin typeface="Arial MT"/>
              <a:cs typeface="Arial MT"/>
            </a:endParaRPr>
          </a:p>
          <a:p>
            <a:pPr marL="73025">
              <a:lnSpc>
                <a:spcPts val="1655"/>
              </a:lnSpc>
              <a:spcBef>
                <a:spcPts val="5"/>
              </a:spcBef>
            </a:pPr>
            <a:r>
              <a:rPr dirty="0" sz="1600">
                <a:solidFill>
                  <a:srgbClr val="FF0000"/>
                </a:solidFill>
                <a:latin typeface="Calibri"/>
                <a:cs typeface="Calibri"/>
              </a:rPr>
              <a:t>IPO</a:t>
            </a:r>
            <a:r>
              <a:rPr dirty="0" sz="16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VSNX</a:t>
            </a:r>
            <a:endParaRPr sz="1600">
              <a:latin typeface="Calibri"/>
              <a:cs typeface="Calibri"/>
            </a:endParaRPr>
          </a:p>
          <a:p>
            <a:pPr marL="73025">
              <a:lnSpc>
                <a:spcPts val="1655"/>
              </a:lnSpc>
            </a:pPr>
            <a:r>
              <a:rPr dirty="0" sz="1600">
                <a:latin typeface="Calibri"/>
                <a:cs typeface="Calibri"/>
              </a:rPr>
              <a:t>at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Nasdaq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8870358" y="6578536"/>
            <a:ext cx="1930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595959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060565" y="2334315"/>
            <a:ext cx="6271260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1900"/>
              </a:lnSpc>
              <a:spcBef>
                <a:spcPts val="95"/>
              </a:spcBef>
            </a:pPr>
            <a:r>
              <a:rPr dirty="0" sz="1400" spc="229">
                <a:latin typeface="Times New Roman"/>
                <a:cs typeface="Times New Roman"/>
              </a:rPr>
              <a:t>Ϧᜢ</a:t>
            </a:r>
            <a:r>
              <a:rPr dirty="0" sz="1400" spc="-85">
                <a:latin typeface="Times New Roman"/>
                <a:cs typeface="Times New Roman"/>
              </a:rPr>
              <a:t> </a:t>
            </a:r>
            <a:r>
              <a:rPr dirty="0" baseline="1736" sz="2400">
                <a:latin typeface="Times New Roman"/>
                <a:cs typeface="Times New Roman"/>
              </a:rPr>
              <a:t>2)</a:t>
            </a:r>
            <a:r>
              <a:rPr dirty="0" baseline="1736" sz="2400" spc="-37">
                <a:latin typeface="Times New Roman"/>
                <a:cs typeface="Times New Roman"/>
              </a:rPr>
              <a:t> </a:t>
            </a:r>
            <a:r>
              <a:rPr dirty="0" baseline="1736" sz="2400">
                <a:latin typeface="Times New Roman"/>
                <a:cs typeface="Times New Roman"/>
              </a:rPr>
              <a:t>Government</a:t>
            </a:r>
            <a:r>
              <a:rPr dirty="0" baseline="1736" sz="2400" spc="15">
                <a:latin typeface="Times New Roman"/>
                <a:cs typeface="Times New Roman"/>
              </a:rPr>
              <a:t> </a:t>
            </a:r>
            <a:r>
              <a:rPr dirty="0" baseline="1736" sz="2400">
                <a:latin typeface="Times New Roman"/>
                <a:cs typeface="Times New Roman"/>
              </a:rPr>
              <a:t>-</a:t>
            </a:r>
            <a:r>
              <a:rPr dirty="0" baseline="1736" sz="2400" spc="397">
                <a:latin typeface="Times New Roman"/>
                <a:cs typeface="Times New Roman"/>
              </a:rPr>
              <a:t> </a:t>
            </a:r>
            <a:r>
              <a:rPr dirty="0" baseline="1736" sz="2400">
                <a:latin typeface="Times New Roman"/>
                <a:cs typeface="Times New Roman"/>
              </a:rPr>
              <a:t>Airport</a:t>
            </a:r>
            <a:r>
              <a:rPr dirty="0" baseline="1736" sz="2400" spc="-15">
                <a:latin typeface="Times New Roman"/>
                <a:cs typeface="Times New Roman"/>
              </a:rPr>
              <a:t> </a:t>
            </a:r>
            <a:r>
              <a:rPr dirty="0" baseline="1736" sz="2400">
                <a:latin typeface="Times New Roman"/>
                <a:cs typeface="Times New Roman"/>
              </a:rPr>
              <a:t>&amp;</a:t>
            </a:r>
            <a:r>
              <a:rPr dirty="0" baseline="1736" sz="2400" spc="-30">
                <a:latin typeface="Times New Roman"/>
                <a:cs typeface="Times New Roman"/>
              </a:rPr>
              <a:t> </a:t>
            </a:r>
            <a:r>
              <a:rPr dirty="0" baseline="1736" sz="2400">
                <a:latin typeface="Times New Roman"/>
                <a:cs typeface="Times New Roman"/>
              </a:rPr>
              <a:t>policy</a:t>
            </a:r>
            <a:r>
              <a:rPr dirty="0" baseline="1736" sz="2400" spc="-44">
                <a:latin typeface="Times New Roman"/>
                <a:cs typeface="Times New Roman"/>
              </a:rPr>
              <a:t> </a:t>
            </a:r>
            <a:r>
              <a:rPr dirty="0" baseline="1736" sz="2400">
                <a:latin typeface="Times New Roman"/>
                <a:cs typeface="Times New Roman"/>
              </a:rPr>
              <a:t>securities</a:t>
            </a:r>
            <a:r>
              <a:rPr dirty="0" baseline="1736" sz="2400" spc="22">
                <a:latin typeface="Times New Roman"/>
                <a:cs typeface="Times New Roman"/>
              </a:rPr>
              <a:t> </a:t>
            </a:r>
            <a:r>
              <a:rPr dirty="0" baseline="1736" sz="2400">
                <a:latin typeface="Times New Roman"/>
                <a:cs typeface="Times New Roman"/>
              </a:rPr>
              <a:t>and</a:t>
            </a:r>
            <a:r>
              <a:rPr dirty="0" baseline="1736" sz="2400" spc="-37">
                <a:latin typeface="Times New Roman"/>
                <a:cs typeface="Times New Roman"/>
              </a:rPr>
              <a:t> </a:t>
            </a:r>
            <a:r>
              <a:rPr dirty="0" baseline="1736" sz="2400">
                <a:latin typeface="Times New Roman"/>
                <a:cs typeface="Times New Roman"/>
              </a:rPr>
              <a:t>border</a:t>
            </a:r>
            <a:r>
              <a:rPr dirty="0" baseline="1736" sz="2400" spc="-37">
                <a:latin typeface="Times New Roman"/>
                <a:cs typeface="Times New Roman"/>
              </a:rPr>
              <a:t> </a:t>
            </a:r>
            <a:r>
              <a:rPr dirty="0" baseline="1736" sz="2400" spc="-15">
                <a:latin typeface="Times New Roman"/>
                <a:cs typeface="Times New Roman"/>
              </a:rPr>
              <a:t>protection</a:t>
            </a:r>
            <a:r>
              <a:rPr dirty="0" baseline="1736" sz="2400" spc="-179">
                <a:latin typeface="Times New Roman"/>
                <a:cs typeface="Times New Roman"/>
              </a:rPr>
              <a:t> </a:t>
            </a:r>
            <a:r>
              <a:rPr dirty="0" baseline="26041" sz="2400" spc="-30">
                <a:latin typeface="Calibri"/>
                <a:cs typeface="Calibri"/>
              </a:rPr>
              <a:t>join</a:t>
            </a:r>
            <a:endParaRPr baseline="26041" sz="2400">
              <a:latin typeface="Calibri"/>
              <a:cs typeface="Calibri"/>
            </a:endParaRPr>
          </a:p>
          <a:p>
            <a:pPr marL="433705">
              <a:lnSpc>
                <a:spcPts val="1900"/>
              </a:lnSpc>
            </a:pPr>
            <a:r>
              <a:rPr dirty="0" sz="1600">
                <a:latin typeface="Times New Roman"/>
                <a:cs typeface="Times New Roman"/>
              </a:rPr>
              <a:t>3)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Consumer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Surveillance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for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customs.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43422" y="437070"/>
            <a:ext cx="5394960" cy="1185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 spc="409">
                <a:solidFill>
                  <a:srgbClr val="7030A0"/>
                </a:solidFill>
                <a:latin typeface="Times New Roman"/>
                <a:cs typeface="Times New Roman"/>
              </a:rPr>
              <a:t>ಃ~ҽ÷բाѐεϦљ܈ԖӜޑཥബϦљ?</a:t>
            </a:r>
            <a:endParaRPr sz="1600">
              <a:latin typeface="Times New Roman"/>
              <a:cs typeface="Times New Roman"/>
            </a:endParaRPr>
          </a:p>
          <a:p>
            <a:pPr marL="298450" indent="-285750">
              <a:lnSpc>
                <a:spcPts val="1689"/>
              </a:lnSpc>
              <a:buFont typeface="Wingdings"/>
              <a:buChar char=""/>
              <a:tabLst>
                <a:tab pos="298450" algn="l"/>
              </a:tabLst>
            </a:pPr>
            <a:r>
              <a:rPr dirty="0" sz="1600" spc="515">
                <a:solidFill>
                  <a:srgbClr val="7030A0"/>
                </a:solidFill>
                <a:latin typeface="Times New Roman"/>
                <a:cs typeface="Times New Roman"/>
              </a:rPr>
              <a:t>ाόाӃ÷բӆ᠐</a:t>
            </a:r>
            <a:r>
              <a:rPr dirty="0" sz="1600" spc="515">
                <a:solidFill>
                  <a:srgbClr val="7030A0"/>
                </a:solidFill>
                <a:latin typeface="Times New Roman"/>
                <a:cs typeface="Times New Roman"/>
              </a:rPr>
              <a:t>ࣴز</a:t>
            </a:r>
            <a:r>
              <a:rPr dirty="0" sz="1600" spc="515">
                <a:solidFill>
                  <a:srgbClr val="7030A0"/>
                </a:solidFill>
                <a:latin typeface="Times New Roman"/>
                <a:cs typeface="Times New Roman"/>
              </a:rPr>
              <a:t>܌?</a:t>
            </a:r>
            <a:endParaRPr sz="1600">
              <a:latin typeface="Times New Roman"/>
              <a:cs typeface="Times New Roman"/>
            </a:endParaRPr>
          </a:p>
          <a:p>
            <a:pPr marL="277495" indent="-264795">
              <a:lnSpc>
                <a:spcPts val="1689"/>
              </a:lnSpc>
              <a:buFont typeface="Wingdings"/>
              <a:buChar char=""/>
              <a:tabLst>
                <a:tab pos="277495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Biometrics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Company:</a:t>
            </a:r>
            <a:r>
              <a:rPr dirty="0" sz="1600" spc="-4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0000"/>
                </a:solidFill>
                <a:latin typeface="Times New Roman"/>
                <a:cs typeface="Times New Roman"/>
              </a:rPr>
              <a:t>Face</a:t>
            </a:r>
            <a:r>
              <a:rPr dirty="0" sz="16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dirty="0" sz="1600" spc="-6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FF0000"/>
                </a:solidFill>
                <a:latin typeface="Times New Roman"/>
                <a:cs typeface="Times New Roman"/>
              </a:rPr>
              <a:t>fingerprint</a:t>
            </a:r>
            <a:r>
              <a:rPr dirty="0" sz="1600" spc="-2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Times New Roman"/>
                <a:cs typeface="Times New Roman"/>
              </a:rPr>
              <a:t>recognition</a:t>
            </a:r>
            <a:endParaRPr sz="1600">
              <a:latin typeface="Times New Roman"/>
              <a:cs typeface="Times New Roman"/>
            </a:endParaRPr>
          </a:p>
          <a:p>
            <a:pPr lvl="1" marL="458470" indent="-180975">
              <a:lnSpc>
                <a:spcPct val="100000"/>
              </a:lnSpc>
              <a:buFont typeface="Wingdings"/>
              <a:buChar char=""/>
              <a:tabLst>
                <a:tab pos="458470" algn="l"/>
              </a:tabLst>
            </a:pP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Promotion:</a:t>
            </a:r>
            <a:r>
              <a:rPr dirty="0" sz="1600" spc="17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1)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Media</a:t>
            </a:r>
            <a:endParaRPr sz="1600">
              <a:latin typeface="Times New Roman"/>
              <a:cs typeface="Times New Roman"/>
            </a:endParaRPr>
          </a:p>
          <a:p>
            <a:pPr marL="1450975">
              <a:lnSpc>
                <a:spcPct val="100000"/>
              </a:lnSpc>
            </a:pPr>
            <a:r>
              <a:rPr dirty="0" sz="1600">
                <a:latin typeface="Times New Roman"/>
                <a:cs typeface="Times New Roman"/>
              </a:rPr>
              <a:t>2)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35">
                <a:solidFill>
                  <a:srgbClr val="00B0F0"/>
                </a:solidFill>
                <a:latin typeface="Times New Roman"/>
                <a:cs typeface="Times New Roman"/>
              </a:rPr>
              <a:t>DARPA</a:t>
            </a:r>
            <a:r>
              <a:rPr dirty="0" sz="1600" spc="-114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FERET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face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recognition </a:t>
            </a:r>
            <a:r>
              <a:rPr dirty="0" sz="1600" spc="-10">
                <a:latin typeface="Times New Roman"/>
                <a:cs typeface="Times New Roman"/>
              </a:rPr>
              <a:t>competition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84073" y="622045"/>
            <a:ext cx="3250565" cy="2983865"/>
            <a:chOff x="84073" y="622045"/>
            <a:chExt cx="3250565" cy="2983865"/>
          </a:xfrm>
        </p:grpSpPr>
        <p:pic>
          <p:nvPicPr>
            <p:cNvPr id="91" name="object 9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73" y="622045"/>
              <a:ext cx="241808" cy="188467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2450" y="3417062"/>
              <a:ext cx="241808" cy="188467"/>
            </a:xfrm>
            <a:prstGeom prst="rect">
              <a:avLst/>
            </a:prstGeom>
          </p:spPr>
        </p:pic>
      </p:grpSp>
      <p:sp>
        <p:nvSpPr>
          <p:cNvPr id="93" name="object 93" descr=""/>
          <p:cNvSpPr txBox="1"/>
          <p:nvPr/>
        </p:nvSpPr>
        <p:spPr>
          <a:xfrm>
            <a:off x="3353894" y="3374178"/>
            <a:ext cx="32766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90">
                <a:solidFill>
                  <a:srgbClr val="7030A0"/>
                </a:solidFill>
                <a:latin typeface="Times New Roman"/>
                <a:cs typeface="Times New Roman"/>
              </a:rPr>
              <a:t>ӵՖࡰᏤ30Տ</a:t>
            </a:r>
            <a:r>
              <a:rPr dirty="0" sz="1600" spc="390">
                <a:solidFill>
                  <a:srgbClr val="7030A0"/>
                </a:solidFill>
                <a:latin typeface="Times New Roman"/>
                <a:cs typeface="Times New Roman"/>
              </a:rPr>
              <a:t>ࣴز</a:t>
            </a:r>
            <a:r>
              <a:rPr dirty="0" sz="1600" spc="390">
                <a:solidFill>
                  <a:srgbClr val="7030A0"/>
                </a:solidFill>
                <a:latin typeface="Times New Roman"/>
                <a:cs typeface="Times New Roman"/>
              </a:rPr>
              <a:t>ғϷ10Տ஑ᚒғ?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3625850" y="1652268"/>
            <a:ext cx="3524885" cy="656590"/>
            <a:chOff x="3625850" y="1652268"/>
            <a:chExt cx="3524885" cy="656590"/>
          </a:xfrm>
        </p:grpSpPr>
        <p:pic>
          <p:nvPicPr>
            <p:cNvPr id="95" name="object 9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4558" y="2133854"/>
              <a:ext cx="145796" cy="174751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25850" y="1652268"/>
              <a:ext cx="241808" cy="186944"/>
            </a:xfrm>
            <a:prstGeom prst="rect">
              <a:avLst/>
            </a:prstGeom>
          </p:spPr>
        </p:pic>
      </p:grpSp>
      <p:sp>
        <p:nvSpPr>
          <p:cNvPr id="97" name="object 97" descr=""/>
          <p:cNvSpPr txBox="1"/>
          <p:nvPr/>
        </p:nvSpPr>
        <p:spPr>
          <a:xfrm>
            <a:off x="3873998" y="1583193"/>
            <a:ext cx="23202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7030A0"/>
                </a:solidFill>
                <a:latin typeface="Times New Roman"/>
                <a:cs typeface="Times New Roman"/>
              </a:rPr>
              <a:t>Ѡ᡼ࡹ</a:t>
            </a:r>
            <a:r>
              <a:rPr dirty="0" sz="1600" spc="-10">
                <a:solidFill>
                  <a:srgbClr val="7030A0"/>
                </a:solidFill>
                <a:latin typeface="Times New Roman"/>
                <a:cs typeface="Times New Roman"/>
              </a:rPr>
              <a:t>۬</a:t>
            </a:r>
            <a:r>
              <a:rPr dirty="0" sz="1600" spc="-10">
                <a:solidFill>
                  <a:srgbClr val="7030A0"/>
                </a:solidFill>
                <a:latin typeface="Times New Roman"/>
                <a:cs typeface="Times New Roman"/>
              </a:rPr>
              <a:t>ीฝࢂ߁ᓐೂ׀</a:t>
            </a:r>
            <a:r>
              <a:rPr dirty="0" baseline="18518" sz="1125" spc="-15">
                <a:latin typeface="Arial MT"/>
                <a:cs typeface="Arial MT"/>
              </a:rPr>
              <a:t>100</a:t>
            </a:r>
            <a:endParaRPr baseline="18518" sz="1125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308341" y="1841620"/>
            <a:ext cx="988060" cy="650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675" indent="-180975">
              <a:lnSpc>
                <a:spcPts val="1755"/>
              </a:lnSpc>
              <a:spcBef>
                <a:spcPts val="95"/>
              </a:spcBef>
              <a:buFont typeface="Wingdings"/>
              <a:buChar char=""/>
              <a:tabLst>
                <a:tab pos="193675" algn="l"/>
              </a:tabLst>
            </a:pPr>
            <a:r>
              <a:rPr dirty="0" sz="1600" spc="-10">
                <a:solidFill>
                  <a:srgbClr val="00B0F0"/>
                </a:solidFill>
                <a:latin typeface="Times New Roman"/>
                <a:cs typeface="Times New Roman"/>
              </a:rPr>
              <a:t>Business:</a:t>
            </a:r>
            <a:endParaRPr sz="1600">
              <a:latin typeface="Times New Roman"/>
              <a:cs typeface="Times New Roman"/>
            </a:endParaRPr>
          </a:p>
          <a:p>
            <a:pPr marL="186690">
              <a:lnSpc>
                <a:spcPts val="1505"/>
              </a:lnSpc>
            </a:pPr>
            <a:r>
              <a:rPr dirty="0" sz="1400" spc="45">
                <a:latin typeface="Times New Roman"/>
                <a:cs typeface="Times New Roman"/>
              </a:rPr>
              <a:t>୘཰ኳԄ</a:t>
            </a:r>
            <a:endParaRPr sz="1400">
              <a:latin typeface="Times New Roman"/>
              <a:cs typeface="Times New Roman"/>
            </a:endParaRPr>
          </a:p>
          <a:p>
            <a:pPr marL="186690">
              <a:lnSpc>
                <a:spcPts val="1670"/>
              </a:lnSpc>
            </a:pPr>
            <a:r>
              <a:rPr dirty="0" sz="1400" spc="-20">
                <a:latin typeface="Times New Roman"/>
                <a:cs typeface="Times New Roman"/>
              </a:rPr>
              <a:t>࠼Њჹຝ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879463" y="6632199"/>
            <a:ext cx="94424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5"/>
              </a:lnSpc>
            </a:pP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NCKU,</a:t>
            </a:r>
            <a:r>
              <a:rPr dirty="0" sz="1600" spc="-25">
                <a:latin typeface="Calibri"/>
                <a:cs typeface="Calibri"/>
              </a:rPr>
              <a:t> TW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0667" y="374904"/>
            <a:ext cx="9133840" cy="6466840"/>
          </a:xfrm>
          <a:custGeom>
            <a:avLst/>
            <a:gdLst/>
            <a:ahLst/>
            <a:cxnLst/>
            <a:rect l="l" t="t" r="r" b="b"/>
            <a:pathLst>
              <a:path w="9133840" h="6466840">
                <a:moveTo>
                  <a:pt x="9133332" y="0"/>
                </a:moveTo>
                <a:lnTo>
                  <a:pt x="0" y="0"/>
                </a:lnTo>
                <a:lnTo>
                  <a:pt x="0" y="6466332"/>
                </a:lnTo>
                <a:lnTo>
                  <a:pt x="9133332" y="6466332"/>
                </a:lnTo>
                <a:lnTo>
                  <a:pt x="9133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89306" y="352407"/>
            <a:ext cx="8586470" cy="119507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600" b="1">
                <a:latin typeface="Times New Roman"/>
                <a:cs typeface="Times New Roman"/>
              </a:rPr>
              <a:t>1.</a:t>
            </a:r>
            <a:r>
              <a:rPr dirty="0" sz="1600" spc="465" b="1"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NCKU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00B0F0"/>
                </a:solidFill>
                <a:latin typeface="Times New Roman"/>
                <a:cs typeface="Times New Roman"/>
              </a:rPr>
              <a:t>CSIE:</a:t>
            </a:r>
            <a:endParaRPr sz="1600">
              <a:latin typeface="Times New Roman"/>
              <a:cs typeface="Times New Roman"/>
            </a:endParaRPr>
          </a:p>
          <a:p>
            <a:pPr marL="280035" marR="5080">
              <a:lnSpc>
                <a:spcPct val="119400"/>
              </a:lnSpc>
              <a:spcBef>
                <a:spcPts val="10"/>
              </a:spcBef>
            </a:pPr>
            <a:r>
              <a:rPr dirty="0" sz="1600">
                <a:latin typeface="Times New Roman"/>
                <a:cs typeface="Times New Roman"/>
              </a:rPr>
              <a:t>2002/08~Current</a:t>
            </a:r>
            <a:r>
              <a:rPr dirty="0" sz="1600" spc="3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9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Assistant/Associate/Professor,</a:t>
            </a:r>
            <a:r>
              <a:rPr dirty="0" sz="1600" spc="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dept.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CSIE</a:t>
            </a:r>
            <a:r>
              <a:rPr dirty="0" sz="1600">
                <a:latin typeface="Times New Roman"/>
                <a:cs typeface="Times New Roman"/>
              </a:rPr>
              <a:t>,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NCKU,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Tainan,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Taiwan </a:t>
            </a:r>
            <a:r>
              <a:rPr dirty="0" sz="1600">
                <a:latin typeface="Times New Roman"/>
                <a:cs typeface="Times New Roman"/>
              </a:rPr>
              <a:t>2015/08~2018/07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1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Vice</a:t>
            </a:r>
            <a:r>
              <a:rPr dirty="0" sz="1600" spc="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chairman</a:t>
            </a:r>
            <a:r>
              <a:rPr dirty="0" sz="1600" spc="1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department</a:t>
            </a:r>
            <a:r>
              <a:rPr dirty="0" sz="1600" spc="114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computer</a:t>
            </a:r>
            <a:r>
              <a:rPr dirty="0" sz="1600" spc="8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science</a:t>
            </a:r>
            <a:r>
              <a:rPr dirty="0" sz="1600" spc="6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information</a:t>
            </a:r>
            <a:r>
              <a:rPr dirty="0" sz="1600" spc="1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eng.</a:t>
            </a:r>
            <a:r>
              <a:rPr dirty="0" sz="1600" spc="30">
                <a:latin typeface="Times New Roman"/>
                <a:cs typeface="Times New Roman"/>
              </a:rPr>
              <a:t> </a:t>
            </a:r>
            <a:r>
              <a:rPr dirty="0" sz="1600" spc="140">
                <a:latin typeface="Times New Roman"/>
                <a:cs typeface="Times New Roman"/>
              </a:rPr>
              <a:t>(ၗૻ</a:t>
            </a:r>
            <a:r>
              <a:rPr dirty="0" sz="1600" spc="140">
                <a:latin typeface="Times New Roman"/>
                <a:cs typeface="Times New Roman"/>
              </a:rPr>
              <a:t>س</a:t>
            </a:r>
            <a:r>
              <a:rPr dirty="0" sz="1600" spc="14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  <a:p>
            <a:pPr marL="1891030">
              <a:lnSpc>
                <a:spcPct val="100000"/>
              </a:lnSpc>
              <a:spcBef>
                <a:spcPts val="385"/>
              </a:spcBef>
            </a:pPr>
            <a:r>
              <a:rPr dirty="0" sz="1600">
                <a:latin typeface="Times New Roman"/>
                <a:cs typeface="Times New Roman"/>
              </a:rPr>
              <a:t>&amp;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Director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institute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manufacturing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information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systems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 spc="90">
                <a:latin typeface="Times New Roman"/>
                <a:cs typeface="Times New Roman"/>
              </a:rPr>
              <a:t>(ᇙ೷܌)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57265" y="1572409"/>
            <a:ext cx="757618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Times New Roman"/>
                <a:cs typeface="Times New Roman"/>
              </a:rPr>
              <a:t>2017/01~2018/12</a:t>
            </a:r>
            <a:r>
              <a:rPr dirty="0" sz="1600" spc="-8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Deputy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secretary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general,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Chinese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institute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automation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engineers,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TW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7062" y="1865096"/>
            <a:ext cx="87001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Times New Roman"/>
                <a:cs typeface="Times New Roman"/>
              </a:rPr>
              <a:t>2019/12~2021/07</a:t>
            </a:r>
            <a:r>
              <a:rPr dirty="0" sz="1600" spc="-7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Established</a:t>
            </a:r>
            <a:r>
              <a:rPr dirty="0" sz="1600" spc="-90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AI</a:t>
            </a:r>
            <a:r>
              <a:rPr dirty="0" sz="1600" spc="-3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Robotics</a:t>
            </a:r>
            <a:r>
              <a:rPr dirty="0" sz="1600" spc="-4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program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center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at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Miin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Wu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School</a:t>
            </a:r>
            <a:r>
              <a:rPr dirty="0" sz="1600" spc="-3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of</a:t>
            </a:r>
            <a:r>
              <a:rPr dirty="0" sz="1600" spc="-4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Computing,</a:t>
            </a:r>
            <a:r>
              <a:rPr dirty="0" sz="1600" spc="-2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NCKU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6859" y="2106706"/>
            <a:ext cx="1209675" cy="61087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600" spc="40">
                <a:latin typeface="Times New Roman"/>
                <a:cs typeface="Times New Roman"/>
              </a:rPr>
              <a:t>2024/01~</a:t>
            </a:r>
            <a:r>
              <a:rPr dirty="0" sz="1600" spc="40">
                <a:latin typeface="Lucida Sans Unicode"/>
                <a:cs typeface="Lucida Sans Unicode"/>
              </a:rPr>
              <a:t>TṲ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600" spc="40">
                <a:latin typeface="Times New Roman"/>
                <a:cs typeface="Times New Roman"/>
              </a:rPr>
              <a:t>2024/08~</a:t>
            </a:r>
            <a:r>
              <a:rPr dirty="0" sz="1600" spc="40">
                <a:latin typeface="Lucida Sans Unicode"/>
                <a:cs typeface="Lucida Sans Unicode"/>
              </a:rPr>
              <a:t>TṲ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795567" y="2106706"/>
            <a:ext cx="2981960" cy="61087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30810" indent="-118110">
              <a:lnSpc>
                <a:spcPct val="100000"/>
              </a:lnSpc>
              <a:spcBef>
                <a:spcPts val="484"/>
              </a:spcBef>
              <a:buFont typeface="Times New Roman"/>
              <a:buChar char="-"/>
              <a:tabLst>
                <a:tab pos="130810" algn="l"/>
              </a:tabLst>
            </a:pPr>
            <a:r>
              <a:rPr dirty="0" sz="1600" spc="90">
                <a:latin typeface="Lucida Sans Unicode"/>
                <a:cs typeface="Lucida Sans Unicode"/>
              </a:rPr>
              <a:t>㟉䳂㘢ㄏ忳≽䥹㈨</a:t>
            </a:r>
            <a:r>
              <a:rPr dirty="0" sz="1600" spc="95">
                <a:latin typeface="Lucida Sans Unicode"/>
                <a:cs typeface="Lucida Sans Unicode"/>
              </a:rPr>
              <a:t>ᷕ</a:t>
            </a:r>
            <a:r>
              <a:rPr dirty="0" sz="1600" spc="90">
                <a:latin typeface="Lucida Sans Unicode"/>
                <a:cs typeface="Lucida Sans Unicode"/>
              </a:rPr>
              <a:t>⽫∝彎</a:t>
            </a:r>
            <a:r>
              <a:rPr dirty="0" sz="1600" spc="35">
                <a:latin typeface="Lucida Sans Unicode"/>
                <a:cs typeface="Lucida Sans Unicode"/>
              </a:rPr>
              <a:t>)ả</a:t>
            </a:r>
            <a:endParaRPr sz="1600">
              <a:latin typeface="Lucida Sans Unicode"/>
              <a:cs typeface="Lucida Sans Unicode"/>
            </a:endParaRPr>
          </a:p>
          <a:p>
            <a:pPr marL="130810" indent="-118110">
              <a:lnSpc>
                <a:spcPct val="100000"/>
              </a:lnSpc>
              <a:spcBef>
                <a:spcPts val="385"/>
              </a:spcBef>
              <a:buFont typeface="Times New Roman"/>
              <a:buChar char="-"/>
              <a:tabLst>
                <a:tab pos="130810" algn="l"/>
              </a:tabLst>
            </a:pPr>
            <a:r>
              <a:rPr dirty="0" sz="1600" spc="-10">
                <a:latin typeface="Lucida Sans Unicode"/>
                <a:cs typeface="Lucida Sans Unicode"/>
              </a:rPr>
              <a:t>暣㨇屯妲⬠昊∗昊攟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8495" y="2987806"/>
            <a:ext cx="9086215" cy="148526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276860" indent="-264160">
              <a:lnSpc>
                <a:spcPct val="100000"/>
              </a:lnSpc>
              <a:spcBef>
                <a:spcPts val="470"/>
              </a:spcBef>
              <a:buClr>
                <a:srgbClr val="000000"/>
              </a:buClr>
              <a:buFont typeface="Times New Roman"/>
              <a:buAutoNum type="arabicPeriod" startAt="2"/>
              <a:tabLst>
                <a:tab pos="276860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Startup</a:t>
            </a:r>
            <a:r>
              <a:rPr dirty="0" sz="1600" spc="-4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Company:</a:t>
            </a:r>
            <a:r>
              <a:rPr dirty="0" sz="1600" spc="-4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2004~2013</a:t>
            </a:r>
            <a:endParaRPr sz="1600">
              <a:latin typeface="Times New Roman"/>
              <a:cs typeface="Times New Roman"/>
            </a:endParaRPr>
          </a:p>
          <a:p>
            <a:pPr lvl="1" marL="497840" indent="-220345">
              <a:lnSpc>
                <a:spcPct val="100000"/>
              </a:lnSpc>
              <a:spcBef>
                <a:spcPts val="375"/>
              </a:spcBef>
              <a:buAutoNum type="arabicParenR"/>
              <a:tabLst>
                <a:tab pos="497840" algn="l"/>
              </a:tabLst>
            </a:pPr>
            <a:r>
              <a:rPr dirty="0" sz="1600">
                <a:latin typeface="Times New Roman"/>
                <a:cs typeface="Times New Roman"/>
              </a:rPr>
              <a:t>2004~2008</a:t>
            </a:r>
            <a:r>
              <a:rPr dirty="0" sz="1600" spc="27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Founder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&amp;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CTO,</a:t>
            </a:r>
            <a:r>
              <a:rPr dirty="0" sz="1600" spc="-9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Automatic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Optical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Inspection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Company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BroBri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Vision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ܿѠ-</a:t>
            </a:r>
            <a:r>
              <a:rPr dirty="0" sz="1600" spc="240">
                <a:solidFill>
                  <a:srgbClr val="333333"/>
                </a:solidFill>
                <a:latin typeface="Times New Roman"/>
                <a:cs typeface="Times New Roman"/>
              </a:rPr>
              <a:t>ܿ౺</a:t>
            </a:r>
            <a:r>
              <a:rPr dirty="0" sz="1600" spc="240">
                <a:solidFill>
                  <a:srgbClr val="333333"/>
                </a:solidFill>
                <a:latin typeface="Times New Roman"/>
                <a:cs typeface="Times New Roman"/>
              </a:rPr>
              <a:t>ࣽ</a:t>
            </a:r>
            <a:r>
              <a:rPr dirty="0" sz="1600" spc="240">
                <a:solidFill>
                  <a:srgbClr val="333333"/>
                </a:solidFill>
                <a:latin typeface="Times New Roman"/>
                <a:cs typeface="Times New Roman"/>
              </a:rPr>
              <a:t>מ</a:t>
            </a:r>
            <a:endParaRPr sz="1600">
              <a:latin typeface="Times New Roman"/>
              <a:cs typeface="Times New Roman"/>
            </a:endParaRPr>
          </a:p>
          <a:p>
            <a:pPr marL="547370">
              <a:lnSpc>
                <a:spcPct val="100000"/>
              </a:lnSpc>
              <a:spcBef>
                <a:spcPts val="384"/>
              </a:spcBef>
            </a:pPr>
            <a:r>
              <a:rPr dirty="0" sz="1600" spc="254">
                <a:latin typeface="Times New Roman"/>
                <a:cs typeface="Times New Roman"/>
              </a:rPr>
              <a:t>-</a:t>
            </a:r>
            <a:r>
              <a:rPr dirty="0" sz="1600" spc="285">
                <a:latin typeface="Times New Roman"/>
                <a:cs typeface="Times New Roman"/>
              </a:rPr>
              <a:t>   </a:t>
            </a:r>
            <a:r>
              <a:rPr dirty="0" sz="1600" spc="240">
                <a:solidFill>
                  <a:srgbClr val="00B0F0"/>
                </a:solidFill>
                <a:latin typeface="Times New Roman"/>
                <a:cs typeface="Times New Roman"/>
              </a:rPr>
              <a:t>ᐒѠ</a:t>
            </a:r>
            <a:r>
              <a:rPr dirty="0" sz="1600" spc="240">
                <a:solidFill>
                  <a:srgbClr val="00B0F0"/>
                </a:solidFill>
                <a:latin typeface="Times New Roman"/>
                <a:cs typeface="Times New Roman"/>
              </a:rPr>
              <a:t>س</a:t>
            </a:r>
            <a:r>
              <a:rPr dirty="0" sz="1600" spc="240">
                <a:solidFill>
                  <a:srgbClr val="00B0F0"/>
                </a:solidFill>
                <a:latin typeface="Times New Roman"/>
                <a:cs typeface="Times New Roman"/>
              </a:rPr>
              <a:t>಍᏾ӝ:</a:t>
            </a:r>
            <a:r>
              <a:rPr dirty="0" sz="1600" spc="240">
                <a:latin typeface="Times New Roman"/>
                <a:cs typeface="Times New Roman"/>
              </a:rPr>
              <a:t>ႝတຎ᝺ǵԾ୏ӀᏢᔠෳמೌ</a:t>
            </a:r>
            <a:r>
              <a:rPr dirty="0" sz="1600" spc="240">
                <a:latin typeface="Times New Roman"/>
                <a:cs typeface="Times New Roman"/>
              </a:rPr>
              <a:t>ࣁ</a:t>
            </a:r>
            <a:r>
              <a:rPr dirty="0" sz="1600" spc="240">
                <a:latin typeface="Times New Roman"/>
                <a:cs typeface="Times New Roman"/>
              </a:rPr>
              <a:t>Ь,</a:t>
            </a:r>
            <a:endParaRPr sz="1600">
              <a:latin typeface="Times New Roman"/>
              <a:cs typeface="Times New Roman"/>
            </a:endParaRPr>
          </a:p>
          <a:p>
            <a:pPr marL="548005">
              <a:lnSpc>
                <a:spcPct val="100000"/>
              </a:lnSpc>
              <a:spcBef>
                <a:spcPts val="380"/>
              </a:spcBef>
            </a:pPr>
            <a:r>
              <a:rPr dirty="0" sz="1600" spc="254">
                <a:latin typeface="Times New Roman"/>
                <a:cs typeface="Times New Roman"/>
              </a:rPr>
              <a:t>-</a:t>
            </a:r>
            <a:r>
              <a:rPr dirty="0" sz="1600" spc="455">
                <a:latin typeface="Times New Roman"/>
                <a:cs typeface="Times New Roman"/>
              </a:rPr>
              <a:t>          </a:t>
            </a:r>
            <a:r>
              <a:rPr dirty="0" sz="1600" spc="340">
                <a:latin typeface="Times New Roman"/>
                <a:cs typeface="Times New Roman"/>
              </a:rPr>
              <a:t>ౢᏢӝբϦљ-</a:t>
            </a:r>
            <a:r>
              <a:rPr dirty="0" sz="1600" spc="240">
                <a:solidFill>
                  <a:srgbClr val="00B0F0"/>
                </a:solidFill>
                <a:latin typeface="Times New Roman"/>
                <a:cs typeface="Times New Roman"/>
              </a:rPr>
              <a:t>Πෞቷ:</a:t>
            </a:r>
            <a:r>
              <a:rPr dirty="0" sz="1600" spc="240">
                <a:latin typeface="Times New Roman"/>
                <a:cs typeface="Times New Roman"/>
              </a:rPr>
              <a:t>1)य़݈-</a:t>
            </a:r>
            <a:r>
              <a:rPr dirty="0" sz="1600" spc="350">
                <a:latin typeface="Times New Roman"/>
                <a:cs typeface="Times New Roman"/>
              </a:rPr>
              <a:t>϶ၲ,</a:t>
            </a:r>
            <a:r>
              <a:rPr dirty="0" u="sng" sz="1600" spc="3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ڻ</a:t>
            </a:r>
            <a:r>
              <a:rPr dirty="0" u="sng" sz="1600" spc="3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ऍ</a:t>
            </a:r>
            <a:r>
              <a:rPr dirty="0" sz="1600" spc="350">
                <a:latin typeface="Times New Roman"/>
                <a:cs typeface="Times New Roman"/>
              </a:rPr>
              <a:t>,๮ࢀ;2)ϼ໚ૈ-</a:t>
            </a:r>
            <a:r>
              <a:rPr dirty="0" u="sng" sz="1600" spc="2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प्</a:t>
            </a:r>
            <a:r>
              <a:rPr dirty="0" sz="1600" spc="210">
                <a:latin typeface="Times New Roman"/>
                <a:cs typeface="Times New Roman"/>
              </a:rPr>
              <a:t>,੻೯;3)ඵችᇙ೷-</a:t>
            </a:r>
            <a:r>
              <a:rPr dirty="0" sz="1600" spc="-25">
                <a:latin typeface="Times New Roman"/>
                <a:cs typeface="Times New Roman"/>
              </a:rPr>
              <a:t>ܿѠ</a:t>
            </a:r>
            <a:endParaRPr sz="1600">
              <a:latin typeface="Times New Roman"/>
              <a:cs typeface="Times New Roman"/>
            </a:endParaRPr>
          </a:p>
          <a:p>
            <a:pPr lvl="1" marL="501650" indent="-220345">
              <a:lnSpc>
                <a:spcPct val="100000"/>
              </a:lnSpc>
              <a:spcBef>
                <a:spcPts val="384"/>
              </a:spcBef>
              <a:buAutoNum type="arabicParenR" startAt="2"/>
              <a:tabLst>
                <a:tab pos="501650" algn="l"/>
                <a:tab pos="6334760" algn="l"/>
              </a:tabLst>
            </a:pPr>
            <a:r>
              <a:rPr dirty="0" sz="1600">
                <a:latin typeface="Times New Roman"/>
                <a:cs typeface="Times New Roman"/>
              </a:rPr>
              <a:t>2009~2013</a:t>
            </a:r>
            <a:r>
              <a:rPr dirty="0" sz="1600" spc="-8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–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Founder</a:t>
            </a:r>
            <a:r>
              <a:rPr dirty="0" sz="1600" spc="-5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&amp;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CTO,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Embedded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Surveillance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Company</a:t>
            </a:r>
            <a:r>
              <a:rPr dirty="0" sz="1600">
                <a:latin typeface="Times New Roman"/>
                <a:cs typeface="Times New Roman"/>
              </a:rPr>
              <a:t>	-</a:t>
            </a:r>
            <a:r>
              <a:rPr dirty="0" sz="1600" spc="-6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Visionatics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ܿѠ-</a:t>
            </a:r>
            <a:r>
              <a:rPr dirty="0" sz="1400" spc="160">
                <a:latin typeface="Times New Roman"/>
                <a:cs typeface="Times New Roman"/>
              </a:rPr>
              <a:t>ࡘബቹႽ</a:t>
            </a:r>
            <a:r>
              <a:rPr dirty="0" sz="1400" spc="160">
                <a:latin typeface="Times New Roman"/>
                <a:cs typeface="Times New Roman"/>
              </a:rPr>
              <a:t>ࣽ</a:t>
            </a:r>
            <a:r>
              <a:rPr dirty="0" sz="1400" spc="160">
                <a:latin typeface="Times New Roman"/>
                <a:cs typeface="Times New Roman"/>
              </a:rPr>
              <a:t>מ,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24230" y="4481610"/>
            <a:ext cx="65100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54">
                <a:solidFill>
                  <a:srgbClr val="00B0F0"/>
                </a:solidFill>
                <a:latin typeface="Times New Roman"/>
                <a:cs typeface="Times New Roman"/>
              </a:rPr>
              <a:t>-</a:t>
            </a:r>
            <a:r>
              <a:rPr dirty="0" sz="1600" spc="24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415">
                <a:solidFill>
                  <a:srgbClr val="00B0F0"/>
                </a:solidFill>
                <a:latin typeface="Times New Roman"/>
                <a:cs typeface="Times New Roman"/>
              </a:rPr>
              <a:t>΢ෞਡЈמೌ:</a:t>
            </a:r>
            <a:r>
              <a:rPr dirty="0" sz="1600" spc="37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35">
                <a:latin typeface="Times New Roman"/>
                <a:cs typeface="Times New Roman"/>
              </a:rPr>
              <a:t>Embedded</a:t>
            </a:r>
            <a:r>
              <a:rPr dirty="0" sz="1600" spc="385">
                <a:latin typeface="Times New Roman"/>
                <a:cs typeface="Times New Roman"/>
              </a:rPr>
              <a:t> </a:t>
            </a:r>
            <a:r>
              <a:rPr dirty="0" sz="1600" spc="190">
                <a:latin typeface="Times New Roman"/>
                <a:cs typeface="Times New Roman"/>
              </a:rPr>
              <a:t>Intelligent</a:t>
            </a:r>
            <a:r>
              <a:rPr dirty="0" sz="1600" spc="39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Video</a:t>
            </a:r>
            <a:r>
              <a:rPr dirty="0" sz="1600" spc="385">
                <a:latin typeface="Times New Roman"/>
                <a:cs typeface="Times New Roman"/>
              </a:rPr>
              <a:t> </a:t>
            </a:r>
            <a:r>
              <a:rPr dirty="0" sz="1600" spc="110">
                <a:latin typeface="Times New Roman"/>
                <a:cs typeface="Times New Roman"/>
              </a:rPr>
              <a:t>Analytics</a:t>
            </a:r>
            <a:r>
              <a:rPr dirty="0" sz="1600" spc="370">
                <a:latin typeface="Times New Roman"/>
                <a:cs typeface="Times New Roman"/>
              </a:rPr>
              <a:t> </a:t>
            </a:r>
            <a:r>
              <a:rPr dirty="0" sz="1600" spc="575">
                <a:latin typeface="Times New Roman"/>
                <a:cs typeface="Times New Roman"/>
              </a:rPr>
              <a:t>ࣴزࣁ</a:t>
            </a:r>
            <a:r>
              <a:rPr dirty="0" sz="1600" spc="575">
                <a:latin typeface="Times New Roman"/>
                <a:cs typeface="Times New Roman"/>
              </a:rPr>
              <a:t>Ь‘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9306" y="35446"/>
            <a:ext cx="72815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1.3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Profile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at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Work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-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NCKU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CSIE,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120" b="1">
                <a:latin typeface="Calibri"/>
                <a:cs typeface="Calibri"/>
              </a:rPr>
              <a:t>TW</a:t>
            </a:r>
            <a:r>
              <a:rPr dirty="0" sz="2400" spc="120">
                <a:latin typeface="SimSun"/>
                <a:cs typeface="SimSun"/>
              </a:rPr>
              <a:t>:</a:t>
            </a:r>
            <a:r>
              <a:rPr dirty="0" sz="2400" spc="120" b="1">
                <a:latin typeface="Calibri"/>
                <a:cs typeface="Calibri"/>
              </a:rPr>
              <a:t>2004~2013</a:t>
            </a:r>
            <a:r>
              <a:rPr dirty="0" sz="2400" spc="120">
                <a:latin typeface="SimSun"/>
                <a:cs typeface="SimSun"/>
              </a:rPr>
              <a:t>,</a:t>
            </a:r>
            <a:r>
              <a:rPr dirty="0" sz="2400" spc="120" b="1">
                <a:latin typeface="Calibri"/>
                <a:cs typeface="Calibri"/>
              </a:rPr>
              <a:t>2014~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55055" y="4758893"/>
            <a:ext cx="8739505" cy="201676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467995" marR="5080" indent="-186690">
              <a:lnSpc>
                <a:spcPts val="1800"/>
              </a:lnSpc>
              <a:spcBef>
                <a:spcPts val="254"/>
              </a:spcBef>
            </a:pPr>
            <a:r>
              <a:rPr dirty="0" sz="1600" spc="254">
                <a:latin typeface="Times New Roman"/>
                <a:cs typeface="Times New Roman"/>
              </a:rPr>
              <a:t>-</a:t>
            </a:r>
            <a:r>
              <a:rPr dirty="0" sz="1600" spc="270">
                <a:latin typeface="Times New Roman"/>
                <a:cs typeface="Times New Roman"/>
              </a:rPr>
              <a:t> </a:t>
            </a:r>
            <a:r>
              <a:rPr dirty="0" sz="1600" spc="340">
                <a:latin typeface="Times New Roman"/>
                <a:cs typeface="Times New Roman"/>
              </a:rPr>
              <a:t>ౢᏢӝբϦљ-</a:t>
            </a:r>
            <a:r>
              <a:rPr dirty="0" sz="1600" spc="215">
                <a:solidFill>
                  <a:srgbClr val="00B0F0"/>
                </a:solidFill>
                <a:latin typeface="Times New Roman"/>
                <a:cs typeface="Times New Roman"/>
              </a:rPr>
              <a:t>΢ෞ඲Тቷ</a:t>
            </a:r>
            <a:r>
              <a:rPr dirty="0" sz="1600" spc="215">
                <a:latin typeface="Times New Roman"/>
                <a:cs typeface="Times New Roman"/>
              </a:rPr>
              <a:t>:1)ऍ୯ቺሺ(TI)-</a:t>
            </a:r>
            <a:r>
              <a:rPr dirty="0" sz="1600" spc="125">
                <a:latin typeface="Times New Roman"/>
                <a:cs typeface="Times New Roman"/>
              </a:rPr>
              <a:t>Surveillance</a:t>
            </a:r>
            <a:r>
              <a:rPr dirty="0" sz="1600" spc="4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+</a:t>
            </a:r>
            <a:r>
              <a:rPr dirty="0" sz="1600" spc="405">
                <a:latin typeface="Times New Roman"/>
                <a:cs typeface="Times New Roman"/>
              </a:rPr>
              <a:t> </a:t>
            </a:r>
            <a:r>
              <a:rPr dirty="0" sz="1600" spc="-105">
                <a:solidFill>
                  <a:srgbClr val="7030A0"/>
                </a:solidFill>
                <a:latin typeface="Times New Roman"/>
                <a:cs typeface="Times New Roman"/>
              </a:rPr>
              <a:t>ADAS,</a:t>
            </a:r>
            <a:r>
              <a:rPr dirty="0" sz="1600" spc="42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600" spc="250">
                <a:latin typeface="Times New Roman"/>
                <a:cs typeface="Times New Roman"/>
              </a:rPr>
              <a:t>2)ඵচ-</a:t>
            </a:r>
            <a:r>
              <a:rPr dirty="0" sz="1600" spc="120">
                <a:latin typeface="Times New Roman"/>
                <a:cs typeface="Times New Roman"/>
              </a:rPr>
              <a:t>ܹᗌ,</a:t>
            </a:r>
            <a:r>
              <a:rPr dirty="0" sz="1600" spc="405">
                <a:latin typeface="Times New Roman"/>
                <a:cs typeface="Times New Roman"/>
              </a:rPr>
              <a:t> </a:t>
            </a:r>
            <a:r>
              <a:rPr dirty="0" sz="1600" spc="630">
                <a:latin typeface="Times New Roman"/>
                <a:cs typeface="Times New Roman"/>
              </a:rPr>
              <a:t>3)ε  </a:t>
            </a:r>
            <a:r>
              <a:rPr dirty="0" sz="1600" spc="390">
                <a:latin typeface="Times New Roman"/>
                <a:cs typeface="Times New Roman"/>
              </a:rPr>
              <a:t>ᖄε-</a:t>
            </a:r>
            <a:r>
              <a:rPr dirty="0" sz="1600" spc="490">
                <a:latin typeface="Times New Roman"/>
                <a:cs typeface="Times New Roman"/>
              </a:rPr>
              <a:t>ࠔ</a:t>
            </a:r>
            <a:r>
              <a:rPr dirty="0" sz="1600" spc="490">
                <a:latin typeface="Times New Roman"/>
                <a:cs typeface="Times New Roman"/>
              </a:rPr>
              <a:t>٫</a:t>
            </a:r>
            <a:r>
              <a:rPr dirty="0" sz="1600" spc="490">
                <a:latin typeface="Times New Roman"/>
                <a:cs typeface="Times New Roman"/>
              </a:rPr>
              <a:t>,</a:t>
            </a:r>
            <a:r>
              <a:rPr dirty="0" sz="1600" spc="420">
                <a:latin typeface="Times New Roman"/>
                <a:cs typeface="Times New Roman"/>
              </a:rPr>
              <a:t> </a:t>
            </a:r>
            <a:r>
              <a:rPr dirty="0" sz="1600" spc="-50">
                <a:latin typeface="Times New Roman"/>
                <a:cs typeface="Times New Roman"/>
              </a:rPr>
              <a:t>ࣴ</a:t>
            </a:r>
            <a:r>
              <a:rPr dirty="0" sz="1600" spc="-50">
                <a:latin typeface="Times New Roman"/>
                <a:cs typeface="Times New Roman"/>
              </a:rPr>
              <a:t>๮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120">
                <a:latin typeface="Wingdings"/>
                <a:cs typeface="Wingdings"/>
              </a:rPr>
              <a:t></a:t>
            </a:r>
            <a:r>
              <a:rPr dirty="0" sz="1600" spc="120">
                <a:latin typeface="Times New Roman"/>
                <a:cs typeface="Times New Roman"/>
              </a:rPr>
              <a:t>-</a:t>
            </a:r>
            <a:r>
              <a:rPr dirty="0" sz="1600">
                <a:solidFill>
                  <a:srgbClr val="7030A0"/>
                </a:solidFill>
                <a:latin typeface="Times New Roman"/>
                <a:cs typeface="Times New Roman"/>
              </a:rPr>
              <a:t>ႝတຎ᝺ၟᐒᏔᏢಞѱ൑ሡ</a:t>
            </a:r>
            <a:r>
              <a:rPr dirty="0" sz="1600">
                <a:solidFill>
                  <a:srgbClr val="7030A0"/>
                </a:solidFill>
                <a:latin typeface="Times New Roman"/>
                <a:cs typeface="Times New Roman"/>
              </a:rPr>
              <a:t>؃</a:t>
            </a:r>
            <a:r>
              <a:rPr dirty="0" sz="1600">
                <a:solidFill>
                  <a:srgbClr val="7030A0"/>
                </a:solidFill>
                <a:latin typeface="Times New Roman"/>
                <a:cs typeface="Times New Roman"/>
              </a:rPr>
              <a:t>ပࡕऍ୯</a:t>
            </a:r>
            <a:r>
              <a:rPr dirty="0" sz="1600" spc="480">
                <a:solidFill>
                  <a:srgbClr val="7030A0"/>
                </a:solidFill>
                <a:latin typeface="Times New Roman"/>
                <a:cs typeface="Times New Roman"/>
              </a:rPr>
              <a:t>    </a:t>
            </a:r>
            <a:r>
              <a:rPr dirty="0" sz="1600" spc="120">
                <a:solidFill>
                  <a:srgbClr val="7030A0"/>
                </a:solidFill>
                <a:latin typeface="Times New Roman"/>
                <a:cs typeface="Times New Roman"/>
              </a:rPr>
              <a:t>10ԃа΢,Ѡ᡼ඵችᇙ೷ቷ୘ሡाറfi༏?</a:t>
            </a:r>
            <a:endParaRPr sz="1600">
              <a:latin typeface="Times New Roman"/>
              <a:cs typeface="Times New Roman"/>
            </a:endParaRPr>
          </a:p>
          <a:p>
            <a:pPr marL="216535">
              <a:lnSpc>
                <a:spcPct val="100000"/>
              </a:lnSpc>
              <a:spcBef>
                <a:spcPts val="260"/>
              </a:spcBef>
            </a:pPr>
            <a:r>
              <a:rPr dirty="0" sz="1600" spc="245">
                <a:solidFill>
                  <a:srgbClr val="7030A0"/>
                </a:solidFill>
                <a:latin typeface="Times New Roman"/>
                <a:cs typeface="Times New Roman"/>
              </a:rPr>
              <a:t>-</a:t>
            </a:r>
            <a:r>
              <a:rPr dirty="0" sz="1600" spc="80">
                <a:solidFill>
                  <a:srgbClr val="7030A0"/>
                </a:solidFill>
                <a:latin typeface="Times New Roman"/>
                <a:cs typeface="Times New Roman"/>
              </a:rPr>
              <a:t>௲௤ബ཰཮य़ᖏ</a:t>
            </a:r>
            <a:r>
              <a:rPr dirty="0" sz="1600" spc="80">
                <a:solidFill>
                  <a:srgbClr val="7030A0"/>
                </a:solidFill>
                <a:latin typeface="Times New Roman"/>
                <a:cs typeface="Times New Roman"/>
              </a:rPr>
              <a:t>ډ</a:t>
            </a:r>
            <a:r>
              <a:rPr dirty="0" sz="1600" spc="80">
                <a:solidFill>
                  <a:srgbClr val="7030A0"/>
                </a:solidFill>
                <a:latin typeface="Times New Roman"/>
                <a:cs typeface="Times New Roman"/>
              </a:rPr>
              <a:t>ޑୢᚒ?1)ᒲ+ი໗</a:t>
            </a:r>
            <a:r>
              <a:rPr dirty="0" sz="1600" spc="409">
                <a:solidFill>
                  <a:srgbClr val="7030A0"/>
                </a:solidFill>
                <a:latin typeface="Times New Roman"/>
                <a:cs typeface="Times New Roman"/>
              </a:rPr>
              <a:t>   </a:t>
            </a:r>
            <a:r>
              <a:rPr dirty="0" sz="1600" spc="220">
                <a:solidFill>
                  <a:srgbClr val="7030A0"/>
                </a:solidFill>
                <a:latin typeface="Times New Roman"/>
                <a:cs typeface="Times New Roman"/>
              </a:rPr>
              <a:t>2)୘཰ኳԄ-</a:t>
            </a:r>
            <a:r>
              <a:rPr dirty="0" sz="1600" spc="295">
                <a:solidFill>
                  <a:srgbClr val="7030A0"/>
                </a:solidFill>
                <a:latin typeface="Times New Roman"/>
                <a:cs typeface="Times New Roman"/>
              </a:rPr>
              <a:t>ѱ൑</a:t>
            </a:r>
            <a:r>
              <a:rPr dirty="0" sz="1600" spc="295">
                <a:solidFill>
                  <a:srgbClr val="7030A0"/>
                </a:solidFill>
                <a:latin typeface="Times New Roman"/>
                <a:cs typeface="Times New Roman"/>
              </a:rPr>
              <a:t>ۓ</a:t>
            </a:r>
            <a:r>
              <a:rPr dirty="0" sz="1600" spc="295">
                <a:solidFill>
                  <a:srgbClr val="7030A0"/>
                </a:solidFill>
                <a:latin typeface="Times New Roman"/>
                <a:cs typeface="Times New Roman"/>
              </a:rPr>
              <a:t>ՏϷѱ൑໒ว</a:t>
            </a:r>
            <a:r>
              <a:rPr dirty="0" sz="1600" spc="440">
                <a:solidFill>
                  <a:srgbClr val="7030A0"/>
                </a:solidFill>
                <a:latin typeface="Times New Roman"/>
                <a:cs typeface="Times New Roman"/>
              </a:rPr>
              <a:t>   </a:t>
            </a:r>
            <a:r>
              <a:rPr dirty="0" sz="1600" spc="160">
                <a:solidFill>
                  <a:srgbClr val="7030A0"/>
                </a:solidFill>
                <a:latin typeface="Times New Roman"/>
                <a:cs typeface="Times New Roman"/>
              </a:rPr>
              <a:t>3)ࡕុౢࠔ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algn="r" marR="38735">
              <a:lnSpc>
                <a:spcPct val="100000"/>
              </a:lnSpc>
              <a:spcBef>
                <a:spcPts val="5"/>
              </a:spcBef>
            </a:pPr>
            <a:r>
              <a:rPr dirty="0" baseline="-3968" sz="2100" spc="-802">
                <a:latin typeface="Times New Roman"/>
                <a:cs typeface="Times New Roman"/>
              </a:rPr>
              <a:t>1</a:t>
            </a:r>
            <a:r>
              <a:rPr dirty="0" sz="1200" spc="-125">
                <a:latin typeface="Calibri"/>
                <a:cs typeface="Calibri"/>
              </a:rPr>
              <a:t>1</a:t>
            </a:r>
            <a:r>
              <a:rPr dirty="0" baseline="-3968" sz="2100" spc="-952">
                <a:latin typeface="Times New Roman"/>
                <a:cs typeface="Times New Roman"/>
              </a:rPr>
              <a:t>2</a:t>
            </a:r>
            <a:r>
              <a:rPr dirty="0" sz="1200" spc="-25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171019" y="1727732"/>
            <a:ext cx="2006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5">
                <a:latin typeface="Times New Roman"/>
                <a:cs typeface="Times New Roman"/>
              </a:rPr>
              <a:t>(ύ๮҇୯Ծ୏ϯ</a:t>
            </a:r>
            <a:r>
              <a:rPr dirty="0" sz="1200" spc="305">
                <a:latin typeface="Times New Roman"/>
                <a:cs typeface="Times New Roman"/>
              </a:rPr>
              <a:t>ࣽ</a:t>
            </a:r>
            <a:r>
              <a:rPr dirty="0" sz="1200" spc="305">
                <a:latin typeface="Times New Roman"/>
                <a:cs typeface="Times New Roman"/>
              </a:rPr>
              <a:t>מᏢ཮)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179837" y="4387456"/>
            <a:ext cx="29660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948A54"/>
                </a:solidFill>
                <a:latin typeface="Arial MT"/>
                <a:cs typeface="Arial MT"/>
              </a:rPr>
              <a:t>Advanced</a:t>
            </a:r>
            <a:r>
              <a:rPr dirty="0" sz="1400" spc="-30">
                <a:solidFill>
                  <a:srgbClr val="948A54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948A54"/>
                </a:solidFill>
                <a:latin typeface="Arial MT"/>
                <a:cs typeface="Arial MT"/>
              </a:rPr>
              <a:t>Driver</a:t>
            </a:r>
            <a:r>
              <a:rPr dirty="0" sz="1400" spc="-85">
                <a:solidFill>
                  <a:srgbClr val="948A54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948A54"/>
                </a:solidFill>
                <a:latin typeface="Arial MT"/>
                <a:cs typeface="Arial MT"/>
              </a:rPr>
              <a:t>Assistance</a:t>
            </a:r>
            <a:r>
              <a:rPr dirty="0" sz="1400" spc="-55">
                <a:solidFill>
                  <a:srgbClr val="948A54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948A54"/>
                </a:solidFill>
                <a:latin typeface="Arial MT"/>
                <a:cs typeface="Arial MT"/>
              </a:rPr>
              <a:t>Systems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8614" y="4425950"/>
            <a:ext cx="240284" cy="1884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0" y="0"/>
              <a:ext cx="9068429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420" y="489204"/>
              <a:ext cx="3852672" cy="177698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5671" y="431291"/>
              <a:ext cx="3707891" cy="183464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840992"/>
              <a:ext cx="9144000" cy="4993005"/>
            </a:xfrm>
            <a:custGeom>
              <a:avLst/>
              <a:gdLst/>
              <a:ahLst/>
              <a:cxnLst/>
              <a:rect l="l" t="t" r="r" b="b"/>
              <a:pathLst>
                <a:path w="9144000" h="4993005">
                  <a:moveTo>
                    <a:pt x="9144000" y="0"/>
                  </a:moveTo>
                  <a:lnTo>
                    <a:pt x="0" y="0"/>
                  </a:lnTo>
                  <a:lnTo>
                    <a:pt x="0" y="4992624"/>
                  </a:lnTo>
                  <a:lnTo>
                    <a:pt x="9144000" y="499262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8739" y="1866840"/>
            <a:ext cx="28022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0B0F0"/>
              </a:buClr>
              <a:buFont typeface="Wingdings"/>
              <a:buChar char=""/>
              <a:tabLst>
                <a:tab pos="299085" algn="l"/>
              </a:tabLst>
            </a:pP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Lab:</a:t>
            </a:r>
            <a:r>
              <a:rPr dirty="0" sz="1400" spc="215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320" b="1">
                <a:solidFill>
                  <a:srgbClr val="00B0F0"/>
                </a:solidFill>
                <a:latin typeface="Times New Roman"/>
                <a:cs typeface="Times New Roman"/>
              </a:rPr>
              <a:t>çεၗૻ</a:t>
            </a:r>
            <a:r>
              <a:rPr dirty="0" sz="1400" spc="320" b="1">
                <a:solidFill>
                  <a:srgbClr val="00B0F0"/>
                </a:solidFill>
                <a:latin typeface="Times New Roman"/>
                <a:cs typeface="Times New Roman"/>
              </a:rPr>
              <a:t>س</a:t>
            </a:r>
            <a:r>
              <a:rPr dirty="0" sz="1400" spc="204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100" b="1">
                <a:solidFill>
                  <a:srgbClr val="00B0F0"/>
                </a:solidFill>
                <a:latin typeface="Times New Roman"/>
                <a:cs typeface="Times New Roman"/>
              </a:rPr>
              <a:t>ᐒᏔ“ჴᡍ࠻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02739" y="2080810"/>
            <a:ext cx="3848100" cy="53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400" spc="290" b="1">
                <a:solidFill>
                  <a:srgbClr val="333333"/>
                </a:solidFill>
                <a:latin typeface="Times New Roman"/>
                <a:cs typeface="Times New Roman"/>
              </a:rPr>
              <a:t>ऊ30Ӝ</a:t>
            </a:r>
            <a:r>
              <a:rPr dirty="0" sz="1400" spc="290" b="1">
                <a:solidFill>
                  <a:srgbClr val="333333"/>
                </a:solidFill>
                <a:latin typeface="Times New Roman"/>
                <a:cs typeface="Times New Roman"/>
              </a:rPr>
              <a:t>ࣴز</a:t>
            </a:r>
            <a:r>
              <a:rPr dirty="0" sz="1400" spc="290" b="1">
                <a:solidFill>
                  <a:srgbClr val="333333"/>
                </a:solidFill>
                <a:latin typeface="Times New Roman"/>
                <a:cs typeface="Times New Roman"/>
              </a:rPr>
              <a:t>ғ</a:t>
            </a:r>
            <a:r>
              <a:rPr dirty="0" sz="1400" spc="20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333333"/>
                </a:solidFill>
                <a:latin typeface="Times New Roman"/>
                <a:cs typeface="Times New Roman"/>
              </a:rPr>
              <a:t>+</a:t>
            </a:r>
            <a:r>
              <a:rPr dirty="0" sz="1400" spc="19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180" b="1">
                <a:solidFill>
                  <a:srgbClr val="333333"/>
                </a:solidFill>
                <a:latin typeface="Times New Roman"/>
                <a:cs typeface="Times New Roman"/>
              </a:rPr>
              <a:t>10ӜεᏢ஑ᚒғ </a:t>
            </a:r>
            <a:r>
              <a:rPr dirty="0" sz="1400" spc="125" b="1">
                <a:latin typeface="Times New Roman"/>
                <a:cs typeface="Times New Roman"/>
              </a:rPr>
              <a:t>1)</a:t>
            </a:r>
            <a:r>
              <a:rPr dirty="0" sz="1400" spc="125" b="1">
                <a:solidFill>
                  <a:srgbClr val="333333"/>
                </a:solidFill>
                <a:latin typeface="Times New Roman"/>
                <a:cs typeface="Times New Roman"/>
              </a:rPr>
              <a:t>AIඵችᇙ೷ǵ2)AIඵችᙴᕍǵ3)AIඵችၮ୏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8739" y="2080810"/>
            <a:ext cx="1365250" cy="7937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461645" indent="-180975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461645" algn="l"/>
              </a:tabLst>
            </a:pPr>
            <a:r>
              <a:rPr dirty="0" sz="1400" spc="540" b="1">
                <a:solidFill>
                  <a:srgbClr val="00B0F0"/>
                </a:solidFill>
                <a:latin typeface="Times New Roman"/>
                <a:cs typeface="Times New Roman"/>
              </a:rPr>
              <a:t>Ꮲғ:</a:t>
            </a:r>
            <a:endParaRPr sz="1400">
              <a:latin typeface="Times New Roman"/>
              <a:cs typeface="Times New Roman"/>
            </a:endParaRPr>
          </a:p>
          <a:p>
            <a:pPr marL="461645" indent="-180975">
              <a:lnSpc>
                <a:spcPct val="100000"/>
              </a:lnSpc>
              <a:spcBef>
                <a:spcPts val="335"/>
              </a:spcBef>
              <a:buFont typeface="Wingdings"/>
              <a:buChar char=""/>
              <a:tabLst>
                <a:tab pos="461645" algn="l"/>
              </a:tabLst>
            </a:pPr>
            <a:r>
              <a:rPr dirty="0" sz="1400" spc="550" b="1">
                <a:solidFill>
                  <a:srgbClr val="00B0F0"/>
                </a:solidFill>
                <a:latin typeface="Times New Roman"/>
                <a:cs typeface="Times New Roman"/>
              </a:rPr>
              <a:t>ࣴز</a:t>
            </a:r>
            <a:r>
              <a:rPr dirty="0" sz="1400" spc="550" b="1">
                <a:solidFill>
                  <a:srgbClr val="00B0F0"/>
                </a:solidFill>
                <a:latin typeface="Times New Roman"/>
                <a:cs typeface="Times New Roman"/>
              </a:rPr>
              <a:t>ሦୱ:</a:t>
            </a:r>
            <a:endParaRPr sz="14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335"/>
              </a:spcBef>
              <a:buFont typeface="Wingdings"/>
              <a:buChar char=""/>
              <a:tabLst>
                <a:tab pos="299085" algn="l"/>
              </a:tabLst>
            </a:pP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Course: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8739" y="2848905"/>
            <a:ext cx="9125585" cy="245808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549275" indent="-271780">
              <a:lnSpc>
                <a:spcPct val="100000"/>
              </a:lnSpc>
              <a:spcBef>
                <a:spcPts val="434"/>
              </a:spcBef>
              <a:buAutoNum type="arabicParenR"/>
              <a:tabLst>
                <a:tab pos="549275" algn="l"/>
              </a:tabLst>
            </a:pPr>
            <a:r>
              <a:rPr dirty="0" sz="1400" spc="55" b="1">
                <a:solidFill>
                  <a:srgbClr val="00B0F0"/>
                </a:solidFill>
                <a:latin typeface="Times New Roman"/>
                <a:cs typeface="Times New Roman"/>
              </a:rPr>
              <a:t>Introduction</a:t>
            </a:r>
            <a:r>
              <a:rPr dirty="0" sz="1400" spc="85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110" b="1">
                <a:solidFill>
                  <a:srgbClr val="00B0F0"/>
                </a:solidFill>
                <a:latin typeface="Times New Roman"/>
                <a:cs typeface="Times New Roman"/>
              </a:rPr>
              <a:t>to</a:t>
            </a:r>
            <a:r>
              <a:rPr dirty="0" sz="1400" spc="85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Image</a:t>
            </a:r>
            <a:r>
              <a:rPr dirty="0" sz="1400" spc="85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80" b="1">
                <a:solidFill>
                  <a:srgbClr val="00B0F0"/>
                </a:solidFill>
                <a:latin typeface="Times New Roman"/>
                <a:cs typeface="Times New Roman"/>
              </a:rPr>
              <a:t>Processing,</a:t>
            </a:r>
            <a:r>
              <a:rPr dirty="0" sz="1400" spc="85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-50" b="1">
                <a:solidFill>
                  <a:srgbClr val="00B0F0"/>
                </a:solidFill>
                <a:latin typeface="Times New Roman"/>
                <a:cs typeface="Times New Roman"/>
              </a:rPr>
              <a:t>Computer</a:t>
            </a:r>
            <a:r>
              <a:rPr dirty="0" sz="1400" spc="75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60" b="1">
                <a:solidFill>
                  <a:srgbClr val="00B0F0"/>
                </a:solidFill>
                <a:latin typeface="Times New Roman"/>
                <a:cs typeface="Times New Roman"/>
              </a:rPr>
              <a:t>Vision</a:t>
            </a:r>
            <a:r>
              <a:rPr dirty="0" sz="1400" spc="85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dirty="0" sz="1400" spc="80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Deep</a:t>
            </a:r>
            <a:r>
              <a:rPr dirty="0" sz="1400" spc="85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Learning</a:t>
            </a:r>
            <a:r>
              <a:rPr dirty="0" sz="1400" spc="48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45" b="1">
                <a:solidFill>
                  <a:srgbClr val="333333"/>
                </a:solidFill>
                <a:latin typeface="Times New Roman"/>
                <a:cs typeface="Times New Roman"/>
              </a:rPr>
              <a:t>(ቹႽೀ౛ǵႝတຎ᝺ϷుࡋᏢಞཷፕ</a:t>
            </a:r>
            <a:endParaRPr sz="1200">
              <a:latin typeface="Times New Roman"/>
              <a:cs typeface="Times New Roman"/>
            </a:endParaRPr>
          </a:p>
          <a:p>
            <a:pPr marL="550545">
              <a:lnSpc>
                <a:spcPct val="100000"/>
              </a:lnSpc>
              <a:spcBef>
                <a:spcPts val="335"/>
              </a:spcBef>
            </a:pPr>
            <a:r>
              <a:rPr dirty="0" sz="1400" spc="235">
                <a:solidFill>
                  <a:srgbClr val="333333"/>
                </a:solidFill>
                <a:latin typeface="Times New Roman"/>
                <a:cs typeface="Times New Roman"/>
              </a:rPr>
              <a:t>-</a:t>
            </a:r>
            <a:r>
              <a:rPr dirty="0" sz="1400" spc="37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60" b="1">
                <a:solidFill>
                  <a:srgbClr val="333333"/>
                </a:solidFill>
                <a:latin typeface="Times New Roman"/>
                <a:cs typeface="Times New Roman"/>
              </a:rPr>
              <a:t>ऊ200~250“</a:t>
            </a:r>
            <a:endParaRPr sz="1400">
              <a:latin typeface="Times New Roman"/>
              <a:cs typeface="Times New Roman"/>
            </a:endParaRPr>
          </a:p>
          <a:p>
            <a:pPr lvl="1" marL="731520" indent="-180975">
              <a:lnSpc>
                <a:spcPct val="100000"/>
              </a:lnSpc>
              <a:spcBef>
                <a:spcPts val="335"/>
              </a:spcBef>
              <a:buFont typeface="Times New Roman"/>
              <a:buChar char="-"/>
              <a:tabLst>
                <a:tab pos="731520" algn="l"/>
              </a:tabLst>
            </a:pPr>
            <a:r>
              <a:rPr dirty="0" sz="1400" b="1">
                <a:solidFill>
                  <a:srgbClr val="333333"/>
                </a:solidFill>
                <a:latin typeface="Times New Roman"/>
                <a:cs typeface="Times New Roman"/>
              </a:rPr>
              <a:t>ा୯Ѧ௢ᙚߞा଺஑ᚒ</a:t>
            </a:r>
            <a:r>
              <a:rPr dirty="0" sz="1400" spc="28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333333"/>
                </a:solidFill>
                <a:latin typeface="Wingdings"/>
                <a:cs typeface="Wingdings"/>
              </a:rPr>
              <a:t></a:t>
            </a:r>
            <a:r>
              <a:rPr dirty="0" sz="1400" spc="32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-80" b="1">
                <a:solidFill>
                  <a:srgbClr val="333333"/>
                </a:solidFill>
                <a:latin typeface="Times New Roman"/>
                <a:cs typeface="Times New Roman"/>
              </a:rPr>
              <a:t>CS</a:t>
            </a:r>
            <a:r>
              <a:rPr dirty="0" sz="1400" spc="30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120" b="1">
                <a:solidFill>
                  <a:srgbClr val="333333"/>
                </a:solidFill>
                <a:latin typeface="Times New Roman"/>
                <a:cs typeface="Times New Roman"/>
              </a:rPr>
              <a:t>at</a:t>
            </a:r>
            <a:r>
              <a:rPr dirty="0" sz="1400" spc="30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-170" b="1">
                <a:solidFill>
                  <a:srgbClr val="333333"/>
                </a:solidFill>
                <a:latin typeface="Times New Roman"/>
                <a:cs typeface="Times New Roman"/>
              </a:rPr>
              <a:t>CMU,</a:t>
            </a:r>
            <a:r>
              <a:rPr dirty="0" sz="1400" spc="28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-310" b="1">
                <a:solidFill>
                  <a:srgbClr val="333333"/>
                </a:solidFill>
                <a:latin typeface="Times New Roman"/>
                <a:cs typeface="Times New Roman"/>
              </a:rPr>
              <a:t>UC</a:t>
            </a:r>
            <a:r>
              <a:rPr dirty="0" sz="1400" spc="30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70" b="1">
                <a:solidFill>
                  <a:srgbClr val="333333"/>
                </a:solidFill>
                <a:latin typeface="Times New Roman"/>
                <a:cs typeface="Times New Roman"/>
              </a:rPr>
              <a:t>Berkeley,</a:t>
            </a:r>
            <a:r>
              <a:rPr dirty="0" sz="1400" spc="28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-45" b="1">
                <a:solidFill>
                  <a:srgbClr val="333333"/>
                </a:solidFill>
                <a:latin typeface="Times New Roman"/>
                <a:cs typeface="Times New Roman"/>
              </a:rPr>
              <a:t>UIUC,</a:t>
            </a:r>
            <a:r>
              <a:rPr dirty="0" sz="1400" spc="27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-310" b="1">
                <a:solidFill>
                  <a:srgbClr val="333333"/>
                </a:solidFill>
                <a:latin typeface="Times New Roman"/>
                <a:cs typeface="Times New Roman"/>
              </a:rPr>
              <a:t>UC</a:t>
            </a:r>
            <a:r>
              <a:rPr dirty="0" sz="1400" spc="30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333333"/>
                </a:solidFill>
                <a:latin typeface="Times New Roman"/>
                <a:cs typeface="Times New Roman"/>
              </a:rPr>
              <a:t>San</a:t>
            </a:r>
            <a:r>
              <a:rPr dirty="0" sz="1400" spc="30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333333"/>
                </a:solidFill>
                <a:latin typeface="Times New Roman"/>
                <a:cs typeface="Times New Roman"/>
              </a:rPr>
              <a:t>Diego</a:t>
            </a:r>
            <a:r>
              <a:rPr dirty="0" sz="1400" spc="29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-50" b="1">
                <a:solidFill>
                  <a:srgbClr val="333333"/>
                </a:solidFill>
                <a:latin typeface="Times New Roman"/>
                <a:cs typeface="Times New Roman"/>
              </a:rPr>
              <a:t>…</a:t>
            </a:r>
            <a:endParaRPr sz="1400">
              <a:latin typeface="Times New Roman"/>
              <a:cs typeface="Times New Roman"/>
            </a:endParaRPr>
          </a:p>
          <a:p>
            <a:pPr lvl="2" marL="906144" indent="-174625">
              <a:lnSpc>
                <a:spcPct val="100000"/>
              </a:lnSpc>
              <a:spcBef>
                <a:spcPts val="335"/>
              </a:spcBef>
              <a:buFont typeface="Wingdings"/>
              <a:buChar char=""/>
              <a:tabLst>
                <a:tab pos="906144" algn="l"/>
              </a:tabLst>
            </a:pPr>
            <a:r>
              <a:rPr dirty="0" sz="1400" spc="160" b="1">
                <a:solidFill>
                  <a:srgbClr val="7030A0"/>
                </a:solidFill>
                <a:latin typeface="Times New Roman"/>
                <a:cs typeface="Times New Roman"/>
              </a:rPr>
              <a:t>Ѡ᡼ޑεᏢ</a:t>
            </a:r>
            <a:r>
              <a:rPr dirty="0" sz="1400" spc="160" b="1">
                <a:solidFill>
                  <a:srgbClr val="7030A0"/>
                </a:solidFill>
                <a:latin typeface="Times New Roman"/>
                <a:cs typeface="Times New Roman"/>
              </a:rPr>
              <a:t>ؒ</a:t>
            </a:r>
            <a:r>
              <a:rPr dirty="0" sz="1400" spc="160" b="1">
                <a:solidFill>
                  <a:srgbClr val="7030A0"/>
                </a:solidFill>
                <a:latin typeface="Times New Roman"/>
                <a:cs typeface="Times New Roman"/>
              </a:rPr>
              <a:t>Ԗ੝Յ:Ѡ᡼ନBъᏤᡏѦ?ሡᏢଣख़᏾༏?</a:t>
            </a:r>
            <a:endParaRPr sz="1400">
              <a:latin typeface="Times New Roman"/>
              <a:cs typeface="Times New Roman"/>
            </a:endParaRPr>
          </a:p>
          <a:p>
            <a:pPr marL="543560" indent="-266065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SzPct val="92857"/>
              <a:buAutoNum type="arabicParenR" startAt="2"/>
              <a:tabLst>
                <a:tab pos="543560" algn="l"/>
              </a:tabLst>
            </a:pPr>
            <a:r>
              <a:rPr dirty="0" sz="1400" spc="-50" b="1">
                <a:solidFill>
                  <a:srgbClr val="00B0F0"/>
                </a:solidFill>
                <a:latin typeface="Times New Roman"/>
                <a:cs typeface="Times New Roman"/>
              </a:rPr>
              <a:t>Computer</a:t>
            </a:r>
            <a:r>
              <a:rPr dirty="0" sz="1400" spc="42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60" b="1">
                <a:solidFill>
                  <a:srgbClr val="00B0F0"/>
                </a:solidFill>
                <a:latin typeface="Times New Roman"/>
                <a:cs typeface="Times New Roman"/>
              </a:rPr>
              <a:t>Vision</a:t>
            </a:r>
            <a:r>
              <a:rPr dirty="0" sz="1400" spc="434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dirty="0" sz="1400" spc="42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Deep</a:t>
            </a:r>
            <a:r>
              <a:rPr dirty="0" sz="1400" spc="434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Learning</a:t>
            </a:r>
            <a:r>
              <a:rPr dirty="0" sz="1400" spc="40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190" b="1">
                <a:solidFill>
                  <a:srgbClr val="333333"/>
                </a:solidFill>
                <a:latin typeface="Times New Roman"/>
                <a:cs typeface="Times New Roman"/>
              </a:rPr>
              <a:t>(ႝတຎ᝺ϷుࡋᏢಞ‘</a:t>
            </a:r>
            <a:r>
              <a:rPr dirty="0" sz="1400" spc="190" b="1">
                <a:solidFill>
                  <a:srgbClr val="333333"/>
                </a:solidFill>
                <a:latin typeface="Times New Roman"/>
                <a:cs typeface="Times New Roman"/>
              </a:rPr>
              <a:t>ࣴز</a:t>
            </a:r>
            <a:r>
              <a:rPr dirty="0" sz="1400" spc="190" b="1">
                <a:solidFill>
                  <a:srgbClr val="333333"/>
                </a:solidFill>
                <a:latin typeface="Times New Roman"/>
                <a:cs typeface="Times New Roman"/>
              </a:rPr>
              <a:t>܌ፐ‘मЎ௤ፐ)</a:t>
            </a:r>
            <a:endParaRPr sz="1400">
              <a:latin typeface="Times New Roman"/>
              <a:cs typeface="Times New Roman"/>
            </a:endParaRPr>
          </a:p>
          <a:p>
            <a:pPr marL="550545">
              <a:lnSpc>
                <a:spcPct val="100000"/>
              </a:lnSpc>
              <a:spcBef>
                <a:spcPts val="335"/>
              </a:spcBef>
            </a:pPr>
            <a:r>
              <a:rPr dirty="0" sz="1400" spc="235" b="1">
                <a:solidFill>
                  <a:srgbClr val="333333"/>
                </a:solidFill>
                <a:latin typeface="Times New Roman"/>
                <a:cs typeface="Times New Roman"/>
              </a:rPr>
              <a:t>-</a:t>
            </a:r>
            <a:r>
              <a:rPr dirty="0" sz="1400" spc="35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60" b="1">
                <a:solidFill>
                  <a:srgbClr val="333333"/>
                </a:solidFill>
                <a:latin typeface="Times New Roman"/>
                <a:cs typeface="Times New Roman"/>
              </a:rPr>
              <a:t>ऊ200~250“</a:t>
            </a:r>
            <a:endParaRPr sz="1400">
              <a:latin typeface="Times New Roman"/>
              <a:cs typeface="Times New Roman"/>
            </a:endParaRPr>
          </a:p>
          <a:p>
            <a:pPr marL="550545">
              <a:lnSpc>
                <a:spcPct val="100000"/>
              </a:lnSpc>
              <a:spcBef>
                <a:spcPts val="335"/>
              </a:spcBef>
            </a:pPr>
            <a:r>
              <a:rPr dirty="0" sz="1400" spc="235">
                <a:solidFill>
                  <a:srgbClr val="333333"/>
                </a:solidFill>
                <a:latin typeface="Times New Roman"/>
                <a:cs typeface="Times New Roman"/>
              </a:rPr>
              <a:t>-</a:t>
            </a:r>
            <a:r>
              <a:rPr dirty="0" sz="1400" spc="225">
                <a:solidFill>
                  <a:srgbClr val="333333"/>
                </a:solidFill>
                <a:latin typeface="Times New Roman"/>
                <a:cs typeface="Times New Roman"/>
              </a:rPr>
              <a:t>   </a:t>
            </a:r>
            <a:r>
              <a:rPr dirty="0" sz="1400" spc="195" b="1">
                <a:solidFill>
                  <a:srgbClr val="333333"/>
                </a:solidFill>
                <a:latin typeface="Times New Roman"/>
                <a:cs typeface="Times New Roman"/>
              </a:rPr>
              <a:t>ٰ</a:t>
            </a:r>
            <a:r>
              <a:rPr dirty="0" sz="1400" spc="195" b="1">
                <a:solidFill>
                  <a:srgbClr val="333333"/>
                </a:solidFill>
                <a:latin typeface="Times New Roman"/>
                <a:cs typeface="Times New Roman"/>
              </a:rPr>
              <a:t>ԾόӕᏢଣऊ20൳ঁόӕޑ</a:t>
            </a:r>
            <a:r>
              <a:rPr dirty="0" sz="1400" spc="195" b="1">
                <a:solidFill>
                  <a:srgbClr val="333333"/>
                </a:solidFill>
                <a:latin typeface="Times New Roman"/>
                <a:cs typeface="Times New Roman"/>
              </a:rPr>
              <a:t>ࣴز</a:t>
            </a:r>
            <a:r>
              <a:rPr dirty="0" sz="1400" spc="195" b="1">
                <a:solidFill>
                  <a:srgbClr val="333333"/>
                </a:solidFill>
                <a:latin typeface="Times New Roman"/>
                <a:cs typeface="Times New Roman"/>
              </a:rPr>
              <a:t>܌</a:t>
            </a:r>
            <a:endParaRPr sz="14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"/>
              <a:tabLst>
                <a:tab pos="299085" algn="l"/>
              </a:tabLst>
            </a:pPr>
            <a:r>
              <a:rPr dirty="0" sz="1400" spc="-165" b="1">
                <a:solidFill>
                  <a:srgbClr val="7030A0"/>
                </a:solidFill>
                <a:latin typeface="Times New Roman"/>
                <a:cs typeface="Times New Roman"/>
              </a:rPr>
              <a:t>How</a:t>
            </a:r>
            <a:r>
              <a:rPr dirty="0" sz="1400" spc="28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110" b="1">
                <a:solidFill>
                  <a:srgbClr val="7030A0"/>
                </a:solidFill>
                <a:latin typeface="Times New Roman"/>
                <a:cs typeface="Times New Roman"/>
              </a:rPr>
              <a:t>to</a:t>
            </a:r>
            <a:r>
              <a:rPr dirty="0" sz="1400" spc="290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70" b="1">
                <a:solidFill>
                  <a:srgbClr val="7030A0"/>
                </a:solidFill>
                <a:latin typeface="Times New Roman"/>
                <a:cs typeface="Times New Roman"/>
              </a:rPr>
              <a:t>learn</a:t>
            </a:r>
            <a:r>
              <a:rPr dirty="0" sz="1400" spc="28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150" b="1">
                <a:solidFill>
                  <a:srgbClr val="7030A0"/>
                </a:solidFill>
                <a:latin typeface="Times New Roman"/>
                <a:cs typeface="Times New Roman"/>
              </a:rPr>
              <a:t>this</a:t>
            </a:r>
            <a:r>
              <a:rPr dirty="0" sz="1400" spc="290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7030A0"/>
                </a:solidFill>
                <a:latin typeface="Times New Roman"/>
                <a:cs typeface="Times New Roman"/>
              </a:rPr>
              <a:t>course</a:t>
            </a:r>
            <a:r>
              <a:rPr dirty="0" sz="1400" spc="28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70" b="1">
                <a:solidFill>
                  <a:srgbClr val="7030A0"/>
                </a:solidFill>
                <a:latin typeface="Times New Roman"/>
                <a:cs typeface="Times New Roman"/>
              </a:rPr>
              <a:t>well?</a:t>
            </a:r>
            <a:r>
              <a:rPr dirty="0" sz="1400" spc="290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-170" b="1">
                <a:solidFill>
                  <a:srgbClr val="7030A0"/>
                </a:solidFill>
                <a:latin typeface="Times New Roman"/>
                <a:cs typeface="Times New Roman"/>
              </a:rPr>
              <a:t>How</a:t>
            </a:r>
            <a:r>
              <a:rPr dirty="0" sz="1400" spc="270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110" b="1">
                <a:solidFill>
                  <a:srgbClr val="7030A0"/>
                </a:solidFill>
                <a:latin typeface="Times New Roman"/>
                <a:cs typeface="Times New Roman"/>
              </a:rPr>
              <a:t>to</a:t>
            </a:r>
            <a:r>
              <a:rPr dirty="0" sz="1400" spc="290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7030A0"/>
                </a:solidFill>
                <a:latin typeface="Times New Roman"/>
                <a:cs typeface="Times New Roman"/>
              </a:rPr>
              <a:t>do</a:t>
            </a:r>
            <a:r>
              <a:rPr dirty="0" sz="1400" spc="28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-80" b="1">
                <a:solidFill>
                  <a:srgbClr val="7030A0"/>
                </a:solidFill>
                <a:latin typeface="Times New Roman"/>
                <a:cs typeface="Times New Roman"/>
              </a:rPr>
              <a:t>homework</a:t>
            </a:r>
            <a:r>
              <a:rPr dirty="0" sz="1400" spc="290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7030A0"/>
                </a:solidFill>
                <a:latin typeface="Times New Roman"/>
                <a:cs typeface="Times New Roman"/>
              </a:rPr>
              <a:t>and</a:t>
            </a:r>
            <a:r>
              <a:rPr dirty="0" sz="1400" spc="280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7030A0"/>
                </a:solidFill>
                <a:latin typeface="Times New Roman"/>
                <a:cs typeface="Times New Roman"/>
              </a:rPr>
              <a:t>team</a:t>
            </a:r>
            <a:r>
              <a:rPr dirty="0" sz="1400" spc="28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55" b="1">
                <a:solidFill>
                  <a:srgbClr val="7030A0"/>
                </a:solidFill>
                <a:latin typeface="Times New Roman"/>
                <a:cs typeface="Times New Roman"/>
              </a:rPr>
              <a:t>project?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Wingdings"/>
              <a:buChar char=""/>
            </a:pPr>
            <a:endParaRPr sz="14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"/>
              <a:tabLst>
                <a:tab pos="299085" algn="l"/>
              </a:tabLst>
            </a:pP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Problems</a:t>
            </a:r>
            <a:r>
              <a:rPr dirty="0" sz="1400" spc="130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Faced</a:t>
            </a:r>
            <a:r>
              <a:rPr dirty="0" sz="1400" spc="130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114" b="1">
                <a:solidFill>
                  <a:srgbClr val="00B0F0"/>
                </a:solidFill>
                <a:latin typeface="Times New Roman"/>
                <a:cs typeface="Times New Roman"/>
              </a:rPr>
              <a:t>in</a:t>
            </a:r>
            <a:r>
              <a:rPr dirty="0" sz="1400" spc="140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80" b="1">
                <a:solidFill>
                  <a:srgbClr val="00B0F0"/>
                </a:solidFill>
                <a:latin typeface="Times New Roman"/>
                <a:cs typeface="Times New Roman"/>
              </a:rPr>
              <a:t>Class:</a:t>
            </a:r>
            <a:r>
              <a:rPr dirty="0" sz="1400" spc="130" b="1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400" spc="229" b="1">
                <a:solidFill>
                  <a:srgbClr val="7030A0"/>
                </a:solidFill>
                <a:latin typeface="Times New Roman"/>
                <a:cs typeface="Times New Roman"/>
              </a:rPr>
              <a:t>~ޔԖ଺ᙁൂୢ</a:t>
            </a:r>
            <a:r>
              <a:rPr dirty="0" sz="1400" spc="229" b="1">
                <a:solidFill>
                  <a:srgbClr val="7030A0"/>
                </a:solidFill>
                <a:latin typeface="Times New Roman"/>
                <a:cs typeface="Times New Roman"/>
              </a:rPr>
              <a:t>ڔ</a:t>
            </a:r>
            <a:r>
              <a:rPr dirty="0" sz="1400" spc="229" b="1">
                <a:solidFill>
                  <a:srgbClr val="7030A0"/>
                </a:solidFill>
                <a:latin typeface="Times New Roman"/>
                <a:cs typeface="Times New Roman"/>
              </a:rPr>
              <a:t>‘ӣᔈࡐӳ‘࡭ុׯ๓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43915" y="5281209"/>
            <a:ext cx="3227705" cy="7937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78765" indent="-266065">
              <a:lnSpc>
                <a:spcPct val="100000"/>
              </a:lnSpc>
              <a:spcBef>
                <a:spcPts val="434"/>
              </a:spcBef>
              <a:buSzPct val="92857"/>
              <a:buAutoNum type="arabicParenR"/>
              <a:tabLst>
                <a:tab pos="278765" algn="l"/>
              </a:tabLst>
            </a:pPr>
            <a:r>
              <a:rPr dirty="0" sz="1400" b="1">
                <a:solidFill>
                  <a:srgbClr val="7030A0"/>
                </a:solidFill>
                <a:latin typeface="Times New Roman"/>
                <a:cs typeface="Times New Roman"/>
              </a:rPr>
              <a:t>Q:</a:t>
            </a:r>
            <a:r>
              <a:rPr dirty="0" sz="1400" spc="190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310" b="1">
                <a:solidFill>
                  <a:srgbClr val="7030A0"/>
                </a:solidFill>
                <a:latin typeface="Times New Roman"/>
                <a:cs typeface="Times New Roman"/>
              </a:rPr>
              <a:t>Ꮲғङඳࡐόӕ‘ाӵՖ௲?</a:t>
            </a:r>
            <a:endParaRPr sz="1400">
              <a:latin typeface="Times New Roman"/>
              <a:cs typeface="Times New Roman"/>
            </a:endParaRPr>
          </a:p>
          <a:p>
            <a:pPr marL="278765" indent="-266065">
              <a:lnSpc>
                <a:spcPct val="100000"/>
              </a:lnSpc>
              <a:spcBef>
                <a:spcPts val="335"/>
              </a:spcBef>
              <a:buSzPct val="92857"/>
              <a:buAutoNum type="arabicParenR"/>
              <a:tabLst>
                <a:tab pos="278765" algn="l"/>
              </a:tabLst>
            </a:pPr>
            <a:r>
              <a:rPr dirty="0" sz="1400" b="1">
                <a:solidFill>
                  <a:srgbClr val="7030A0"/>
                </a:solidFill>
                <a:latin typeface="Times New Roman"/>
                <a:cs typeface="Times New Roman"/>
              </a:rPr>
              <a:t>Q:</a:t>
            </a:r>
            <a:r>
              <a:rPr dirty="0" sz="1400" spc="45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250" b="1">
                <a:solidFill>
                  <a:srgbClr val="7030A0"/>
                </a:solidFill>
                <a:latin typeface="Times New Roman"/>
                <a:cs typeface="Times New Roman"/>
              </a:rPr>
              <a:t>Ꮲғ଺</a:t>
            </a:r>
            <a:r>
              <a:rPr dirty="0" sz="1400" spc="459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-114" b="1">
                <a:solidFill>
                  <a:srgbClr val="7030A0"/>
                </a:solidFill>
                <a:latin typeface="Times New Roman"/>
                <a:cs typeface="Times New Roman"/>
              </a:rPr>
              <a:t>PPT</a:t>
            </a:r>
            <a:r>
              <a:rPr dirty="0" sz="1400" spc="46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550" b="1">
                <a:solidFill>
                  <a:srgbClr val="7030A0"/>
                </a:solidFill>
                <a:latin typeface="Times New Roman"/>
                <a:cs typeface="Times New Roman"/>
              </a:rPr>
              <a:t>Ϸ</a:t>
            </a:r>
            <a:r>
              <a:rPr dirty="0" sz="1400" spc="46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290" b="1">
                <a:solidFill>
                  <a:srgbClr val="7030A0"/>
                </a:solidFill>
                <a:latin typeface="Times New Roman"/>
                <a:cs typeface="Times New Roman"/>
              </a:rPr>
              <a:t>ቪൔ֋ૈΚόӳ?</a:t>
            </a:r>
            <a:endParaRPr sz="1400">
              <a:latin typeface="Times New Roman"/>
              <a:cs typeface="Times New Roman"/>
            </a:endParaRPr>
          </a:p>
          <a:p>
            <a:pPr marL="278765" indent="-266065">
              <a:lnSpc>
                <a:spcPct val="100000"/>
              </a:lnSpc>
              <a:spcBef>
                <a:spcPts val="335"/>
              </a:spcBef>
              <a:buSzPct val="92857"/>
              <a:buAutoNum type="arabicParenR"/>
              <a:tabLst>
                <a:tab pos="278765" algn="l"/>
              </a:tabLst>
            </a:pPr>
            <a:r>
              <a:rPr dirty="0" sz="1400" b="1">
                <a:solidFill>
                  <a:srgbClr val="7030A0"/>
                </a:solidFill>
                <a:latin typeface="Times New Roman"/>
                <a:cs typeface="Times New Roman"/>
              </a:rPr>
              <a:t>Q:</a:t>
            </a:r>
            <a:r>
              <a:rPr dirty="0" sz="1400" spc="26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360" b="1">
                <a:solidFill>
                  <a:srgbClr val="7030A0"/>
                </a:solidFill>
                <a:latin typeface="Times New Roman"/>
                <a:cs typeface="Times New Roman"/>
              </a:rPr>
              <a:t>Ꮲғό཮</a:t>
            </a:r>
            <a:r>
              <a:rPr dirty="0" sz="1400" spc="27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7030A0"/>
                </a:solidFill>
                <a:latin typeface="Times New Roman"/>
                <a:cs typeface="Times New Roman"/>
              </a:rPr>
              <a:t>Python?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43915" y="6347400"/>
            <a:ext cx="23374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14" b="1">
                <a:solidFill>
                  <a:srgbClr val="7030A0"/>
                </a:solidFill>
                <a:latin typeface="Times New Roman"/>
                <a:cs typeface="Times New Roman"/>
              </a:rPr>
              <a:t>4)</a:t>
            </a:r>
            <a:r>
              <a:rPr dirty="0" sz="1400" spc="26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7030A0"/>
                </a:solidFill>
                <a:latin typeface="Times New Roman"/>
                <a:cs typeface="Times New Roman"/>
              </a:rPr>
              <a:t>Q:</a:t>
            </a:r>
            <a:r>
              <a:rPr dirty="0" sz="1400" spc="265" b="1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400" spc="204" b="1">
                <a:solidFill>
                  <a:srgbClr val="7030A0"/>
                </a:solidFill>
                <a:latin typeface="Times New Roman"/>
                <a:cs typeface="Times New Roman"/>
              </a:rPr>
              <a:t>வλሡᏢำԄᇟ</a:t>
            </a:r>
            <a:r>
              <a:rPr dirty="0" sz="1400" spc="204" b="1">
                <a:solidFill>
                  <a:srgbClr val="7030A0"/>
                </a:solidFill>
                <a:latin typeface="Times New Roman"/>
                <a:cs typeface="Times New Roman"/>
              </a:rPr>
              <a:t>ق</a:t>
            </a:r>
            <a:r>
              <a:rPr dirty="0" sz="1400" spc="204" b="1">
                <a:solidFill>
                  <a:srgbClr val="7030A0"/>
                </a:solidFill>
                <a:latin typeface="Times New Roman"/>
                <a:cs typeface="Times New Roman"/>
              </a:rPr>
              <a:t>༏?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736340" y="5281209"/>
            <a:ext cx="4916170" cy="13055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00" b="1">
                <a:solidFill>
                  <a:srgbClr val="333333"/>
                </a:solidFill>
                <a:latin typeface="Times New Roman"/>
                <a:cs typeface="Times New Roman"/>
              </a:rPr>
              <a:t>A:</a:t>
            </a:r>
            <a:r>
              <a:rPr dirty="0" sz="1400" spc="355" b="1">
                <a:solidFill>
                  <a:srgbClr val="333333"/>
                </a:solidFill>
                <a:latin typeface="Times New Roman"/>
                <a:cs typeface="Times New Roman"/>
              </a:rPr>
              <a:t>  </a:t>
            </a:r>
            <a:r>
              <a:rPr dirty="0" sz="1400" spc="370" b="1">
                <a:solidFill>
                  <a:srgbClr val="333333"/>
                </a:solidFill>
                <a:latin typeface="Times New Roman"/>
                <a:cs typeface="Times New Roman"/>
              </a:rPr>
              <a:t>᎞10Տ</a:t>
            </a:r>
            <a:r>
              <a:rPr dirty="0" sz="1400" spc="370" b="1">
                <a:solidFill>
                  <a:srgbClr val="333333"/>
                </a:solidFill>
                <a:latin typeface="Times New Roman"/>
                <a:cs typeface="Times New Roman"/>
              </a:rPr>
              <a:t>ࣴز</a:t>
            </a:r>
            <a:r>
              <a:rPr dirty="0" sz="1400" spc="370" b="1">
                <a:solidFill>
                  <a:srgbClr val="333333"/>
                </a:solidFill>
                <a:latin typeface="Times New Roman"/>
                <a:cs typeface="Times New Roman"/>
              </a:rPr>
              <a:t>ғշ௲</a:t>
            </a:r>
            <a:r>
              <a:rPr dirty="0" sz="1400" spc="365" b="1">
                <a:solidFill>
                  <a:srgbClr val="333333"/>
                </a:solidFill>
                <a:latin typeface="Times New Roman"/>
                <a:cs typeface="Times New Roman"/>
              </a:rPr>
              <a:t>  </a:t>
            </a:r>
            <a:r>
              <a:rPr dirty="0" sz="1400" spc="355" b="1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dirty="0" sz="1400" spc="355" b="1">
                <a:solidFill>
                  <a:srgbClr val="333333"/>
                </a:solidFill>
                <a:latin typeface="Times New Roman"/>
                <a:cs typeface="Times New Roman"/>
              </a:rPr>
              <a:t>س</a:t>
            </a:r>
            <a:r>
              <a:rPr dirty="0" sz="1400" spc="355" b="1">
                <a:solidFill>
                  <a:srgbClr val="333333"/>
                </a:solidFill>
                <a:latin typeface="Times New Roman"/>
                <a:cs typeface="Times New Roman"/>
              </a:rPr>
              <a:t>΢ѝံշ~Ӝ)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b="1">
                <a:solidFill>
                  <a:srgbClr val="333333"/>
                </a:solidFill>
                <a:latin typeface="Times New Roman"/>
                <a:cs typeface="Times New Roman"/>
              </a:rPr>
              <a:t>A:</a:t>
            </a:r>
            <a:r>
              <a:rPr dirty="0" sz="1400" spc="26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220" b="1">
                <a:latin typeface="Times New Roman"/>
                <a:cs typeface="Times New Roman"/>
              </a:rPr>
              <a:t>௲ӵՖ଺բ཰</a:t>
            </a:r>
            <a:r>
              <a:rPr dirty="0" sz="1400" spc="26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+</a:t>
            </a:r>
            <a:r>
              <a:rPr dirty="0" sz="1400" spc="26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଺</a:t>
            </a:r>
            <a:r>
              <a:rPr dirty="0" sz="1400" spc="275" b="1">
                <a:latin typeface="Times New Roman"/>
                <a:cs typeface="Times New Roman"/>
              </a:rPr>
              <a:t> </a:t>
            </a:r>
            <a:r>
              <a:rPr dirty="0" sz="1400" spc="-114" b="1">
                <a:latin typeface="Times New Roman"/>
                <a:cs typeface="Times New Roman"/>
              </a:rPr>
              <a:t>PPT</a:t>
            </a:r>
            <a:r>
              <a:rPr dirty="0" sz="1400" spc="27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+</a:t>
            </a:r>
            <a:r>
              <a:rPr dirty="0" sz="1400" spc="254" b="1">
                <a:latin typeface="Times New Roman"/>
                <a:cs typeface="Times New Roman"/>
              </a:rPr>
              <a:t> </a:t>
            </a:r>
            <a:r>
              <a:rPr dirty="0" sz="1400" spc="-25" b="1">
                <a:latin typeface="Times New Roman"/>
                <a:cs typeface="Times New Roman"/>
              </a:rPr>
              <a:t>ቪൔ֋</a:t>
            </a:r>
            <a:endParaRPr sz="1400">
              <a:latin typeface="Times New Roman"/>
              <a:cs typeface="Times New Roman"/>
            </a:endParaRPr>
          </a:p>
          <a:p>
            <a:pPr marL="279400" marR="1693545" indent="-266700">
              <a:lnSpc>
                <a:spcPct val="120000"/>
              </a:lnSpc>
            </a:pPr>
            <a:r>
              <a:rPr dirty="0" sz="1400" b="1">
                <a:solidFill>
                  <a:srgbClr val="333333"/>
                </a:solidFill>
                <a:latin typeface="Times New Roman"/>
                <a:cs typeface="Times New Roman"/>
              </a:rPr>
              <a:t>A:</a:t>
            </a:r>
            <a:r>
              <a:rPr dirty="0" sz="1400" spc="27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400" spc="195" b="1">
                <a:solidFill>
                  <a:srgbClr val="333333"/>
                </a:solidFill>
                <a:latin typeface="Times New Roman"/>
                <a:cs typeface="Times New Roman"/>
              </a:rPr>
              <a:t>᎞ԾᏢ‘ଏᒧЬाচӢ </a:t>
            </a:r>
            <a:r>
              <a:rPr dirty="0" sz="1400" spc="355" b="1">
                <a:solidFill>
                  <a:srgbClr val="7030A0"/>
                </a:solidFill>
                <a:latin typeface="Times New Roman"/>
                <a:cs typeface="Times New Roman"/>
              </a:rPr>
              <a:t>аᏢғ</a:t>
            </a:r>
            <a:r>
              <a:rPr dirty="0" sz="1400" spc="355" b="1">
                <a:solidFill>
                  <a:srgbClr val="7030A0"/>
                </a:solidFill>
                <a:latin typeface="Times New Roman"/>
                <a:cs typeface="Times New Roman"/>
              </a:rPr>
              <a:t>ࣁ</a:t>
            </a:r>
            <a:r>
              <a:rPr dirty="0" sz="1400" spc="355" b="1">
                <a:solidFill>
                  <a:srgbClr val="7030A0"/>
                </a:solidFill>
                <a:latin typeface="Times New Roman"/>
                <a:cs typeface="Times New Roman"/>
              </a:rPr>
              <a:t>Ь(ҁ),ၠሦୱӅӕࡰᏤ?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b="1">
                <a:solidFill>
                  <a:srgbClr val="7030A0"/>
                </a:solidFill>
                <a:latin typeface="Times New Roman"/>
                <a:cs typeface="Times New Roman"/>
              </a:rPr>
              <a:t>A:</a:t>
            </a:r>
            <a:r>
              <a:rPr dirty="0" sz="1400" spc="445" b="1">
                <a:solidFill>
                  <a:srgbClr val="7030A0"/>
                </a:solidFill>
                <a:latin typeface="Times New Roman"/>
                <a:cs typeface="Times New Roman"/>
              </a:rPr>
              <a:t>  </a:t>
            </a:r>
            <a:r>
              <a:rPr dirty="0" sz="1400" spc="170" b="1">
                <a:solidFill>
                  <a:srgbClr val="7030A0"/>
                </a:solidFill>
                <a:latin typeface="Times New Roman"/>
                <a:cs typeface="Times New Roman"/>
              </a:rPr>
              <a:t>ଯύёаᒧঅ‘ख़ᗺࢂᡄᒠϷኧᏢ‘཮</a:t>
            </a:r>
            <a:r>
              <a:rPr dirty="0" sz="1400" spc="170" b="1">
                <a:solidFill>
                  <a:srgbClr val="FF0000"/>
                </a:solidFill>
                <a:latin typeface="Times New Roman"/>
                <a:cs typeface="Times New Roman"/>
              </a:rPr>
              <a:t>௲ख़ᗺ</a:t>
            </a:r>
            <a:r>
              <a:rPr dirty="0" sz="1400" spc="170" b="1">
                <a:solidFill>
                  <a:srgbClr val="7030A0"/>
                </a:solidFill>
                <a:latin typeface="Times New Roman"/>
                <a:cs typeface="Times New Roman"/>
              </a:rPr>
              <a:t>ޑԴৣࡐख़ा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1400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2.0.1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AI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–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Deep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Learning: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Course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811" y="0"/>
            <a:ext cx="9124315" cy="6858000"/>
            <a:chOff x="19811" y="0"/>
            <a:chExt cx="912431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0" y="0"/>
              <a:ext cx="906842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9811" y="5896355"/>
              <a:ext cx="9124315" cy="923925"/>
            </a:xfrm>
            <a:custGeom>
              <a:avLst/>
              <a:gdLst/>
              <a:ahLst/>
              <a:cxnLst/>
              <a:rect l="l" t="t" r="r" b="b"/>
              <a:pathLst>
                <a:path w="9124315" h="923925">
                  <a:moveTo>
                    <a:pt x="9124188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9124188" y="923544"/>
                  </a:lnTo>
                  <a:lnTo>
                    <a:pt x="912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130" y="-15702"/>
            <a:ext cx="62077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2.0.2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History: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Deep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Learning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for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Computer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Vision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" y="1165860"/>
            <a:ext cx="9141470" cy="67821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54396" y="1308854"/>
            <a:ext cx="4768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Calibri"/>
                <a:cs typeface="Calibri"/>
              </a:rPr>
              <a:t>1990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56671" y="1354345"/>
            <a:ext cx="4768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Calibri"/>
                <a:cs typeface="Calibri"/>
              </a:rPr>
              <a:t>2010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69123" y="1341544"/>
            <a:ext cx="5633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156200" algn="l"/>
              </a:tabLst>
            </a:pPr>
            <a:r>
              <a:rPr dirty="0" sz="1800" spc="-20" b="1">
                <a:latin typeface="Calibri"/>
                <a:cs typeface="Calibri"/>
              </a:rPr>
              <a:t>2000</a:t>
            </a:r>
            <a:r>
              <a:rPr dirty="0" sz="1800" b="1">
                <a:latin typeface="Calibri"/>
                <a:cs typeface="Calibri"/>
              </a:rPr>
              <a:t>	</a:t>
            </a:r>
            <a:r>
              <a:rPr dirty="0" baseline="3086" sz="2700" spc="-30" b="1">
                <a:latin typeface="Calibri"/>
                <a:cs typeface="Calibri"/>
              </a:rPr>
              <a:t>2020</a:t>
            </a:r>
            <a:endParaRPr baseline="3086" sz="27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84" y="684483"/>
            <a:ext cx="35585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B0F0"/>
                </a:solidFill>
                <a:latin typeface="Times New Roman"/>
                <a:cs typeface="Times New Roman"/>
              </a:rPr>
              <a:t>3)1969,</a:t>
            </a:r>
            <a:r>
              <a:rPr dirty="0" sz="1400" spc="-2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B0F0"/>
                </a:solidFill>
                <a:latin typeface="Times New Roman"/>
                <a:cs typeface="Times New Roman"/>
              </a:rPr>
              <a:t>Industry</a:t>
            </a:r>
            <a:r>
              <a:rPr dirty="0" sz="1400" spc="-3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B0F0"/>
                </a:solidFill>
                <a:latin typeface="Times New Roman"/>
                <a:cs typeface="Times New Roman"/>
              </a:rPr>
              <a:t>3.0:</a:t>
            </a:r>
            <a:r>
              <a:rPr dirty="0" sz="1400" spc="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B0F0"/>
                </a:solidFill>
                <a:latin typeface="Times New Roman"/>
                <a:cs typeface="Times New Roman"/>
              </a:rPr>
              <a:t>Computing</a:t>
            </a:r>
            <a:r>
              <a:rPr dirty="0" sz="1400" spc="-2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dirty="0" sz="1400" spc="-8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B0F0"/>
                </a:solidFill>
                <a:latin typeface="Times New Roman"/>
                <a:cs typeface="Times New Roman"/>
              </a:rPr>
              <a:t>Automation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02632" y="650190"/>
            <a:ext cx="31451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B0F0"/>
                </a:solidFill>
                <a:latin typeface="Times New Roman"/>
                <a:cs typeface="Times New Roman"/>
              </a:rPr>
              <a:t>4)</a:t>
            </a:r>
            <a:r>
              <a:rPr dirty="0" sz="1400" spc="-1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B0F0"/>
                </a:solidFill>
                <a:latin typeface="Times New Roman"/>
                <a:cs typeface="Times New Roman"/>
              </a:rPr>
              <a:t>2013,</a:t>
            </a:r>
            <a:r>
              <a:rPr dirty="0" sz="1400" spc="-2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B0F0"/>
                </a:solidFill>
                <a:latin typeface="Times New Roman"/>
                <a:cs typeface="Times New Roman"/>
              </a:rPr>
              <a:t>Industry</a:t>
            </a:r>
            <a:r>
              <a:rPr dirty="0" sz="1400" spc="-4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B0F0"/>
                </a:solidFill>
                <a:latin typeface="Times New Roman"/>
                <a:cs typeface="Times New Roman"/>
              </a:rPr>
              <a:t>4.0:</a:t>
            </a:r>
            <a:r>
              <a:rPr dirty="0" sz="1400" spc="-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Smart</a:t>
            </a:r>
            <a:r>
              <a:rPr dirty="0" sz="1400" spc="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imes New Roman"/>
                <a:cs typeface="Times New Roman"/>
              </a:rPr>
              <a:t>Manufacturing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801520" y="3125025"/>
            <a:ext cx="6214110" cy="4800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ts val="1850"/>
              </a:lnSpc>
              <a:spcBef>
                <a:spcPts val="95"/>
              </a:spcBef>
              <a:tabLst>
                <a:tab pos="3131820" algn="l"/>
              </a:tabLst>
            </a:pPr>
            <a:r>
              <a:rPr dirty="0" sz="1600">
                <a:solidFill>
                  <a:srgbClr val="00B050"/>
                </a:solidFill>
                <a:latin typeface="Calibri"/>
                <a:cs typeface="Calibri"/>
              </a:rPr>
              <a:t>1)1999,</a:t>
            </a:r>
            <a:r>
              <a:rPr dirty="0" sz="1600" spc="-15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B050"/>
                </a:solidFill>
                <a:latin typeface="Calibri"/>
                <a:cs typeface="Calibri"/>
              </a:rPr>
              <a:t>OpenCV</a:t>
            </a:r>
            <a:r>
              <a:rPr dirty="0" sz="1600" spc="-4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B050"/>
                </a:solidFill>
                <a:latin typeface="Calibri"/>
                <a:cs typeface="Calibri"/>
              </a:rPr>
              <a:t>Supported</a:t>
            </a:r>
            <a:r>
              <a:rPr dirty="0" sz="1600" spc="-5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B050"/>
                </a:solidFill>
                <a:latin typeface="Calibri"/>
                <a:cs typeface="Calibri"/>
              </a:rPr>
              <a:t>by</a:t>
            </a:r>
            <a:r>
              <a:rPr dirty="0" sz="1600" spc="-5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600" spc="-20" b="1">
                <a:solidFill>
                  <a:srgbClr val="7030A0"/>
                </a:solidFill>
                <a:latin typeface="Calibri"/>
                <a:cs typeface="Calibri"/>
              </a:rPr>
              <a:t>Intel</a:t>
            </a:r>
            <a:r>
              <a:rPr dirty="0" sz="1600" b="1">
                <a:solidFill>
                  <a:srgbClr val="7030A0"/>
                </a:solidFill>
                <a:latin typeface="Calibri"/>
                <a:cs typeface="Calibri"/>
              </a:rPr>
              <a:t>	</a:t>
            </a:r>
            <a:r>
              <a:rPr dirty="0" baseline="3703" sz="2250">
                <a:solidFill>
                  <a:srgbClr val="00B050"/>
                </a:solidFill>
                <a:latin typeface="Calibri"/>
                <a:cs typeface="Calibri"/>
              </a:rPr>
              <a:t>2)2010,</a:t>
            </a:r>
            <a:r>
              <a:rPr dirty="0" baseline="3703" sz="2250" spc="-15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baseline="3703" sz="2250">
                <a:solidFill>
                  <a:srgbClr val="00B050"/>
                </a:solidFill>
                <a:latin typeface="Calibri"/>
                <a:cs typeface="Calibri"/>
              </a:rPr>
              <a:t>OpenCV</a:t>
            </a:r>
            <a:r>
              <a:rPr dirty="0" baseline="3703" sz="2250" spc="-89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baseline="3703" sz="2250">
                <a:solidFill>
                  <a:srgbClr val="00B050"/>
                </a:solidFill>
                <a:latin typeface="Calibri"/>
                <a:cs typeface="Calibri"/>
              </a:rPr>
              <a:t>Supported</a:t>
            </a:r>
            <a:r>
              <a:rPr dirty="0" baseline="3703" sz="2250" spc="-82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baseline="3703" sz="2250">
                <a:solidFill>
                  <a:srgbClr val="00B050"/>
                </a:solidFill>
                <a:latin typeface="Calibri"/>
                <a:cs typeface="Calibri"/>
              </a:rPr>
              <a:t>by</a:t>
            </a:r>
            <a:r>
              <a:rPr dirty="0" baseline="3703" sz="2250" spc="-52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baseline="3703" sz="2250" spc="-15" b="1">
                <a:solidFill>
                  <a:srgbClr val="7030A0"/>
                </a:solidFill>
                <a:latin typeface="Calibri"/>
                <a:cs typeface="Calibri"/>
              </a:rPr>
              <a:t>NVidia</a:t>
            </a:r>
            <a:endParaRPr baseline="3703" sz="2250">
              <a:latin typeface="Calibri"/>
              <a:cs typeface="Calibri"/>
            </a:endParaRPr>
          </a:p>
          <a:p>
            <a:pPr marL="3255010">
              <a:lnSpc>
                <a:spcPts val="1730"/>
              </a:lnSpc>
            </a:pPr>
            <a:r>
              <a:rPr dirty="0" sz="1500">
                <a:solidFill>
                  <a:srgbClr val="00B050"/>
                </a:solidFill>
                <a:latin typeface="Calibri"/>
                <a:cs typeface="Calibri"/>
              </a:rPr>
              <a:t>3)2011,</a:t>
            </a:r>
            <a:r>
              <a:rPr dirty="0" sz="1500" spc="-1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B050"/>
                </a:solidFill>
                <a:latin typeface="Calibri"/>
                <a:cs typeface="Calibri"/>
              </a:rPr>
              <a:t>OpenCV</a:t>
            </a:r>
            <a:r>
              <a:rPr dirty="0" sz="1500" spc="-6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B050"/>
                </a:solidFill>
                <a:latin typeface="Calibri"/>
                <a:cs typeface="Calibri"/>
              </a:rPr>
              <a:t>Supported</a:t>
            </a:r>
            <a:r>
              <a:rPr dirty="0" sz="1500" spc="-55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B050"/>
                </a:solidFill>
                <a:latin typeface="Calibri"/>
                <a:cs typeface="Calibri"/>
              </a:rPr>
              <a:t>by</a:t>
            </a:r>
            <a:r>
              <a:rPr dirty="0" sz="1500" spc="-35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500" spc="-10" b="1">
                <a:solidFill>
                  <a:srgbClr val="7030A0"/>
                </a:solidFill>
                <a:latin typeface="Calibri"/>
                <a:cs typeface="Calibri"/>
              </a:rPr>
              <a:t>Google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123" y="426242"/>
            <a:ext cx="2297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1.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Industrial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Revolution: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589" y="1750616"/>
            <a:ext cx="81305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2.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OpenCV: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Image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Processing,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Computer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Vision,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Machine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Learning,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and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Deep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24531" y="2039889"/>
            <a:ext cx="1843405" cy="944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3)2016,</a:t>
            </a:r>
            <a:r>
              <a:rPr dirty="0" sz="1600" spc="-3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OpenCV3.0</a:t>
            </a:r>
            <a:r>
              <a:rPr dirty="0" sz="1600" spc="-10">
                <a:solidFill>
                  <a:srgbClr val="00B0F0"/>
                </a:solidFill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marL="142240" marR="5080" indent="548005">
              <a:lnSpc>
                <a:spcPct val="77100"/>
              </a:lnSpc>
              <a:spcBef>
                <a:spcPts val="440"/>
              </a:spcBef>
            </a:pPr>
            <a:r>
              <a:rPr dirty="0" sz="1600" spc="-10">
                <a:solidFill>
                  <a:srgbClr val="00B0F0"/>
                </a:solidFill>
                <a:latin typeface="Calibri"/>
                <a:cs typeface="Calibri"/>
              </a:rPr>
              <a:t>IP+CV</a:t>
            </a:r>
            <a:r>
              <a:rPr dirty="0" sz="1600" spc="-10">
                <a:solidFill>
                  <a:srgbClr val="FF0000"/>
                </a:solidFill>
                <a:latin typeface="Calibri"/>
                <a:cs typeface="Calibri"/>
              </a:rPr>
              <a:t>+ML </a:t>
            </a: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4)201x,</a:t>
            </a:r>
            <a:r>
              <a:rPr dirty="0" sz="1600" spc="-3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OpenCV</a:t>
            </a:r>
            <a:r>
              <a:rPr dirty="0" u="sng" sz="1600" spc="-4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4.0</a:t>
            </a:r>
            <a:r>
              <a:rPr dirty="0" sz="1600" spc="-20">
                <a:solidFill>
                  <a:srgbClr val="00B0F0"/>
                </a:solidFill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marL="510540">
              <a:lnSpc>
                <a:spcPct val="100000"/>
              </a:lnSpc>
            </a:pPr>
            <a:r>
              <a:rPr dirty="0" sz="1600" spc="-10">
                <a:solidFill>
                  <a:srgbClr val="00B0F0"/>
                </a:solidFill>
                <a:latin typeface="Calibri"/>
                <a:cs typeface="Calibri"/>
              </a:rPr>
              <a:t>IP+CV+M</a:t>
            </a:r>
            <a:r>
              <a:rPr dirty="0" sz="1600" spc="-10">
                <a:solidFill>
                  <a:srgbClr val="00B050"/>
                </a:solidFill>
                <a:latin typeface="Calibri"/>
                <a:cs typeface="Calibri"/>
              </a:rPr>
              <a:t>L</a:t>
            </a:r>
            <a:r>
              <a:rPr dirty="0" sz="1600" spc="-10">
                <a:solidFill>
                  <a:srgbClr val="FF0000"/>
                </a:solidFill>
                <a:latin typeface="Calibri"/>
                <a:cs typeface="Calibri"/>
              </a:rPr>
              <a:t>+DL?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787027" y="2050587"/>
            <a:ext cx="4412615" cy="718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2349500" algn="l"/>
              </a:tabLst>
            </a:pPr>
            <a:r>
              <a:rPr dirty="0" baseline="1851" sz="2250">
                <a:solidFill>
                  <a:srgbClr val="00B0F0"/>
                </a:solidFill>
                <a:latin typeface="Calibri"/>
                <a:cs typeface="Calibri"/>
              </a:rPr>
              <a:t>0)1999,</a:t>
            </a:r>
            <a:r>
              <a:rPr dirty="0" baseline="1851" sz="2250" spc="-44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u="sng" baseline="1851" sz="225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OpenCV0.0</a:t>
            </a:r>
            <a:r>
              <a:rPr dirty="0" baseline="1851" sz="2250" spc="-89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baseline="1851" sz="2250" spc="-15">
                <a:solidFill>
                  <a:srgbClr val="00B0F0"/>
                </a:solidFill>
                <a:latin typeface="Calibri"/>
                <a:cs typeface="Calibri"/>
              </a:rPr>
              <a:t>Started</a:t>
            </a:r>
            <a:r>
              <a:rPr dirty="0" baseline="1851" sz="2250">
                <a:solidFill>
                  <a:srgbClr val="00B0F0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B0F0"/>
                </a:solidFill>
                <a:latin typeface="Calibri"/>
                <a:cs typeface="Calibri"/>
              </a:rPr>
              <a:t>1)2007,</a:t>
            </a:r>
            <a:r>
              <a:rPr dirty="0" sz="1500" spc="-4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OpenCV1.0</a:t>
            </a:r>
            <a:r>
              <a:rPr dirty="0" sz="1500">
                <a:solidFill>
                  <a:srgbClr val="00B0F0"/>
                </a:solidFill>
                <a:latin typeface="Calibri"/>
                <a:cs typeface="Calibri"/>
              </a:rPr>
              <a:t>:</a:t>
            </a:r>
            <a:r>
              <a:rPr dirty="0" sz="1500" spc="-7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B0F0"/>
                </a:solidFill>
                <a:latin typeface="Calibri"/>
                <a:cs typeface="Calibri"/>
              </a:rPr>
              <a:t>IP+CV</a:t>
            </a:r>
            <a:endParaRPr sz="1500">
              <a:latin typeface="Calibri"/>
              <a:cs typeface="Calibri"/>
            </a:endParaRPr>
          </a:p>
          <a:p>
            <a:pPr algn="r" marR="52705">
              <a:lnSpc>
                <a:spcPct val="100000"/>
              </a:lnSpc>
              <a:spcBef>
                <a:spcPts val="50"/>
              </a:spcBef>
            </a:pPr>
            <a:r>
              <a:rPr dirty="0" sz="1500">
                <a:solidFill>
                  <a:srgbClr val="00B0F0"/>
                </a:solidFill>
                <a:latin typeface="Calibri"/>
                <a:cs typeface="Calibri"/>
              </a:rPr>
              <a:t>2)2009,</a:t>
            </a:r>
            <a:r>
              <a:rPr dirty="0" sz="1500" spc="-3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u="sng" sz="1500" spc="-1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OpenCV2.0</a:t>
            </a:r>
            <a:r>
              <a:rPr dirty="0" sz="1500" spc="-10">
                <a:solidFill>
                  <a:srgbClr val="00B0F0"/>
                </a:solidFill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  <a:p>
            <a:pPr algn="r" marR="513715">
              <a:lnSpc>
                <a:spcPct val="100000"/>
              </a:lnSpc>
            </a:pPr>
            <a:r>
              <a:rPr dirty="0" sz="1500" spc="-10">
                <a:solidFill>
                  <a:srgbClr val="FF0000"/>
                </a:solidFill>
                <a:latin typeface="Calibri"/>
                <a:cs typeface="Calibri"/>
              </a:rPr>
              <a:t>IP+CV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384" y="4546347"/>
            <a:ext cx="8811895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241300" algn="l"/>
              </a:tabLst>
            </a:pPr>
            <a:r>
              <a:rPr dirty="0" sz="1800" b="1">
                <a:latin typeface="Calibri"/>
                <a:cs typeface="Calibri"/>
              </a:rPr>
              <a:t>Robotics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Lab.: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Computer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Vision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and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Machine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Learning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–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1991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~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2013</a:t>
            </a:r>
            <a:endParaRPr sz="1800">
              <a:latin typeface="Calibri"/>
              <a:cs typeface="Calibri"/>
            </a:endParaRPr>
          </a:p>
          <a:p>
            <a:pPr lvl="1" marL="1106805" indent="-147955">
              <a:lnSpc>
                <a:spcPts val="1630"/>
              </a:lnSpc>
              <a:spcBef>
                <a:spcPts val="20"/>
              </a:spcBef>
              <a:buSzPct val="92857"/>
              <a:buAutoNum type="arabicParenR"/>
              <a:tabLst>
                <a:tab pos="1106805" algn="l"/>
              </a:tabLst>
            </a:pPr>
            <a:r>
              <a:rPr dirty="0" sz="1400">
                <a:latin typeface="Calibri"/>
                <a:cs typeface="Calibri"/>
              </a:rPr>
              <a:t>1993,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0F0"/>
                </a:solidFill>
                <a:latin typeface="Calibri"/>
                <a:cs typeface="Calibri"/>
              </a:rPr>
              <a:t>Facial</a:t>
            </a:r>
            <a:r>
              <a:rPr dirty="0" sz="1400" spc="-3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B0F0"/>
                </a:solidFill>
                <a:latin typeface="Calibri"/>
                <a:cs typeface="Calibri"/>
              </a:rPr>
              <a:t>Expression</a:t>
            </a:r>
            <a:r>
              <a:rPr dirty="0" sz="1400" spc="-2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B0F0"/>
                </a:solidFill>
                <a:latin typeface="Calibri"/>
                <a:cs typeface="Calibri"/>
              </a:rPr>
              <a:t>Recognition</a:t>
            </a:r>
            <a:r>
              <a:rPr dirty="0" sz="1400" spc="-2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E46C0A"/>
                </a:solidFill>
                <a:latin typeface="Calibri"/>
                <a:cs typeface="Calibri"/>
              </a:rPr>
              <a:t>CMU,</a:t>
            </a:r>
            <a:r>
              <a:rPr dirty="0" sz="1400" spc="-20">
                <a:solidFill>
                  <a:srgbClr val="E46C0A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E46C0A"/>
                </a:solidFill>
                <a:latin typeface="Calibri"/>
                <a:cs typeface="Calibri"/>
              </a:rPr>
              <a:t>USA</a:t>
            </a:r>
            <a:endParaRPr sz="1400">
              <a:latin typeface="Calibri"/>
              <a:cs typeface="Calibri"/>
            </a:endParaRPr>
          </a:p>
          <a:p>
            <a:pPr lvl="1" marL="2841625" indent="-147955">
              <a:lnSpc>
                <a:spcPts val="1630"/>
              </a:lnSpc>
              <a:buSzPct val="92857"/>
              <a:buAutoNum type="arabicParenR"/>
              <a:tabLst>
                <a:tab pos="2841625" algn="l"/>
              </a:tabLst>
            </a:pPr>
            <a:r>
              <a:rPr dirty="0" sz="1400">
                <a:latin typeface="Calibri"/>
                <a:cs typeface="Calibri"/>
              </a:rPr>
              <a:t>1999,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0F0"/>
                </a:solidFill>
                <a:latin typeface="Calibri"/>
                <a:cs typeface="Calibri"/>
              </a:rPr>
              <a:t>Face</a:t>
            </a:r>
            <a:r>
              <a:rPr dirty="0" sz="1400" spc="-5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0F0"/>
                </a:solidFill>
                <a:latin typeface="Calibri"/>
                <a:cs typeface="Calibri"/>
              </a:rPr>
              <a:t>Detection</a:t>
            </a:r>
            <a:r>
              <a:rPr dirty="0" sz="1400" spc="-2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0F0"/>
                </a:solidFill>
                <a:latin typeface="Calibri"/>
                <a:cs typeface="Calibri"/>
              </a:rPr>
              <a:t>and</a:t>
            </a:r>
            <a:r>
              <a:rPr dirty="0" sz="1400" spc="-4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B0F0"/>
                </a:solidFill>
                <a:latin typeface="Calibri"/>
                <a:cs typeface="Calibri"/>
              </a:rPr>
              <a:t>Recognition</a:t>
            </a:r>
            <a:r>
              <a:rPr dirty="0" sz="1400" spc="-3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Distance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Using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0F0"/>
                </a:solidFill>
                <a:latin typeface="Calibri"/>
                <a:cs typeface="Calibri"/>
              </a:rPr>
              <a:t>Stereo</a:t>
            </a:r>
            <a:r>
              <a:rPr dirty="0" sz="1400" spc="-4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E46C0A"/>
                </a:solidFill>
                <a:latin typeface="Calibri"/>
                <a:cs typeface="Calibri"/>
              </a:rPr>
              <a:t>Visionics,</a:t>
            </a:r>
            <a:r>
              <a:rPr dirty="0" sz="1400" spc="-50">
                <a:solidFill>
                  <a:srgbClr val="E46C0A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E46C0A"/>
                </a:solidFill>
                <a:latin typeface="Calibri"/>
                <a:cs typeface="Calibri"/>
              </a:rPr>
              <a:t>USA</a:t>
            </a:r>
            <a:endParaRPr sz="1400">
              <a:latin typeface="Calibri"/>
              <a:cs typeface="Calibri"/>
            </a:endParaRPr>
          </a:p>
          <a:p>
            <a:pPr lvl="1" marL="4135754" marR="273685" indent="-147955">
              <a:lnSpc>
                <a:spcPct val="100000"/>
              </a:lnSpc>
              <a:spcBef>
                <a:spcPts val="30"/>
              </a:spcBef>
              <a:buSzPct val="92857"/>
              <a:buAutoNum type="arabicParenR"/>
              <a:tabLst>
                <a:tab pos="4152265" algn="l"/>
              </a:tabLst>
            </a:pPr>
            <a:r>
              <a:rPr dirty="0" sz="1400">
                <a:latin typeface="Calibri"/>
                <a:cs typeface="Calibri"/>
              </a:rPr>
              <a:t>2004,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Automatic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Optical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Inspection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0F0"/>
                </a:solidFill>
                <a:latin typeface="Calibri"/>
                <a:cs typeface="Calibri"/>
              </a:rPr>
              <a:t>(AOI</a:t>
            </a:r>
            <a:r>
              <a:rPr dirty="0" sz="1400" spc="-6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</a:t>
            </a:r>
            <a:r>
              <a:rPr dirty="0" sz="1400" spc="-7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Integration): </a:t>
            </a:r>
            <a:r>
              <a:rPr dirty="0" sz="1400" spc="-10"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00B0F0"/>
                </a:solidFill>
                <a:latin typeface="Calibri"/>
                <a:cs typeface="Calibri"/>
              </a:rPr>
              <a:t>TFT-LCD,</a:t>
            </a:r>
            <a:r>
              <a:rPr dirty="0" sz="1400" spc="-2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0F0"/>
                </a:solidFill>
                <a:latin typeface="Calibri"/>
                <a:cs typeface="Calibri"/>
              </a:rPr>
              <a:t>Solar</a:t>
            </a:r>
            <a:r>
              <a:rPr dirty="0" sz="1400" spc="-1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B0F0"/>
                </a:solidFill>
                <a:latin typeface="Calibri"/>
                <a:cs typeface="Calibri"/>
              </a:rPr>
              <a:t>Cell…</a:t>
            </a:r>
            <a:endParaRPr sz="1400">
              <a:latin typeface="Calibri"/>
              <a:cs typeface="Calibri"/>
            </a:endParaRPr>
          </a:p>
          <a:p>
            <a:pPr lvl="1" marL="5854700" indent="-147955">
              <a:lnSpc>
                <a:spcPct val="100000"/>
              </a:lnSpc>
              <a:spcBef>
                <a:spcPts val="45"/>
              </a:spcBef>
              <a:buSzPct val="92857"/>
              <a:buAutoNum type="arabicParenR"/>
              <a:tabLst>
                <a:tab pos="5854700" algn="l"/>
              </a:tabLst>
            </a:pPr>
            <a:r>
              <a:rPr dirty="0" sz="1400">
                <a:latin typeface="Calibri"/>
                <a:cs typeface="Calibri"/>
              </a:rPr>
              <a:t>2009,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0F0"/>
                </a:solidFill>
                <a:latin typeface="Calibri"/>
                <a:cs typeface="Calibri"/>
              </a:rPr>
              <a:t>eCV</a:t>
            </a:r>
            <a:r>
              <a:rPr dirty="0" sz="1400" spc="-1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0F0"/>
                </a:solidFill>
                <a:latin typeface="Calibri"/>
                <a:cs typeface="Calibri"/>
              </a:rPr>
              <a:t>Surveillance</a:t>
            </a:r>
            <a:r>
              <a:rPr dirty="0" sz="1400" spc="-2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with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E46C0A"/>
                </a:solidFill>
                <a:latin typeface="Calibri"/>
                <a:cs typeface="Calibri"/>
              </a:rPr>
              <a:t>TI</a:t>
            </a:r>
            <a:r>
              <a:rPr dirty="0" sz="1400" spc="-25">
                <a:solidFill>
                  <a:srgbClr val="E46C0A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E46C0A"/>
                </a:solidFill>
                <a:latin typeface="Calibri"/>
                <a:cs typeface="Calibri"/>
              </a:rPr>
              <a:t>&amp;</a:t>
            </a:r>
            <a:r>
              <a:rPr dirty="0" sz="1400" spc="-45">
                <a:solidFill>
                  <a:srgbClr val="E46C0A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E46C0A"/>
                </a:solidFill>
                <a:latin typeface="Calibri"/>
                <a:cs typeface="Calibri"/>
              </a:rPr>
              <a:t>Faraday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289" y="3776190"/>
            <a:ext cx="4573905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2105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3.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Deep</a:t>
            </a:r>
            <a:r>
              <a:rPr dirty="0" sz="1800" spc="-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Learning:</a:t>
            </a:r>
            <a:endParaRPr sz="1800">
              <a:latin typeface="Calibri"/>
              <a:cs typeface="Calibri"/>
            </a:endParaRPr>
          </a:p>
          <a:p>
            <a:pPr marL="61594">
              <a:lnSpc>
                <a:spcPts val="1864"/>
              </a:lnSpc>
              <a:tabLst>
                <a:tab pos="2585720" algn="l"/>
              </a:tabLst>
            </a:pPr>
            <a:r>
              <a:rPr dirty="0" baseline="1736" sz="2400" b="1">
                <a:solidFill>
                  <a:srgbClr val="00B0F0"/>
                </a:solidFill>
                <a:latin typeface="Calibri"/>
                <a:cs typeface="Calibri"/>
              </a:rPr>
              <a:t>1)1989,</a:t>
            </a:r>
            <a:r>
              <a:rPr dirty="0" baseline="1736" sz="2400" spc="-3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baseline="1736" sz="2400" b="1">
                <a:solidFill>
                  <a:srgbClr val="00B0F0"/>
                </a:solidFill>
                <a:latin typeface="Calibri"/>
                <a:cs typeface="Calibri"/>
              </a:rPr>
              <a:t>LeCun</a:t>
            </a:r>
            <a:r>
              <a:rPr dirty="0" baseline="1736" sz="2400" spc="-7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baseline="1736" sz="2400" spc="-15" b="1">
                <a:solidFill>
                  <a:srgbClr val="00B0F0"/>
                </a:solidFill>
                <a:latin typeface="Calibri"/>
                <a:cs typeface="Calibri"/>
              </a:rPr>
              <a:t>tPami1989</a:t>
            </a:r>
            <a:r>
              <a:rPr dirty="0" baseline="1736" sz="2400" b="1">
                <a:solidFill>
                  <a:srgbClr val="00B0F0"/>
                </a:solidFill>
                <a:latin typeface="Calibri"/>
                <a:cs typeface="Calibri"/>
              </a:rPr>
              <a:t>	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2)1998,</a:t>
            </a:r>
            <a:r>
              <a:rPr dirty="0" sz="1600" spc="-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LeNet</a:t>
            </a:r>
            <a:r>
              <a:rPr dirty="0" sz="1600" spc="-6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Calibri"/>
                <a:cs typeface="Calibri"/>
              </a:rPr>
              <a:t>IEEE1998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09247" y="4062256"/>
            <a:ext cx="2206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3)2012,</a:t>
            </a:r>
            <a:r>
              <a:rPr dirty="0" sz="1600" spc="-3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AlexNet</a:t>
            </a:r>
            <a:r>
              <a:rPr dirty="0" sz="1600" spc="-9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Calibri"/>
                <a:cs typeface="Calibri"/>
              </a:rPr>
              <a:t>NIPS2012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0" y="6187440"/>
            <a:ext cx="9124315" cy="647700"/>
          </a:xfrm>
          <a:custGeom>
            <a:avLst/>
            <a:gdLst/>
            <a:ahLst/>
            <a:cxnLst/>
            <a:rect l="l" t="t" r="r" b="b"/>
            <a:pathLst>
              <a:path w="9124315" h="647700">
                <a:moveTo>
                  <a:pt x="9124188" y="0"/>
                </a:moveTo>
                <a:lnTo>
                  <a:pt x="0" y="0"/>
                </a:lnTo>
                <a:lnTo>
                  <a:pt x="0" y="647700"/>
                </a:lnTo>
                <a:lnTo>
                  <a:pt x="9124188" y="647700"/>
                </a:lnTo>
                <a:lnTo>
                  <a:pt x="91241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1065" y="6205940"/>
            <a:ext cx="61925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0979" marR="5080" indent="-20891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5</a:t>
            </a:r>
            <a:r>
              <a:rPr dirty="0" sz="1800" spc="-10" b="1">
                <a:latin typeface="Calibri"/>
                <a:cs typeface="Calibri"/>
              </a:rPr>
              <a:t>. </a:t>
            </a:r>
            <a:r>
              <a:rPr dirty="0" sz="1800" b="1">
                <a:latin typeface="Calibri"/>
                <a:cs typeface="Calibri"/>
              </a:rPr>
              <a:t>Robotics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Lab</a:t>
            </a:r>
            <a:r>
              <a:rPr dirty="0" sz="1800" spc="-5" b="1">
                <a:latin typeface="Calibri"/>
                <a:cs typeface="Calibri"/>
              </a:rPr>
              <a:t>.: </a:t>
            </a:r>
            <a:r>
              <a:rPr dirty="0" sz="1800" b="1">
                <a:latin typeface="Calibri"/>
                <a:cs typeface="Calibri"/>
              </a:rPr>
              <a:t>Deep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Learning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for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Computer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Vision</a:t>
            </a:r>
            <a:r>
              <a:rPr dirty="0" sz="1800" spc="-20" b="1">
                <a:latin typeface="Calibri"/>
                <a:cs typeface="Calibri"/>
              </a:rPr>
              <a:t> - </a:t>
            </a:r>
            <a:r>
              <a:rPr dirty="0" sz="1800" b="1">
                <a:latin typeface="Calibri"/>
                <a:cs typeface="Calibri"/>
              </a:rPr>
              <a:t>Since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2014: </a:t>
            </a:r>
            <a:r>
              <a:rPr dirty="0" sz="1800" b="1">
                <a:solidFill>
                  <a:srgbClr val="0099FF"/>
                </a:solidFill>
                <a:latin typeface="Calibri"/>
                <a:cs typeface="Calibri"/>
              </a:rPr>
              <a:t>AI</a:t>
            </a:r>
            <a:r>
              <a:rPr dirty="0" sz="1400">
                <a:solidFill>
                  <a:srgbClr val="00B0F0"/>
                </a:solidFill>
                <a:latin typeface="SimSun"/>
                <a:cs typeface="SimSun"/>
              </a:rPr>
              <a:t>Ცភ</a:t>
            </a:r>
            <a:r>
              <a:rPr dirty="0" sz="1400" spc="-145">
                <a:solidFill>
                  <a:srgbClr val="00B0F0"/>
                </a:solidFill>
                <a:latin typeface="SimSun"/>
                <a:cs typeface="SimSun"/>
              </a:rPr>
              <a:t>㼭䙐 </a:t>
            </a:r>
            <a:r>
              <a:rPr dirty="0" sz="1400" spc="5" b="1">
                <a:solidFill>
                  <a:srgbClr val="FF0000"/>
                </a:solidFill>
                <a:latin typeface="Calibri"/>
                <a:cs typeface="Calibri"/>
              </a:rPr>
              <a:t>+ </a:t>
            </a:r>
            <a:r>
              <a:rPr dirty="0" sz="1400" b="1">
                <a:solidFill>
                  <a:srgbClr val="0099FF"/>
                </a:solidFill>
                <a:latin typeface="Calibri"/>
                <a:cs typeface="Calibri"/>
              </a:rPr>
              <a:t>AI</a:t>
            </a:r>
            <a:r>
              <a:rPr dirty="0" sz="1400">
                <a:solidFill>
                  <a:srgbClr val="0099FF"/>
                </a:solidFill>
                <a:latin typeface="SimSun"/>
                <a:cs typeface="SimSun"/>
              </a:rPr>
              <a:t>Ცភ䟛Ⱳ</a:t>
            </a:r>
            <a:r>
              <a:rPr dirty="0" sz="1400" spc="-420">
                <a:solidFill>
                  <a:srgbClr val="0099FF"/>
                </a:solidFill>
                <a:latin typeface="SimSun"/>
                <a:cs typeface="SimSu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+ </a:t>
            </a:r>
            <a:r>
              <a:rPr dirty="0" sz="1400" b="1">
                <a:solidFill>
                  <a:srgbClr val="0099FF"/>
                </a:solidFill>
                <a:latin typeface="Calibri"/>
                <a:cs typeface="Calibri"/>
              </a:rPr>
              <a:t>AI</a:t>
            </a:r>
            <a:r>
              <a:rPr dirty="0" sz="1400">
                <a:solidFill>
                  <a:srgbClr val="0099FF"/>
                </a:solidFill>
                <a:latin typeface="SimSun"/>
                <a:cs typeface="SimSun"/>
              </a:rPr>
              <a:t>Ცភ䙻</a:t>
            </a:r>
            <a:r>
              <a:rPr dirty="0" sz="1400" spc="-50">
                <a:solidFill>
                  <a:srgbClr val="0099FF"/>
                </a:solidFill>
                <a:latin typeface="SimSun"/>
                <a:cs typeface="SimSun"/>
              </a:rPr>
              <a:t>अ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20574" y="1163574"/>
            <a:ext cx="9109075" cy="3274060"/>
          </a:xfrm>
          <a:custGeom>
            <a:avLst/>
            <a:gdLst/>
            <a:ahLst/>
            <a:cxnLst/>
            <a:rect l="l" t="t" r="r" b="b"/>
            <a:pathLst>
              <a:path w="9109075" h="3274060">
                <a:moveTo>
                  <a:pt x="0" y="3273552"/>
                </a:moveTo>
                <a:lnTo>
                  <a:pt x="9108948" y="3273552"/>
                </a:lnTo>
                <a:lnTo>
                  <a:pt x="9108948" y="0"/>
                </a:lnTo>
                <a:lnTo>
                  <a:pt x="0" y="0"/>
                </a:lnTo>
                <a:lnTo>
                  <a:pt x="0" y="3273552"/>
                </a:lnTo>
                <a:close/>
              </a:path>
            </a:pathLst>
          </a:custGeom>
          <a:ln w="2539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8879795" y="656215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003" y="0"/>
            <a:ext cx="9112250" cy="6858000"/>
            <a:chOff x="32003" y="0"/>
            <a:chExt cx="911225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0" y="0"/>
              <a:ext cx="9068429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5195" y="1257300"/>
              <a:ext cx="4908804" cy="36255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3" y="1257300"/>
              <a:ext cx="3736848" cy="36255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9306" y="29350"/>
            <a:ext cx="86061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2.0.3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CV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Vs.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CG: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7030A0"/>
                </a:solidFill>
                <a:latin typeface="Calibri"/>
                <a:cs typeface="Calibri"/>
              </a:rPr>
              <a:t>Wrong</a:t>
            </a:r>
            <a:r>
              <a:rPr dirty="0" sz="1800" spc="-3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7030A0"/>
                </a:solidFill>
                <a:latin typeface="Calibri"/>
                <a:cs typeface="Calibri"/>
              </a:rPr>
              <a:t>Decision-Metaverse</a:t>
            </a:r>
            <a:r>
              <a:rPr dirty="0" sz="1800" spc="-4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7030A0"/>
                </a:solidFill>
                <a:latin typeface="Calibri"/>
                <a:cs typeface="Calibri"/>
              </a:rPr>
              <a:t>at</a:t>
            </a:r>
            <a:r>
              <a:rPr dirty="0" sz="1800" spc="-5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7030A0"/>
                </a:solidFill>
                <a:latin typeface="Calibri"/>
                <a:cs typeface="Calibri"/>
              </a:rPr>
              <a:t>FaceBook</a:t>
            </a:r>
            <a:r>
              <a:rPr dirty="0" sz="1800" spc="-4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7030A0"/>
                </a:solidFill>
                <a:latin typeface="Calibri"/>
                <a:cs typeface="Calibri"/>
              </a:rPr>
              <a:t>and</a:t>
            </a:r>
            <a:r>
              <a:rPr dirty="0" sz="1800" spc="-40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7030A0"/>
                </a:solidFill>
                <a:latin typeface="Calibri"/>
                <a:cs typeface="Calibri"/>
              </a:rPr>
              <a:t>Self-</a:t>
            </a:r>
            <a:r>
              <a:rPr dirty="0" sz="1800" b="1">
                <a:solidFill>
                  <a:srgbClr val="7030A0"/>
                </a:solidFill>
                <a:latin typeface="Calibri"/>
                <a:cs typeface="Calibri"/>
              </a:rPr>
              <a:t>Driving</a:t>
            </a:r>
            <a:r>
              <a:rPr dirty="0" sz="1800" spc="-5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7030A0"/>
                </a:solidFill>
                <a:latin typeface="Calibri"/>
                <a:cs typeface="Calibri"/>
              </a:rPr>
              <a:t>Cars</a:t>
            </a:r>
            <a:r>
              <a:rPr dirty="0" sz="1800" spc="-35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7030A0"/>
                </a:solidFill>
                <a:latin typeface="Calibri"/>
                <a:cs typeface="Calibri"/>
              </a:rPr>
              <a:t>at</a:t>
            </a:r>
            <a:r>
              <a:rPr dirty="0" sz="1800" spc="-30" b="1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7030A0"/>
                </a:solidFill>
                <a:latin typeface="Calibri"/>
                <a:cs typeface="Calibri"/>
              </a:rPr>
              <a:t>Tesla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011765" y="313241"/>
            <a:ext cx="6743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948A54"/>
                </a:solidFill>
                <a:latin typeface="Calibri"/>
                <a:cs typeface="Calibri"/>
              </a:rPr>
              <a:t>(</a:t>
            </a:r>
            <a:r>
              <a:rPr dirty="0" sz="1400" spc="-10" b="1">
                <a:solidFill>
                  <a:srgbClr val="948A54"/>
                </a:solidFill>
                <a:latin typeface="Arial"/>
                <a:cs typeface="Arial"/>
              </a:rPr>
              <a:t>⃫⬯⭁</a:t>
            </a:r>
            <a:r>
              <a:rPr dirty="0" sz="1400" spc="-10" b="1">
                <a:solidFill>
                  <a:srgbClr val="948A54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2784601"/>
            <a:ext cx="8821420" cy="3540125"/>
            <a:chOff x="0" y="2784601"/>
            <a:chExt cx="8821420" cy="3540125"/>
          </a:xfrm>
        </p:grpSpPr>
        <p:sp>
          <p:nvSpPr>
            <p:cNvPr id="9" name="object 9" descr=""/>
            <p:cNvSpPr/>
            <p:nvPr/>
          </p:nvSpPr>
          <p:spPr>
            <a:xfrm>
              <a:off x="3870197" y="2797301"/>
              <a:ext cx="504825" cy="338455"/>
            </a:xfrm>
            <a:custGeom>
              <a:avLst/>
              <a:gdLst/>
              <a:ahLst/>
              <a:cxnLst/>
              <a:rect l="l" t="t" r="r" b="b"/>
              <a:pathLst>
                <a:path w="504825" h="338455">
                  <a:moveTo>
                    <a:pt x="169163" y="0"/>
                  </a:moveTo>
                  <a:lnTo>
                    <a:pt x="0" y="169163"/>
                  </a:lnTo>
                  <a:lnTo>
                    <a:pt x="169163" y="338327"/>
                  </a:lnTo>
                  <a:lnTo>
                    <a:pt x="169163" y="253746"/>
                  </a:lnTo>
                  <a:lnTo>
                    <a:pt x="504443" y="253746"/>
                  </a:lnTo>
                  <a:lnTo>
                    <a:pt x="504443" y="84582"/>
                  </a:lnTo>
                  <a:lnTo>
                    <a:pt x="169163" y="84582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870197" y="2797301"/>
              <a:ext cx="504825" cy="338455"/>
            </a:xfrm>
            <a:custGeom>
              <a:avLst/>
              <a:gdLst/>
              <a:ahLst/>
              <a:cxnLst/>
              <a:rect l="l" t="t" r="r" b="b"/>
              <a:pathLst>
                <a:path w="504825" h="338455">
                  <a:moveTo>
                    <a:pt x="504443" y="253746"/>
                  </a:moveTo>
                  <a:lnTo>
                    <a:pt x="169163" y="253746"/>
                  </a:lnTo>
                  <a:lnTo>
                    <a:pt x="169163" y="338328"/>
                  </a:lnTo>
                  <a:lnTo>
                    <a:pt x="0" y="169164"/>
                  </a:lnTo>
                  <a:lnTo>
                    <a:pt x="169163" y="0"/>
                  </a:lnTo>
                  <a:lnTo>
                    <a:pt x="169163" y="84582"/>
                  </a:lnTo>
                  <a:lnTo>
                    <a:pt x="504443" y="84582"/>
                  </a:lnTo>
                  <a:lnTo>
                    <a:pt x="504443" y="25374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5739383"/>
              <a:ext cx="8821420" cy="585470"/>
            </a:xfrm>
            <a:custGeom>
              <a:avLst/>
              <a:gdLst/>
              <a:ahLst/>
              <a:cxnLst/>
              <a:rect l="l" t="t" r="r" b="b"/>
              <a:pathLst>
                <a:path w="8821420" h="585470">
                  <a:moveTo>
                    <a:pt x="882091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8820912" y="585215"/>
                  </a:lnTo>
                  <a:lnTo>
                    <a:pt x="8820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8470" y="648333"/>
            <a:ext cx="300990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Facebook</a:t>
            </a:r>
            <a:r>
              <a:rPr dirty="0" sz="1600" spc="-1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Metaverse:</a:t>
            </a:r>
            <a:r>
              <a:rPr dirty="0" sz="1600" spc="-7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AR</a:t>
            </a:r>
            <a:r>
              <a:rPr dirty="0" sz="1600" spc="-1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+</a:t>
            </a:r>
            <a:r>
              <a:rPr dirty="0" sz="1600" spc="-4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25" b="1">
                <a:solidFill>
                  <a:srgbClr val="00B0F0"/>
                </a:solidFill>
                <a:latin typeface="Times New Roman"/>
                <a:cs typeface="Times New Roman"/>
              </a:rPr>
              <a:t>VR</a:t>
            </a:r>
            <a:endParaRPr sz="16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1200"/>
              </a:spcBef>
            </a:pPr>
            <a:r>
              <a:rPr dirty="0" sz="1600" spc="195">
                <a:latin typeface="Times New Roman"/>
                <a:cs typeface="Times New Roman"/>
              </a:rPr>
              <a:t>2</a:t>
            </a:r>
            <a:r>
              <a:rPr dirty="0" sz="1600" spc="195">
                <a:latin typeface="SimSun"/>
                <a:cs typeface="SimSun"/>
              </a:rPr>
              <a:t>3</a:t>
            </a:r>
            <a:r>
              <a:rPr dirty="0" sz="1600" spc="195">
                <a:latin typeface="Times New Roman"/>
                <a:cs typeface="Times New Roman"/>
              </a:rPr>
              <a:t>VR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with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Computer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Graphics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dirty="0" sz="1400" spc="-25">
                <a:latin typeface="Times New Roman"/>
                <a:cs typeface="Times New Roman"/>
              </a:rPr>
              <a:t>16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17733" y="888206"/>
            <a:ext cx="2466340" cy="4267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00050">
              <a:lnSpc>
                <a:spcPts val="146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948A54"/>
                </a:solidFill>
                <a:latin typeface="Calibri"/>
                <a:cs typeface="Calibri"/>
              </a:rPr>
              <a:t>Augmented</a:t>
            </a:r>
            <a:r>
              <a:rPr dirty="0" sz="1400" spc="-5" b="1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948A54"/>
                </a:solidFill>
                <a:latin typeface="Calibri"/>
                <a:cs typeface="Calibri"/>
              </a:rPr>
              <a:t>Reality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700"/>
              </a:lnSpc>
            </a:pPr>
            <a:r>
              <a:rPr dirty="0" sz="1600" spc="195">
                <a:latin typeface="Times New Roman"/>
                <a:cs typeface="Times New Roman"/>
              </a:rPr>
              <a:t>1</a:t>
            </a:r>
            <a:r>
              <a:rPr dirty="0" sz="1600" spc="195">
                <a:latin typeface="SimSun"/>
                <a:cs typeface="SimSun"/>
              </a:rPr>
              <a:t>3</a:t>
            </a:r>
            <a:r>
              <a:rPr dirty="0" sz="1600" spc="195">
                <a:latin typeface="Times New Roman"/>
                <a:cs typeface="Times New Roman"/>
              </a:rPr>
              <a:t>AR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with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Computer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Vision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7028" y="913704"/>
            <a:ext cx="10782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948A54"/>
                </a:solidFill>
                <a:latin typeface="Calibri"/>
                <a:cs typeface="Calibri"/>
              </a:rPr>
              <a:t>Virtual</a:t>
            </a:r>
            <a:r>
              <a:rPr dirty="0" sz="1400" spc="-50" b="1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948A54"/>
                </a:solidFill>
                <a:latin typeface="Calibri"/>
                <a:cs typeface="Calibri"/>
              </a:rPr>
              <a:t>Reality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88036" y="4887467"/>
            <a:ext cx="8665845" cy="5854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70" rIns="0" bIns="0" rtlCol="0" vert="horz">
            <a:spAutoFit/>
          </a:bodyPr>
          <a:lstStyle/>
          <a:p>
            <a:pPr marL="299085" indent="-207645">
              <a:lnSpc>
                <a:spcPct val="100000"/>
              </a:lnSpc>
              <a:spcBef>
                <a:spcPts val="310"/>
              </a:spcBef>
              <a:buAutoNum type="arabicParenR"/>
              <a:tabLst>
                <a:tab pos="299085" algn="l"/>
              </a:tabLst>
            </a:pPr>
            <a:r>
              <a:rPr dirty="0" sz="1600">
                <a:latin typeface="Times New Roman"/>
                <a:cs typeface="Times New Roman"/>
              </a:rPr>
              <a:t>AR: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Occurs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right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now</a:t>
            </a:r>
            <a:endParaRPr sz="1600">
              <a:latin typeface="Times New Roman"/>
              <a:cs typeface="Times New Roman"/>
            </a:endParaRPr>
          </a:p>
          <a:p>
            <a:pPr marL="306705" indent="-215265">
              <a:lnSpc>
                <a:spcPct val="100000"/>
              </a:lnSpc>
              <a:spcBef>
                <a:spcPts val="15"/>
              </a:spcBef>
              <a:buAutoNum type="arabicParenR"/>
              <a:tabLst>
                <a:tab pos="306705" algn="l"/>
              </a:tabLst>
            </a:pPr>
            <a:r>
              <a:rPr dirty="0" sz="1600">
                <a:latin typeface="Times New Roman"/>
                <a:cs typeface="Times New Roman"/>
              </a:rPr>
              <a:t>VR: Still</a:t>
            </a:r>
            <a:r>
              <a:rPr dirty="0" sz="1600" spc="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has a</a:t>
            </a:r>
            <a:r>
              <a:rPr dirty="0" sz="1600" spc="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long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way</a:t>
            </a:r>
            <a:r>
              <a:rPr dirty="0" sz="1600" spc="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go</a:t>
            </a:r>
            <a:r>
              <a:rPr dirty="0" sz="1600" spc="85">
                <a:latin typeface="SimSun"/>
                <a:cs typeface="SimSun"/>
              </a:rPr>
              <a:t>,ク</a:t>
            </a:r>
            <a:r>
              <a:rPr dirty="0" sz="1600" spc="155">
                <a:latin typeface="SimSun"/>
                <a:cs typeface="SimSun"/>
              </a:rPr>
              <a:t>ᡤнᯩׯ,</a:t>
            </a:r>
            <a:r>
              <a:rPr dirty="0" sz="1600" spc="175">
                <a:latin typeface="SimSun"/>
                <a:cs typeface="SimSun"/>
              </a:rPr>
              <a:t>九</a:t>
            </a:r>
            <a:r>
              <a:rPr dirty="0" sz="1600" spc="160">
                <a:latin typeface="SimSun"/>
                <a:cs typeface="SimSun"/>
              </a:rPr>
              <a:t>Ჸⵙ,ն⢩↺</a:t>
            </a:r>
            <a:r>
              <a:rPr dirty="0" sz="1600" spc="-25">
                <a:latin typeface="SimSun"/>
                <a:cs typeface="SimSun"/>
              </a:rPr>
              <a:t>么</a:t>
            </a:r>
            <a:r>
              <a:rPr dirty="0" sz="1600" spc="190">
                <a:latin typeface="SimSun"/>
                <a:cs typeface="SimSun"/>
              </a:rPr>
              <a:t>ฏ4ԕ</a:t>
            </a:r>
            <a:r>
              <a:rPr dirty="0" sz="1600" spc="190">
                <a:latin typeface="Times New Roman"/>
                <a:cs typeface="Times New Roman"/>
              </a:rPr>
              <a:t>-</a:t>
            </a:r>
            <a:r>
              <a:rPr dirty="0" sz="1600" spc="-20">
                <a:latin typeface="SimSun"/>
                <a:cs typeface="SimSun"/>
              </a:rPr>
              <a:t>ޗᇩᱟӰ</a:t>
            </a:r>
            <a:r>
              <a:rPr dirty="0" sz="1600" spc="365">
                <a:latin typeface="SimSun"/>
                <a:cs typeface="SimSun"/>
              </a:rPr>
              <a:t>哬?</a:t>
            </a:r>
            <a:endParaRPr sz="1600">
              <a:latin typeface="SimSun"/>
              <a:cs typeface="SimSu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9602" y="5767513"/>
            <a:ext cx="63169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0035" indent="-267335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80035" algn="l"/>
              </a:tabLst>
            </a:pPr>
            <a:r>
              <a:rPr dirty="0" sz="1600" spc="-25" b="1">
                <a:solidFill>
                  <a:srgbClr val="00B0F0"/>
                </a:solidFill>
                <a:latin typeface="Times New Roman"/>
                <a:cs typeface="Times New Roman"/>
              </a:rPr>
              <a:t>Tesla</a:t>
            </a:r>
            <a:r>
              <a:rPr dirty="0" sz="1600" spc="-5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Self-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Driving</a:t>
            </a:r>
            <a:r>
              <a:rPr dirty="0" sz="1600" spc="3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Cars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: </a:t>
            </a:r>
            <a:r>
              <a:rPr dirty="0" sz="1600">
                <a:latin typeface="Times New Roman"/>
                <a:cs typeface="Times New Roman"/>
              </a:rPr>
              <a:t>Autopilot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 spc="-100">
                <a:latin typeface="SimSun"/>
                <a:cs typeface="SimSun"/>
              </a:rPr>
              <a:t>⭘㍄㿆㿪 </a:t>
            </a:r>
            <a:r>
              <a:rPr dirty="0" sz="1600" spc="250">
                <a:latin typeface="SimSun"/>
                <a:cs typeface="SimSun"/>
              </a:rPr>
              <a:t>,᭮Ỵ</a:t>
            </a:r>
            <a:r>
              <a:rPr dirty="0" sz="1600" spc="-395">
                <a:latin typeface="SimSun"/>
                <a:cs typeface="SimSu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LiDAR</a:t>
            </a:r>
            <a:r>
              <a:rPr dirty="0" sz="1600" spc="-10">
                <a:latin typeface="Times New Roman"/>
                <a:cs typeface="Times New Roman"/>
              </a:rPr>
              <a:t>, </a:t>
            </a:r>
            <a:r>
              <a:rPr dirty="0" sz="1600" spc="175">
                <a:latin typeface="SimSun"/>
                <a:cs typeface="SimSun"/>
              </a:rPr>
              <a:t>нሽ੗?</a:t>
            </a:r>
            <a:endParaRPr sz="1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74813" y="1917001"/>
            <a:ext cx="285750" cy="654685"/>
            <a:chOff x="1174813" y="1917001"/>
            <a:chExt cx="285750" cy="654685"/>
          </a:xfrm>
        </p:grpSpPr>
        <p:sp>
          <p:nvSpPr>
            <p:cNvPr id="3" name="object 3" descr=""/>
            <p:cNvSpPr/>
            <p:nvPr/>
          </p:nvSpPr>
          <p:spPr>
            <a:xfrm>
              <a:off x="1179575" y="1921764"/>
              <a:ext cx="276225" cy="645160"/>
            </a:xfrm>
            <a:custGeom>
              <a:avLst/>
              <a:gdLst/>
              <a:ahLst/>
              <a:cxnLst/>
              <a:rect l="l" t="t" r="r" b="b"/>
              <a:pathLst>
                <a:path w="276225" h="645160">
                  <a:moveTo>
                    <a:pt x="206883" y="0"/>
                  </a:moveTo>
                  <a:lnTo>
                    <a:pt x="68961" y="0"/>
                  </a:lnTo>
                  <a:lnTo>
                    <a:pt x="68961" y="575690"/>
                  </a:lnTo>
                  <a:lnTo>
                    <a:pt x="0" y="575690"/>
                  </a:lnTo>
                  <a:lnTo>
                    <a:pt x="137922" y="644651"/>
                  </a:lnTo>
                  <a:lnTo>
                    <a:pt x="275844" y="575690"/>
                  </a:lnTo>
                  <a:lnTo>
                    <a:pt x="206883" y="575690"/>
                  </a:lnTo>
                  <a:lnTo>
                    <a:pt x="206883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79575" y="1921764"/>
              <a:ext cx="276225" cy="645160"/>
            </a:xfrm>
            <a:custGeom>
              <a:avLst/>
              <a:gdLst/>
              <a:ahLst/>
              <a:cxnLst/>
              <a:rect l="l" t="t" r="r" b="b"/>
              <a:pathLst>
                <a:path w="276225" h="645160">
                  <a:moveTo>
                    <a:pt x="206883" y="0"/>
                  </a:moveTo>
                  <a:lnTo>
                    <a:pt x="206883" y="575691"/>
                  </a:lnTo>
                  <a:lnTo>
                    <a:pt x="275844" y="575691"/>
                  </a:lnTo>
                  <a:lnTo>
                    <a:pt x="137922" y="644652"/>
                  </a:lnTo>
                  <a:lnTo>
                    <a:pt x="0" y="575691"/>
                  </a:lnTo>
                  <a:lnTo>
                    <a:pt x="68961" y="575691"/>
                  </a:lnTo>
                  <a:lnTo>
                    <a:pt x="68961" y="0"/>
                  </a:lnTo>
                  <a:lnTo>
                    <a:pt x="206883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56425" y="2640901"/>
            <a:ext cx="1628139" cy="1026160"/>
            <a:chOff x="356425" y="2640901"/>
            <a:chExt cx="1628139" cy="1026160"/>
          </a:xfrm>
        </p:grpSpPr>
        <p:sp>
          <p:nvSpPr>
            <p:cNvPr id="6" name="object 6" descr=""/>
            <p:cNvSpPr/>
            <p:nvPr/>
          </p:nvSpPr>
          <p:spPr>
            <a:xfrm>
              <a:off x="361188" y="2645664"/>
              <a:ext cx="1618615" cy="990600"/>
            </a:xfrm>
            <a:custGeom>
              <a:avLst/>
              <a:gdLst/>
              <a:ahLst/>
              <a:cxnLst/>
              <a:rect l="l" t="t" r="r" b="b"/>
              <a:pathLst>
                <a:path w="1618614" h="990600">
                  <a:moveTo>
                    <a:pt x="1618488" y="0"/>
                  </a:moveTo>
                  <a:lnTo>
                    <a:pt x="342899" y="0"/>
                  </a:lnTo>
                  <a:lnTo>
                    <a:pt x="0" y="990600"/>
                  </a:lnTo>
                  <a:lnTo>
                    <a:pt x="1275588" y="990600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61188" y="2645664"/>
              <a:ext cx="1618615" cy="990600"/>
            </a:xfrm>
            <a:custGeom>
              <a:avLst/>
              <a:gdLst/>
              <a:ahLst/>
              <a:cxnLst/>
              <a:rect l="l" t="t" r="r" b="b"/>
              <a:pathLst>
                <a:path w="1618614" h="990600">
                  <a:moveTo>
                    <a:pt x="0" y="990600"/>
                  </a:moveTo>
                  <a:lnTo>
                    <a:pt x="342900" y="0"/>
                  </a:lnTo>
                  <a:lnTo>
                    <a:pt x="1618488" y="0"/>
                  </a:lnTo>
                  <a:lnTo>
                    <a:pt x="1275588" y="990600"/>
                  </a:lnTo>
                  <a:lnTo>
                    <a:pt x="0" y="9906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744" y="2839212"/>
              <a:ext cx="937260" cy="4008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744" y="3052572"/>
              <a:ext cx="1156715" cy="40081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44" y="3265932"/>
              <a:ext cx="926591" cy="40081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718615" y="2876396"/>
            <a:ext cx="94170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omic Sans MS"/>
                <a:cs typeface="Comic Sans MS"/>
              </a:rPr>
              <a:t>1.</a:t>
            </a:r>
            <a:r>
              <a:rPr dirty="0" sz="1400" spc="-25">
                <a:latin typeface="Comic Sans MS"/>
                <a:cs typeface="Comic Sans MS"/>
              </a:rPr>
              <a:t> </a:t>
            </a:r>
            <a:r>
              <a:rPr dirty="0" sz="1400" spc="-10">
                <a:latin typeface="Comic Sans MS"/>
                <a:cs typeface="Comic Sans MS"/>
              </a:rPr>
              <a:t>Image Acquisition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mic Sans MS"/>
                <a:cs typeface="Comic Sans MS"/>
              </a:rPr>
              <a:t>:</a:t>
            </a:r>
            <a:r>
              <a:rPr dirty="0" sz="1400" spc="-10">
                <a:latin typeface="Comic Sans MS"/>
                <a:cs typeface="Comic Sans MS"/>
              </a:rPr>
              <a:t> Sensor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930717" y="2633281"/>
            <a:ext cx="2245360" cy="1076325"/>
            <a:chOff x="1930717" y="2633281"/>
            <a:chExt cx="2245360" cy="1076325"/>
          </a:xfrm>
        </p:grpSpPr>
        <p:sp>
          <p:nvSpPr>
            <p:cNvPr id="13" name="object 13" descr=""/>
            <p:cNvSpPr/>
            <p:nvPr/>
          </p:nvSpPr>
          <p:spPr>
            <a:xfrm>
              <a:off x="1935479" y="3040380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>
                  <a:moveTo>
                    <a:pt x="228600" y="0"/>
                  </a:moveTo>
                  <a:lnTo>
                    <a:pt x="228600" y="57150"/>
                  </a:lnTo>
                  <a:lnTo>
                    <a:pt x="0" y="57150"/>
                  </a:lnTo>
                  <a:lnTo>
                    <a:pt x="0" y="171450"/>
                  </a:lnTo>
                  <a:lnTo>
                    <a:pt x="228600" y="171450"/>
                  </a:lnTo>
                  <a:lnTo>
                    <a:pt x="228600" y="228600"/>
                  </a:lnTo>
                  <a:lnTo>
                    <a:pt x="304800" y="1143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935479" y="3040380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>
                  <a:moveTo>
                    <a:pt x="0" y="57150"/>
                  </a:moveTo>
                  <a:lnTo>
                    <a:pt x="228600" y="57150"/>
                  </a:lnTo>
                  <a:lnTo>
                    <a:pt x="228600" y="0"/>
                  </a:lnTo>
                  <a:lnTo>
                    <a:pt x="304800" y="114300"/>
                  </a:lnTo>
                  <a:lnTo>
                    <a:pt x="228600" y="228600"/>
                  </a:lnTo>
                  <a:lnTo>
                    <a:pt x="228600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69819" y="2638044"/>
              <a:ext cx="1801495" cy="1066800"/>
            </a:xfrm>
            <a:custGeom>
              <a:avLst/>
              <a:gdLst/>
              <a:ahLst/>
              <a:cxnLst/>
              <a:rect l="l" t="t" r="r" b="b"/>
              <a:pathLst>
                <a:path w="1801495" h="1066800">
                  <a:moveTo>
                    <a:pt x="1801368" y="0"/>
                  </a:moveTo>
                  <a:lnTo>
                    <a:pt x="0" y="0"/>
                  </a:lnTo>
                  <a:lnTo>
                    <a:pt x="0" y="1066799"/>
                  </a:lnTo>
                  <a:lnTo>
                    <a:pt x="1801368" y="1066799"/>
                  </a:lnTo>
                  <a:lnTo>
                    <a:pt x="1801368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369819" y="2638044"/>
              <a:ext cx="1801495" cy="1066800"/>
            </a:xfrm>
            <a:custGeom>
              <a:avLst/>
              <a:gdLst/>
              <a:ahLst/>
              <a:cxnLst/>
              <a:rect l="l" t="t" r="r" b="b"/>
              <a:pathLst>
                <a:path w="1801495" h="1066800">
                  <a:moveTo>
                    <a:pt x="0" y="1066799"/>
                  </a:moveTo>
                  <a:lnTo>
                    <a:pt x="1801368" y="1066799"/>
                  </a:lnTo>
                  <a:lnTo>
                    <a:pt x="1801368" y="0"/>
                  </a:lnTo>
                  <a:lnTo>
                    <a:pt x="0" y="0"/>
                  </a:lnTo>
                  <a:lnTo>
                    <a:pt x="0" y="10667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8107" y="2863596"/>
              <a:ext cx="1013459" cy="40081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8107" y="3076956"/>
              <a:ext cx="1446275" cy="40081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8107" y="3290316"/>
              <a:ext cx="1702308" cy="400812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2487955" y="2900903"/>
            <a:ext cx="148780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omic Sans MS"/>
                <a:cs typeface="Comic Sans MS"/>
              </a:rPr>
              <a:t>2.</a:t>
            </a:r>
            <a:r>
              <a:rPr dirty="0" sz="1400" spc="-30">
                <a:latin typeface="Comic Sans MS"/>
                <a:cs typeface="Comic Sans MS"/>
              </a:rPr>
              <a:t> </a:t>
            </a:r>
            <a:r>
              <a:rPr dirty="0" sz="1400" spc="-10">
                <a:latin typeface="Comic Sans MS"/>
                <a:cs typeface="Comic Sans MS"/>
              </a:rPr>
              <a:t>Image Preprocessing: </a:t>
            </a:r>
            <a:r>
              <a:rPr dirty="0" sz="1400">
                <a:solidFill>
                  <a:srgbClr val="FFC000"/>
                </a:solidFill>
                <a:latin typeface="Comic Sans MS"/>
                <a:cs typeface="Comic Sans MS"/>
              </a:rPr>
              <a:t>Convolution</a:t>
            </a:r>
            <a:r>
              <a:rPr dirty="0" sz="1400" spc="-6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z="1400" spc="-10">
                <a:solidFill>
                  <a:srgbClr val="FFC000"/>
                </a:solidFill>
                <a:latin typeface="Comic Sans MS"/>
                <a:cs typeface="Comic Sans MS"/>
              </a:rPr>
              <a:t>Filter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271581" y="2633281"/>
            <a:ext cx="2120265" cy="1083945"/>
            <a:chOff x="4271581" y="2633281"/>
            <a:chExt cx="2120265" cy="1083945"/>
          </a:xfrm>
        </p:grpSpPr>
        <p:sp>
          <p:nvSpPr>
            <p:cNvPr id="22" name="object 22" descr=""/>
            <p:cNvSpPr/>
            <p:nvPr/>
          </p:nvSpPr>
          <p:spPr>
            <a:xfrm>
              <a:off x="4276344" y="3049524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>
                  <a:moveTo>
                    <a:pt x="228600" y="0"/>
                  </a:moveTo>
                  <a:lnTo>
                    <a:pt x="228600" y="57150"/>
                  </a:lnTo>
                  <a:lnTo>
                    <a:pt x="0" y="57150"/>
                  </a:lnTo>
                  <a:lnTo>
                    <a:pt x="0" y="171450"/>
                  </a:lnTo>
                  <a:lnTo>
                    <a:pt x="228600" y="171450"/>
                  </a:lnTo>
                  <a:lnTo>
                    <a:pt x="228600" y="228600"/>
                  </a:lnTo>
                  <a:lnTo>
                    <a:pt x="304800" y="1143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276344" y="3049524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>
                  <a:moveTo>
                    <a:pt x="0" y="57150"/>
                  </a:moveTo>
                  <a:lnTo>
                    <a:pt x="228600" y="57150"/>
                  </a:lnTo>
                  <a:lnTo>
                    <a:pt x="228600" y="0"/>
                  </a:lnTo>
                  <a:lnTo>
                    <a:pt x="304800" y="114300"/>
                  </a:lnTo>
                  <a:lnTo>
                    <a:pt x="228600" y="228600"/>
                  </a:lnTo>
                  <a:lnTo>
                    <a:pt x="228600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22292" y="2638044"/>
              <a:ext cx="1765300" cy="1066800"/>
            </a:xfrm>
            <a:custGeom>
              <a:avLst/>
              <a:gdLst/>
              <a:ahLst/>
              <a:cxnLst/>
              <a:rect l="l" t="t" r="r" b="b"/>
              <a:pathLst>
                <a:path w="1765300" h="1066800">
                  <a:moveTo>
                    <a:pt x="1764791" y="0"/>
                  </a:moveTo>
                  <a:lnTo>
                    <a:pt x="0" y="0"/>
                  </a:lnTo>
                  <a:lnTo>
                    <a:pt x="0" y="1066799"/>
                  </a:lnTo>
                  <a:lnTo>
                    <a:pt x="1764791" y="1066799"/>
                  </a:lnTo>
                  <a:lnTo>
                    <a:pt x="1764791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622292" y="2638044"/>
              <a:ext cx="1765300" cy="1066800"/>
            </a:xfrm>
            <a:custGeom>
              <a:avLst/>
              <a:gdLst/>
              <a:ahLst/>
              <a:cxnLst/>
              <a:rect l="l" t="t" r="r" b="b"/>
              <a:pathLst>
                <a:path w="1765300" h="1066800">
                  <a:moveTo>
                    <a:pt x="0" y="1066799"/>
                  </a:moveTo>
                  <a:lnTo>
                    <a:pt x="1764791" y="1066799"/>
                  </a:lnTo>
                  <a:lnTo>
                    <a:pt x="1764791" y="0"/>
                  </a:lnTo>
                  <a:lnTo>
                    <a:pt x="0" y="0"/>
                  </a:lnTo>
                  <a:lnTo>
                    <a:pt x="0" y="106679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9140" y="2889504"/>
              <a:ext cx="1478280" cy="40081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9140" y="3102863"/>
              <a:ext cx="1130808" cy="40081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9140" y="3313176"/>
              <a:ext cx="431291" cy="40081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91456" y="3316224"/>
              <a:ext cx="1360931" cy="400812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4648944" y="2926303"/>
            <a:ext cx="138874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7907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omic Sans MS"/>
                <a:cs typeface="Comic Sans MS"/>
              </a:rPr>
              <a:t>3.</a:t>
            </a:r>
            <a:r>
              <a:rPr dirty="0" sz="1400" spc="-25">
                <a:latin typeface="Comic Sans MS"/>
                <a:cs typeface="Comic Sans MS"/>
              </a:rPr>
              <a:t> </a:t>
            </a:r>
            <a:r>
              <a:rPr dirty="0" sz="1400">
                <a:latin typeface="Comic Sans MS"/>
                <a:cs typeface="Comic Sans MS"/>
              </a:rPr>
              <a:t>CV:</a:t>
            </a:r>
            <a:r>
              <a:rPr dirty="0" sz="1400" spc="-15">
                <a:latin typeface="Comic Sans MS"/>
                <a:cs typeface="Comic Sans MS"/>
              </a:rPr>
              <a:t> </a:t>
            </a:r>
            <a:r>
              <a:rPr dirty="0" sz="1400" spc="-10">
                <a:latin typeface="Comic Sans MS"/>
                <a:cs typeface="Comic Sans MS"/>
              </a:rPr>
              <a:t>Feature Extraction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C000"/>
                </a:solidFill>
                <a:latin typeface="Wingdings"/>
                <a:cs typeface="Wingdings"/>
              </a:rPr>
              <a:t></a:t>
            </a:r>
            <a:r>
              <a:rPr dirty="0" sz="1400" spc="3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C000"/>
                </a:solidFill>
                <a:latin typeface="Comic Sans MS"/>
                <a:cs typeface="Comic Sans MS"/>
              </a:rPr>
              <a:t>CNN</a:t>
            </a:r>
            <a:r>
              <a:rPr dirty="0" sz="1400" spc="-2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z="1400" spc="-10">
                <a:solidFill>
                  <a:srgbClr val="FFC000"/>
                </a:solidFill>
                <a:latin typeface="Comic Sans MS"/>
                <a:cs typeface="Comic Sans MS"/>
              </a:rPr>
              <a:t>Encoder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310895" y="3034093"/>
            <a:ext cx="6416675" cy="1878330"/>
            <a:chOff x="310895" y="3034093"/>
            <a:chExt cx="6416675" cy="1878330"/>
          </a:xfrm>
        </p:grpSpPr>
        <p:sp>
          <p:nvSpPr>
            <p:cNvPr id="32" name="object 32" descr=""/>
            <p:cNvSpPr/>
            <p:nvPr/>
          </p:nvSpPr>
          <p:spPr>
            <a:xfrm>
              <a:off x="6417563" y="3038855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>
                  <a:moveTo>
                    <a:pt x="228600" y="0"/>
                  </a:moveTo>
                  <a:lnTo>
                    <a:pt x="228600" y="57150"/>
                  </a:lnTo>
                  <a:lnTo>
                    <a:pt x="0" y="57150"/>
                  </a:lnTo>
                  <a:lnTo>
                    <a:pt x="0" y="171450"/>
                  </a:lnTo>
                  <a:lnTo>
                    <a:pt x="228600" y="171450"/>
                  </a:lnTo>
                  <a:lnTo>
                    <a:pt x="228600" y="228600"/>
                  </a:lnTo>
                  <a:lnTo>
                    <a:pt x="304800" y="1143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417563" y="3038855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>
                  <a:moveTo>
                    <a:pt x="0" y="57150"/>
                  </a:moveTo>
                  <a:lnTo>
                    <a:pt x="228600" y="57150"/>
                  </a:lnTo>
                  <a:lnTo>
                    <a:pt x="228600" y="0"/>
                  </a:lnTo>
                  <a:lnTo>
                    <a:pt x="304800" y="114300"/>
                  </a:lnTo>
                  <a:lnTo>
                    <a:pt x="228600" y="228600"/>
                  </a:lnTo>
                  <a:lnTo>
                    <a:pt x="228600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36803" y="3627116"/>
              <a:ext cx="2072639" cy="1280160"/>
            </a:xfrm>
            <a:custGeom>
              <a:avLst/>
              <a:gdLst/>
              <a:ahLst/>
              <a:cxnLst/>
              <a:rect l="l" t="t" r="r" b="b"/>
              <a:pathLst>
                <a:path w="2072639" h="1280160">
                  <a:moveTo>
                    <a:pt x="1894839" y="213360"/>
                  </a:moveTo>
                  <a:lnTo>
                    <a:pt x="177800" y="213360"/>
                  </a:lnTo>
                  <a:lnTo>
                    <a:pt x="130533" y="219711"/>
                  </a:lnTo>
                  <a:lnTo>
                    <a:pt x="88060" y="237635"/>
                  </a:lnTo>
                  <a:lnTo>
                    <a:pt x="52076" y="265437"/>
                  </a:lnTo>
                  <a:lnTo>
                    <a:pt x="24274" y="301424"/>
                  </a:lnTo>
                  <a:lnTo>
                    <a:pt x="6351" y="343901"/>
                  </a:lnTo>
                  <a:lnTo>
                    <a:pt x="0" y="391172"/>
                  </a:lnTo>
                  <a:lnTo>
                    <a:pt x="0" y="1102360"/>
                  </a:lnTo>
                  <a:lnTo>
                    <a:pt x="6351" y="1149626"/>
                  </a:lnTo>
                  <a:lnTo>
                    <a:pt x="24274" y="1192099"/>
                  </a:lnTo>
                  <a:lnTo>
                    <a:pt x="52076" y="1228083"/>
                  </a:lnTo>
                  <a:lnTo>
                    <a:pt x="88060" y="1255885"/>
                  </a:lnTo>
                  <a:lnTo>
                    <a:pt x="130533" y="1273808"/>
                  </a:lnTo>
                  <a:lnTo>
                    <a:pt x="177800" y="1280160"/>
                  </a:lnTo>
                  <a:lnTo>
                    <a:pt x="1894839" y="1280160"/>
                  </a:lnTo>
                  <a:lnTo>
                    <a:pt x="1942106" y="1273808"/>
                  </a:lnTo>
                  <a:lnTo>
                    <a:pt x="1984579" y="1255885"/>
                  </a:lnTo>
                  <a:lnTo>
                    <a:pt x="2020563" y="1228083"/>
                  </a:lnTo>
                  <a:lnTo>
                    <a:pt x="2048365" y="1192099"/>
                  </a:lnTo>
                  <a:lnTo>
                    <a:pt x="2066288" y="1149626"/>
                  </a:lnTo>
                  <a:lnTo>
                    <a:pt x="2072639" y="1102360"/>
                  </a:lnTo>
                  <a:lnTo>
                    <a:pt x="2072639" y="391172"/>
                  </a:lnTo>
                  <a:lnTo>
                    <a:pt x="2066288" y="343901"/>
                  </a:lnTo>
                  <a:lnTo>
                    <a:pt x="2048365" y="301424"/>
                  </a:lnTo>
                  <a:lnTo>
                    <a:pt x="2020563" y="265437"/>
                  </a:lnTo>
                  <a:lnTo>
                    <a:pt x="1984579" y="237635"/>
                  </a:lnTo>
                  <a:lnTo>
                    <a:pt x="1942106" y="219711"/>
                  </a:lnTo>
                  <a:lnTo>
                    <a:pt x="1894839" y="213360"/>
                  </a:lnTo>
                  <a:close/>
                </a:path>
                <a:path w="2072639" h="1280160">
                  <a:moveTo>
                    <a:pt x="129539" y="0"/>
                  </a:moveTo>
                  <a:lnTo>
                    <a:pt x="345440" y="213360"/>
                  </a:lnTo>
                  <a:lnTo>
                    <a:pt x="863600" y="213360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36803" y="3627116"/>
              <a:ext cx="2072639" cy="1280160"/>
            </a:xfrm>
            <a:custGeom>
              <a:avLst/>
              <a:gdLst/>
              <a:ahLst/>
              <a:cxnLst/>
              <a:rect l="l" t="t" r="r" b="b"/>
              <a:pathLst>
                <a:path w="2072639" h="1280160">
                  <a:moveTo>
                    <a:pt x="0" y="1102360"/>
                  </a:moveTo>
                  <a:lnTo>
                    <a:pt x="6351" y="1149626"/>
                  </a:lnTo>
                  <a:lnTo>
                    <a:pt x="24274" y="1192099"/>
                  </a:lnTo>
                  <a:lnTo>
                    <a:pt x="52076" y="1228083"/>
                  </a:lnTo>
                  <a:lnTo>
                    <a:pt x="88060" y="1255885"/>
                  </a:lnTo>
                  <a:lnTo>
                    <a:pt x="130533" y="1273808"/>
                  </a:lnTo>
                  <a:lnTo>
                    <a:pt x="177800" y="1280160"/>
                  </a:lnTo>
                  <a:lnTo>
                    <a:pt x="345440" y="1280160"/>
                  </a:lnTo>
                  <a:lnTo>
                    <a:pt x="863600" y="1280160"/>
                  </a:lnTo>
                  <a:lnTo>
                    <a:pt x="1894839" y="1280160"/>
                  </a:lnTo>
                  <a:lnTo>
                    <a:pt x="1942106" y="1273808"/>
                  </a:lnTo>
                  <a:lnTo>
                    <a:pt x="1984579" y="1255885"/>
                  </a:lnTo>
                  <a:lnTo>
                    <a:pt x="2020563" y="1228083"/>
                  </a:lnTo>
                  <a:lnTo>
                    <a:pt x="2048365" y="1192099"/>
                  </a:lnTo>
                  <a:lnTo>
                    <a:pt x="2066288" y="1149626"/>
                  </a:lnTo>
                  <a:lnTo>
                    <a:pt x="2072639" y="1102360"/>
                  </a:lnTo>
                  <a:lnTo>
                    <a:pt x="2072639" y="657860"/>
                  </a:lnTo>
                  <a:lnTo>
                    <a:pt x="2072639" y="391160"/>
                  </a:lnTo>
                  <a:lnTo>
                    <a:pt x="2066288" y="343901"/>
                  </a:lnTo>
                  <a:lnTo>
                    <a:pt x="2048365" y="301424"/>
                  </a:lnTo>
                  <a:lnTo>
                    <a:pt x="2020563" y="265437"/>
                  </a:lnTo>
                  <a:lnTo>
                    <a:pt x="1984579" y="237635"/>
                  </a:lnTo>
                  <a:lnTo>
                    <a:pt x="1942106" y="219711"/>
                  </a:lnTo>
                  <a:lnTo>
                    <a:pt x="1894839" y="213360"/>
                  </a:lnTo>
                  <a:lnTo>
                    <a:pt x="863600" y="213360"/>
                  </a:lnTo>
                  <a:lnTo>
                    <a:pt x="129539" y="0"/>
                  </a:lnTo>
                  <a:lnTo>
                    <a:pt x="345440" y="213360"/>
                  </a:lnTo>
                  <a:lnTo>
                    <a:pt x="177800" y="213360"/>
                  </a:lnTo>
                  <a:lnTo>
                    <a:pt x="130533" y="219711"/>
                  </a:lnTo>
                  <a:lnTo>
                    <a:pt x="88060" y="237635"/>
                  </a:lnTo>
                  <a:lnTo>
                    <a:pt x="52076" y="265437"/>
                  </a:lnTo>
                  <a:lnTo>
                    <a:pt x="24274" y="301424"/>
                  </a:lnTo>
                  <a:lnTo>
                    <a:pt x="6351" y="343901"/>
                  </a:lnTo>
                  <a:lnTo>
                    <a:pt x="0" y="391172"/>
                  </a:lnTo>
                  <a:lnTo>
                    <a:pt x="0" y="657860"/>
                  </a:lnTo>
                  <a:lnTo>
                    <a:pt x="0" y="11023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67283" y="3951731"/>
              <a:ext cx="1673860" cy="830580"/>
            </a:xfrm>
            <a:custGeom>
              <a:avLst/>
              <a:gdLst/>
              <a:ahLst/>
              <a:cxnLst/>
              <a:rect l="l" t="t" r="r" b="b"/>
              <a:pathLst>
                <a:path w="1673860" h="830579">
                  <a:moveTo>
                    <a:pt x="1673352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1673352" y="830580"/>
                  </a:lnTo>
                  <a:lnTo>
                    <a:pt x="167335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0895" y="3890772"/>
              <a:ext cx="393191" cy="52578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915" y="3931919"/>
              <a:ext cx="996696" cy="457200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446438" y="3975639"/>
            <a:ext cx="887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39065">
              <a:lnSpc>
                <a:spcPct val="100000"/>
              </a:lnSpc>
              <a:spcBef>
                <a:spcPts val="95"/>
              </a:spcBef>
              <a:buChar char="•"/>
              <a:tabLst>
                <a:tab pos="151765" algn="l"/>
              </a:tabLst>
            </a:pPr>
            <a:r>
              <a:rPr dirty="0" sz="1600" spc="-10">
                <a:latin typeface="Comic Sans MS"/>
                <a:cs typeface="Comic Sans MS"/>
              </a:rPr>
              <a:t>Sensor: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512064" y="4175759"/>
            <a:ext cx="1856739" cy="457200"/>
            <a:chOff x="512064" y="4175759"/>
            <a:chExt cx="1856739" cy="457200"/>
          </a:xfrm>
        </p:grpSpPr>
        <p:pic>
          <p:nvPicPr>
            <p:cNvPr id="41" name="object 4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2064" y="4175759"/>
              <a:ext cx="358139" cy="4572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6844" y="4175759"/>
              <a:ext cx="1711452" cy="457200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627793" y="4219479"/>
            <a:ext cx="16071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omic Sans MS"/>
                <a:cs typeface="Comic Sans MS"/>
              </a:rPr>
              <a:t>-</a:t>
            </a:r>
            <a:r>
              <a:rPr dirty="0" sz="1600" spc="-35">
                <a:latin typeface="Comic Sans MS"/>
                <a:cs typeface="Comic Sans MS"/>
              </a:rPr>
              <a:t> </a:t>
            </a:r>
            <a:r>
              <a:rPr dirty="0" sz="1600">
                <a:latin typeface="Comic Sans MS"/>
                <a:cs typeface="Comic Sans MS"/>
              </a:rPr>
              <a:t>2D/3D</a:t>
            </a:r>
            <a:r>
              <a:rPr dirty="0" sz="1600" spc="-25">
                <a:latin typeface="Comic Sans MS"/>
                <a:cs typeface="Comic Sans MS"/>
              </a:rPr>
              <a:t> </a:t>
            </a:r>
            <a:r>
              <a:rPr dirty="0" sz="1600" spc="-10">
                <a:latin typeface="Comic Sans MS"/>
                <a:cs typeface="Comic Sans MS"/>
              </a:rPr>
              <a:t>camera,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512064" y="4419600"/>
            <a:ext cx="1186180" cy="457200"/>
            <a:chOff x="512064" y="4419600"/>
            <a:chExt cx="1186180" cy="457200"/>
          </a:xfrm>
        </p:grpSpPr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2064" y="4419600"/>
              <a:ext cx="358139" cy="45720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844" y="4419600"/>
              <a:ext cx="789419" cy="45720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1956" y="4419600"/>
              <a:ext cx="525780" cy="457200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627793" y="4463319"/>
            <a:ext cx="8794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omic Sans MS"/>
                <a:cs typeface="Comic Sans MS"/>
              </a:rPr>
              <a:t>-</a:t>
            </a:r>
            <a:r>
              <a:rPr dirty="0" sz="1600" spc="-5">
                <a:latin typeface="Comic Sans MS"/>
                <a:cs typeface="Comic Sans MS"/>
              </a:rPr>
              <a:t> </a:t>
            </a:r>
            <a:r>
              <a:rPr dirty="0" sz="1600" spc="-10">
                <a:latin typeface="Comic Sans MS"/>
                <a:cs typeface="Comic Sans MS"/>
              </a:rPr>
              <a:t>LiDar….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2482595" y="3637644"/>
            <a:ext cx="2103755" cy="1692275"/>
            <a:chOff x="2482595" y="3637644"/>
            <a:chExt cx="2103755" cy="1692275"/>
          </a:xfrm>
        </p:grpSpPr>
        <p:sp>
          <p:nvSpPr>
            <p:cNvPr id="50" name="object 50" descr=""/>
            <p:cNvSpPr/>
            <p:nvPr/>
          </p:nvSpPr>
          <p:spPr>
            <a:xfrm>
              <a:off x="2508503" y="3642407"/>
              <a:ext cx="2072639" cy="1602105"/>
            </a:xfrm>
            <a:custGeom>
              <a:avLst/>
              <a:gdLst/>
              <a:ahLst/>
              <a:cxnLst/>
              <a:rect l="l" t="t" r="r" b="b"/>
              <a:pathLst>
                <a:path w="2072639" h="1602104">
                  <a:moveTo>
                    <a:pt x="1918970" y="679653"/>
                  </a:moveTo>
                  <a:lnTo>
                    <a:pt x="153669" y="679653"/>
                  </a:lnTo>
                  <a:lnTo>
                    <a:pt x="105096" y="687488"/>
                  </a:lnTo>
                  <a:lnTo>
                    <a:pt x="62912" y="709305"/>
                  </a:lnTo>
                  <a:lnTo>
                    <a:pt x="29648" y="742573"/>
                  </a:lnTo>
                  <a:lnTo>
                    <a:pt x="7833" y="784761"/>
                  </a:lnTo>
                  <a:lnTo>
                    <a:pt x="0" y="833335"/>
                  </a:lnTo>
                  <a:lnTo>
                    <a:pt x="0" y="1448003"/>
                  </a:lnTo>
                  <a:lnTo>
                    <a:pt x="7833" y="1496576"/>
                  </a:lnTo>
                  <a:lnTo>
                    <a:pt x="29648" y="1538760"/>
                  </a:lnTo>
                  <a:lnTo>
                    <a:pt x="62912" y="1572025"/>
                  </a:lnTo>
                  <a:lnTo>
                    <a:pt x="105096" y="1593839"/>
                  </a:lnTo>
                  <a:lnTo>
                    <a:pt x="153669" y="1601673"/>
                  </a:lnTo>
                  <a:lnTo>
                    <a:pt x="1918970" y="1601673"/>
                  </a:lnTo>
                  <a:lnTo>
                    <a:pt x="1967543" y="1593839"/>
                  </a:lnTo>
                  <a:lnTo>
                    <a:pt x="2009727" y="1572025"/>
                  </a:lnTo>
                  <a:lnTo>
                    <a:pt x="2042991" y="1538760"/>
                  </a:lnTo>
                  <a:lnTo>
                    <a:pt x="2064806" y="1496576"/>
                  </a:lnTo>
                  <a:lnTo>
                    <a:pt x="2072640" y="1448003"/>
                  </a:lnTo>
                  <a:lnTo>
                    <a:pt x="2072640" y="833335"/>
                  </a:lnTo>
                  <a:lnTo>
                    <a:pt x="2064806" y="784761"/>
                  </a:lnTo>
                  <a:lnTo>
                    <a:pt x="2042991" y="742573"/>
                  </a:lnTo>
                  <a:lnTo>
                    <a:pt x="2009727" y="709305"/>
                  </a:lnTo>
                  <a:lnTo>
                    <a:pt x="1967543" y="687488"/>
                  </a:lnTo>
                  <a:lnTo>
                    <a:pt x="1918970" y="679653"/>
                  </a:lnTo>
                  <a:close/>
                </a:path>
                <a:path w="2072639" h="1602104">
                  <a:moveTo>
                    <a:pt x="144170" y="0"/>
                  </a:moveTo>
                  <a:lnTo>
                    <a:pt x="345439" y="679653"/>
                  </a:lnTo>
                  <a:lnTo>
                    <a:pt x="863599" y="679653"/>
                  </a:lnTo>
                  <a:lnTo>
                    <a:pt x="1441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508503" y="3642407"/>
              <a:ext cx="2072639" cy="1602105"/>
            </a:xfrm>
            <a:custGeom>
              <a:avLst/>
              <a:gdLst/>
              <a:ahLst/>
              <a:cxnLst/>
              <a:rect l="l" t="t" r="r" b="b"/>
              <a:pathLst>
                <a:path w="2072639" h="1602104">
                  <a:moveTo>
                    <a:pt x="0" y="1448003"/>
                  </a:moveTo>
                  <a:lnTo>
                    <a:pt x="7833" y="1496576"/>
                  </a:lnTo>
                  <a:lnTo>
                    <a:pt x="29648" y="1538760"/>
                  </a:lnTo>
                  <a:lnTo>
                    <a:pt x="62912" y="1572025"/>
                  </a:lnTo>
                  <a:lnTo>
                    <a:pt x="105096" y="1593839"/>
                  </a:lnTo>
                  <a:lnTo>
                    <a:pt x="153670" y="1601673"/>
                  </a:lnTo>
                  <a:lnTo>
                    <a:pt x="345440" y="1601673"/>
                  </a:lnTo>
                  <a:lnTo>
                    <a:pt x="863600" y="1601673"/>
                  </a:lnTo>
                  <a:lnTo>
                    <a:pt x="1918970" y="1601673"/>
                  </a:lnTo>
                  <a:lnTo>
                    <a:pt x="1967543" y="1593839"/>
                  </a:lnTo>
                  <a:lnTo>
                    <a:pt x="2009727" y="1572025"/>
                  </a:lnTo>
                  <a:lnTo>
                    <a:pt x="2042991" y="1538760"/>
                  </a:lnTo>
                  <a:lnTo>
                    <a:pt x="2064806" y="1496576"/>
                  </a:lnTo>
                  <a:lnTo>
                    <a:pt x="2072639" y="1448003"/>
                  </a:lnTo>
                  <a:lnTo>
                    <a:pt x="2072639" y="1063828"/>
                  </a:lnTo>
                  <a:lnTo>
                    <a:pt x="2072639" y="833323"/>
                  </a:lnTo>
                  <a:lnTo>
                    <a:pt x="2064806" y="784761"/>
                  </a:lnTo>
                  <a:lnTo>
                    <a:pt x="2042991" y="742573"/>
                  </a:lnTo>
                  <a:lnTo>
                    <a:pt x="2009727" y="709305"/>
                  </a:lnTo>
                  <a:lnTo>
                    <a:pt x="1967543" y="687488"/>
                  </a:lnTo>
                  <a:lnTo>
                    <a:pt x="1918970" y="679653"/>
                  </a:lnTo>
                  <a:lnTo>
                    <a:pt x="863600" y="679653"/>
                  </a:lnTo>
                  <a:lnTo>
                    <a:pt x="144170" y="0"/>
                  </a:lnTo>
                  <a:lnTo>
                    <a:pt x="345440" y="679653"/>
                  </a:lnTo>
                  <a:lnTo>
                    <a:pt x="153670" y="679653"/>
                  </a:lnTo>
                  <a:lnTo>
                    <a:pt x="105096" y="687488"/>
                  </a:lnTo>
                  <a:lnTo>
                    <a:pt x="62912" y="709305"/>
                  </a:lnTo>
                  <a:lnTo>
                    <a:pt x="29648" y="742573"/>
                  </a:lnTo>
                  <a:lnTo>
                    <a:pt x="7833" y="784761"/>
                  </a:lnTo>
                  <a:lnTo>
                    <a:pt x="0" y="833335"/>
                  </a:lnTo>
                  <a:lnTo>
                    <a:pt x="0" y="1063828"/>
                  </a:lnTo>
                  <a:lnTo>
                    <a:pt x="0" y="144800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538983" y="4376928"/>
              <a:ext cx="1991995" cy="830580"/>
            </a:xfrm>
            <a:custGeom>
              <a:avLst/>
              <a:gdLst/>
              <a:ahLst/>
              <a:cxnLst/>
              <a:rect l="l" t="t" r="r" b="b"/>
              <a:pathLst>
                <a:path w="1991995" h="830579">
                  <a:moveTo>
                    <a:pt x="1991868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1991868" y="830580"/>
                  </a:lnTo>
                  <a:lnTo>
                    <a:pt x="1991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82595" y="4314444"/>
              <a:ext cx="393192" cy="527304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42615" y="4357116"/>
              <a:ext cx="1066800" cy="45720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82595" y="4558284"/>
              <a:ext cx="393192" cy="52730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42615" y="4600956"/>
              <a:ext cx="650747" cy="45720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78479" y="4600956"/>
              <a:ext cx="1505712" cy="45720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82595" y="4802124"/>
              <a:ext cx="393192" cy="527304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42615" y="4844796"/>
              <a:ext cx="1283208" cy="457199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2617071" y="4400454"/>
            <a:ext cx="183197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39065">
              <a:lnSpc>
                <a:spcPct val="100000"/>
              </a:lnSpc>
              <a:spcBef>
                <a:spcPts val="95"/>
              </a:spcBef>
              <a:buChar char="•"/>
              <a:tabLst>
                <a:tab pos="151765" algn="l"/>
              </a:tabLst>
            </a:pPr>
            <a:r>
              <a:rPr dirty="0" sz="1600" spc="-10">
                <a:latin typeface="Comic Sans MS"/>
                <a:cs typeface="Comic Sans MS"/>
              </a:rPr>
              <a:t>DeNoise</a:t>
            </a:r>
            <a:endParaRPr sz="1600">
              <a:latin typeface="Comic Sans MS"/>
              <a:cs typeface="Comic Sans MS"/>
            </a:endParaRPr>
          </a:p>
          <a:p>
            <a:pPr marL="151765" indent="-139065">
              <a:lnSpc>
                <a:spcPct val="100000"/>
              </a:lnSpc>
              <a:buChar char="•"/>
              <a:tabLst>
                <a:tab pos="151765" algn="l"/>
              </a:tabLst>
            </a:pPr>
            <a:r>
              <a:rPr dirty="0" sz="1600">
                <a:latin typeface="Comic Sans MS"/>
                <a:cs typeface="Comic Sans MS"/>
              </a:rPr>
              <a:t>Img</a:t>
            </a:r>
            <a:r>
              <a:rPr dirty="0" sz="1600" spc="-45">
                <a:latin typeface="Comic Sans MS"/>
                <a:cs typeface="Comic Sans MS"/>
              </a:rPr>
              <a:t> </a:t>
            </a:r>
            <a:r>
              <a:rPr dirty="0" sz="1600" spc="-10">
                <a:latin typeface="Comic Sans MS"/>
                <a:cs typeface="Comic Sans MS"/>
              </a:rPr>
              <a:t>enhancement</a:t>
            </a:r>
            <a:endParaRPr sz="1600">
              <a:latin typeface="Comic Sans MS"/>
              <a:cs typeface="Comic Sans MS"/>
            </a:endParaRPr>
          </a:p>
          <a:p>
            <a:pPr marL="151765" indent="-139065">
              <a:lnSpc>
                <a:spcPct val="100000"/>
              </a:lnSpc>
              <a:buChar char="•"/>
              <a:tabLst>
                <a:tab pos="151765" algn="l"/>
              </a:tabLst>
            </a:pPr>
            <a:r>
              <a:rPr dirty="0" sz="1600" spc="-10">
                <a:latin typeface="Comic Sans MS"/>
                <a:cs typeface="Comic Sans MS"/>
              </a:rPr>
              <a:t>Transform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4676965" y="3541275"/>
            <a:ext cx="1893570" cy="2489200"/>
            <a:chOff x="4676965" y="3541275"/>
            <a:chExt cx="1893570" cy="2489200"/>
          </a:xfrm>
        </p:grpSpPr>
        <p:sp>
          <p:nvSpPr>
            <p:cNvPr id="62" name="object 62" descr=""/>
            <p:cNvSpPr/>
            <p:nvPr/>
          </p:nvSpPr>
          <p:spPr>
            <a:xfrm>
              <a:off x="4681728" y="3546038"/>
              <a:ext cx="1884045" cy="2431415"/>
            </a:xfrm>
            <a:custGeom>
              <a:avLst/>
              <a:gdLst/>
              <a:ahLst/>
              <a:cxnLst/>
              <a:rect l="l" t="t" r="r" b="b"/>
              <a:pathLst>
                <a:path w="1884045" h="2431415">
                  <a:moveTo>
                    <a:pt x="1646936" y="1010716"/>
                  </a:moveTo>
                  <a:lnTo>
                    <a:pt x="236727" y="1010716"/>
                  </a:lnTo>
                  <a:lnTo>
                    <a:pt x="189021" y="1015526"/>
                  </a:lnTo>
                  <a:lnTo>
                    <a:pt x="144585" y="1029321"/>
                  </a:lnTo>
                  <a:lnTo>
                    <a:pt x="104374" y="1051148"/>
                  </a:lnTo>
                  <a:lnTo>
                    <a:pt x="69338" y="1080057"/>
                  </a:lnTo>
                  <a:lnTo>
                    <a:pt x="40431" y="1115094"/>
                  </a:lnTo>
                  <a:lnTo>
                    <a:pt x="18604" y="1155308"/>
                  </a:lnTo>
                  <a:lnTo>
                    <a:pt x="4809" y="1199746"/>
                  </a:lnTo>
                  <a:lnTo>
                    <a:pt x="0" y="1247457"/>
                  </a:lnTo>
                  <a:lnTo>
                    <a:pt x="0" y="2194356"/>
                  </a:lnTo>
                  <a:lnTo>
                    <a:pt x="4809" y="2242067"/>
                  </a:lnTo>
                  <a:lnTo>
                    <a:pt x="18604" y="2286504"/>
                  </a:lnTo>
                  <a:lnTo>
                    <a:pt x="40431" y="2326715"/>
                  </a:lnTo>
                  <a:lnTo>
                    <a:pt x="69338" y="2361750"/>
                  </a:lnTo>
                  <a:lnTo>
                    <a:pt x="104374" y="2390656"/>
                  </a:lnTo>
                  <a:lnTo>
                    <a:pt x="144585" y="2412482"/>
                  </a:lnTo>
                  <a:lnTo>
                    <a:pt x="189021" y="2426275"/>
                  </a:lnTo>
                  <a:lnTo>
                    <a:pt x="236727" y="2431084"/>
                  </a:lnTo>
                  <a:lnTo>
                    <a:pt x="1646936" y="2431084"/>
                  </a:lnTo>
                  <a:lnTo>
                    <a:pt x="1694642" y="2426275"/>
                  </a:lnTo>
                  <a:lnTo>
                    <a:pt x="1739078" y="2412482"/>
                  </a:lnTo>
                  <a:lnTo>
                    <a:pt x="1779289" y="2390656"/>
                  </a:lnTo>
                  <a:lnTo>
                    <a:pt x="1814325" y="2361750"/>
                  </a:lnTo>
                  <a:lnTo>
                    <a:pt x="1843232" y="2326715"/>
                  </a:lnTo>
                  <a:lnTo>
                    <a:pt x="1865059" y="2286504"/>
                  </a:lnTo>
                  <a:lnTo>
                    <a:pt x="1878854" y="2242067"/>
                  </a:lnTo>
                  <a:lnTo>
                    <a:pt x="1883664" y="2194356"/>
                  </a:lnTo>
                  <a:lnTo>
                    <a:pt x="1883664" y="1247457"/>
                  </a:lnTo>
                  <a:lnTo>
                    <a:pt x="1878854" y="1199746"/>
                  </a:lnTo>
                  <a:lnTo>
                    <a:pt x="1865059" y="1155308"/>
                  </a:lnTo>
                  <a:lnTo>
                    <a:pt x="1843232" y="1115094"/>
                  </a:lnTo>
                  <a:lnTo>
                    <a:pt x="1814325" y="1080057"/>
                  </a:lnTo>
                  <a:lnTo>
                    <a:pt x="1779289" y="1051148"/>
                  </a:lnTo>
                  <a:lnTo>
                    <a:pt x="1739078" y="1029321"/>
                  </a:lnTo>
                  <a:lnTo>
                    <a:pt x="1694642" y="1015526"/>
                  </a:lnTo>
                  <a:lnTo>
                    <a:pt x="1646936" y="1010716"/>
                  </a:lnTo>
                  <a:close/>
                </a:path>
                <a:path w="1884045" h="2431415">
                  <a:moveTo>
                    <a:pt x="133057" y="0"/>
                  </a:moveTo>
                  <a:lnTo>
                    <a:pt x="313944" y="1010716"/>
                  </a:lnTo>
                  <a:lnTo>
                    <a:pt x="784860" y="1010716"/>
                  </a:lnTo>
                  <a:lnTo>
                    <a:pt x="13305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681728" y="3546038"/>
              <a:ext cx="1884045" cy="2431415"/>
            </a:xfrm>
            <a:custGeom>
              <a:avLst/>
              <a:gdLst/>
              <a:ahLst/>
              <a:cxnLst/>
              <a:rect l="l" t="t" r="r" b="b"/>
              <a:pathLst>
                <a:path w="1884045" h="2431415">
                  <a:moveTo>
                    <a:pt x="0" y="2194356"/>
                  </a:moveTo>
                  <a:lnTo>
                    <a:pt x="4809" y="2242067"/>
                  </a:lnTo>
                  <a:lnTo>
                    <a:pt x="18604" y="2286504"/>
                  </a:lnTo>
                  <a:lnTo>
                    <a:pt x="40431" y="2326715"/>
                  </a:lnTo>
                  <a:lnTo>
                    <a:pt x="69338" y="2361750"/>
                  </a:lnTo>
                  <a:lnTo>
                    <a:pt x="104374" y="2390656"/>
                  </a:lnTo>
                  <a:lnTo>
                    <a:pt x="144585" y="2412482"/>
                  </a:lnTo>
                  <a:lnTo>
                    <a:pt x="189021" y="2426275"/>
                  </a:lnTo>
                  <a:lnTo>
                    <a:pt x="236728" y="2431084"/>
                  </a:lnTo>
                  <a:lnTo>
                    <a:pt x="313944" y="2431084"/>
                  </a:lnTo>
                  <a:lnTo>
                    <a:pt x="784860" y="2431084"/>
                  </a:lnTo>
                  <a:lnTo>
                    <a:pt x="1646936" y="2431084"/>
                  </a:lnTo>
                  <a:lnTo>
                    <a:pt x="1694642" y="2426275"/>
                  </a:lnTo>
                  <a:lnTo>
                    <a:pt x="1739078" y="2412482"/>
                  </a:lnTo>
                  <a:lnTo>
                    <a:pt x="1779289" y="2390656"/>
                  </a:lnTo>
                  <a:lnTo>
                    <a:pt x="1814325" y="2361750"/>
                  </a:lnTo>
                  <a:lnTo>
                    <a:pt x="1843232" y="2326715"/>
                  </a:lnTo>
                  <a:lnTo>
                    <a:pt x="1865059" y="2286504"/>
                  </a:lnTo>
                  <a:lnTo>
                    <a:pt x="1878854" y="2242067"/>
                  </a:lnTo>
                  <a:lnTo>
                    <a:pt x="1883664" y="2194356"/>
                  </a:lnTo>
                  <a:lnTo>
                    <a:pt x="1883664" y="1602536"/>
                  </a:lnTo>
                  <a:lnTo>
                    <a:pt x="1883664" y="1247444"/>
                  </a:lnTo>
                  <a:lnTo>
                    <a:pt x="1878854" y="1199746"/>
                  </a:lnTo>
                  <a:lnTo>
                    <a:pt x="1865059" y="1155308"/>
                  </a:lnTo>
                  <a:lnTo>
                    <a:pt x="1843232" y="1115094"/>
                  </a:lnTo>
                  <a:lnTo>
                    <a:pt x="1814325" y="1080057"/>
                  </a:lnTo>
                  <a:lnTo>
                    <a:pt x="1779289" y="1051148"/>
                  </a:lnTo>
                  <a:lnTo>
                    <a:pt x="1739078" y="1029321"/>
                  </a:lnTo>
                  <a:lnTo>
                    <a:pt x="1694642" y="1015526"/>
                  </a:lnTo>
                  <a:lnTo>
                    <a:pt x="1646936" y="1010716"/>
                  </a:lnTo>
                  <a:lnTo>
                    <a:pt x="784860" y="1010716"/>
                  </a:lnTo>
                  <a:lnTo>
                    <a:pt x="133057" y="0"/>
                  </a:lnTo>
                  <a:lnTo>
                    <a:pt x="313944" y="1010716"/>
                  </a:lnTo>
                  <a:lnTo>
                    <a:pt x="236728" y="1010716"/>
                  </a:lnTo>
                  <a:lnTo>
                    <a:pt x="189021" y="1015526"/>
                  </a:lnTo>
                  <a:lnTo>
                    <a:pt x="144585" y="1029321"/>
                  </a:lnTo>
                  <a:lnTo>
                    <a:pt x="104374" y="1051148"/>
                  </a:lnTo>
                  <a:lnTo>
                    <a:pt x="69338" y="1080057"/>
                  </a:lnTo>
                  <a:lnTo>
                    <a:pt x="40431" y="1115094"/>
                  </a:lnTo>
                  <a:lnTo>
                    <a:pt x="18604" y="1155308"/>
                  </a:lnTo>
                  <a:lnTo>
                    <a:pt x="4809" y="1199746"/>
                  </a:lnTo>
                  <a:lnTo>
                    <a:pt x="0" y="1247457"/>
                  </a:lnTo>
                  <a:lnTo>
                    <a:pt x="0" y="1602536"/>
                  </a:lnTo>
                  <a:lnTo>
                    <a:pt x="0" y="21943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876800" y="4617720"/>
              <a:ext cx="1610995" cy="1323340"/>
            </a:xfrm>
            <a:custGeom>
              <a:avLst/>
              <a:gdLst/>
              <a:ahLst/>
              <a:cxnLst/>
              <a:rect l="l" t="t" r="r" b="b"/>
              <a:pathLst>
                <a:path w="1610995" h="1323339">
                  <a:moveTo>
                    <a:pt x="1610868" y="0"/>
                  </a:moveTo>
                  <a:lnTo>
                    <a:pt x="0" y="0"/>
                  </a:lnTo>
                  <a:lnTo>
                    <a:pt x="0" y="1322831"/>
                  </a:lnTo>
                  <a:lnTo>
                    <a:pt x="1610868" y="1322831"/>
                  </a:lnTo>
                  <a:lnTo>
                    <a:pt x="161086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20412" y="4556760"/>
              <a:ext cx="457200" cy="52578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21580" y="4597908"/>
              <a:ext cx="1053084" cy="45720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21580" y="4841748"/>
              <a:ext cx="501396" cy="457199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48656" y="4841748"/>
              <a:ext cx="1191768" cy="45719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21580" y="5085588"/>
              <a:ext cx="1475231" cy="45720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21580" y="5329427"/>
              <a:ext cx="926591" cy="45720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73852" y="5329427"/>
              <a:ext cx="358139" cy="45719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57672" y="5329427"/>
              <a:ext cx="420624" cy="45720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40224" y="5573268"/>
              <a:ext cx="1152144" cy="457200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4954972" y="4641619"/>
            <a:ext cx="140779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040" indent="-18034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93040" algn="l"/>
              </a:tabLst>
            </a:pPr>
            <a:r>
              <a:rPr dirty="0" sz="1600" spc="-10">
                <a:latin typeface="Comic Sans MS"/>
                <a:cs typeface="Comic Sans MS"/>
              </a:rPr>
              <a:t>Texture</a:t>
            </a:r>
            <a:endParaRPr sz="1600">
              <a:latin typeface="Comic Sans MS"/>
              <a:cs typeface="Comic Sans MS"/>
            </a:endParaRPr>
          </a:p>
          <a:p>
            <a:pPr lvl="1" marL="419734" indent="-226060">
              <a:lnSpc>
                <a:spcPct val="100000"/>
              </a:lnSpc>
              <a:buAutoNum type="arabicParenR"/>
              <a:tabLst>
                <a:tab pos="419734" algn="l"/>
              </a:tabLst>
            </a:pPr>
            <a:r>
              <a:rPr dirty="0" sz="1600" spc="-10">
                <a:latin typeface="Comic Sans MS"/>
                <a:cs typeface="Comic Sans MS"/>
              </a:rPr>
              <a:t>Grayvalue</a:t>
            </a:r>
            <a:endParaRPr sz="1600">
              <a:latin typeface="Comic Sans MS"/>
              <a:cs typeface="Comic Sans MS"/>
            </a:endParaRPr>
          </a:p>
          <a:p>
            <a:pPr lvl="1" marL="451484" indent="-257810">
              <a:lnSpc>
                <a:spcPct val="100000"/>
              </a:lnSpc>
              <a:buAutoNum type="arabicParenR"/>
              <a:tabLst>
                <a:tab pos="451484" algn="l"/>
              </a:tabLst>
            </a:pPr>
            <a:r>
              <a:rPr dirty="0" sz="1600">
                <a:latin typeface="Comic Sans MS"/>
                <a:cs typeface="Comic Sans MS"/>
              </a:rPr>
              <a:t>RGB</a:t>
            </a:r>
            <a:r>
              <a:rPr dirty="0" sz="1600" spc="-25">
                <a:latin typeface="Comic Sans MS"/>
                <a:cs typeface="Comic Sans MS"/>
              </a:rPr>
              <a:t> </a:t>
            </a:r>
            <a:r>
              <a:rPr dirty="0" sz="1600" spc="-10">
                <a:latin typeface="Comic Sans MS"/>
                <a:cs typeface="Comic Sans MS"/>
              </a:rPr>
              <a:t>Color</a:t>
            </a:r>
            <a:endParaRPr sz="1600">
              <a:latin typeface="Comic Sans MS"/>
              <a:cs typeface="Comic Sans MS"/>
            </a:endParaRPr>
          </a:p>
          <a:p>
            <a:pPr lvl="1" marL="451484" indent="-257810">
              <a:lnSpc>
                <a:spcPct val="100000"/>
              </a:lnSpc>
              <a:buAutoNum type="arabicParenR"/>
              <a:tabLst>
                <a:tab pos="451484" algn="l"/>
              </a:tabLst>
            </a:pPr>
            <a:r>
              <a:rPr dirty="0" sz="1600" spc="-10">
                <a:solidFill>
                  <a:srgbClr val="FF0000"/>
                </a:solidFill>
                <a:latin typeface="Comic Sans MS"/>
                <a:cs typeface="Comic Sans MS"/>
              </a:rPr>
              <a:t>RGB-</a:t>
            </a:r>
            <a:r>
              <a:rPr dirty="0" sz="1600" spc="-50">
                <a:solidFill>
                  <a:srgbClr val="FF0000"/>
                </a:solidFill>
                <a:latin typeface="Comic Sans MS"/>
                <a:cs typeface="Comic Sans MS"/>
              </a:rPr>
              <a:t>D</a:t>
            </a:r>
            <a:endParaRPr sz="1600">
              <a:latin typeface="Comic Sans MS"/>
              <a:cs typeface="Comic Sans MS"/>
            </a:endParaRPr>
          </a:p>
          <a:p>
            <a:pPr marL="246379" indent="-233679">
              <a:lnSpc>
                <a:spcPct val="100000"/>
              </a:lnSpc>
              <a:buAutoNum type="arabicPeriod"/>
              <a:tabLst>
                <a:tab pos="246379" algn="l"/>
              </a:tabLst>
            </a:pPr>
            <a:r>
              <a:rPr dirty="0" sz="1600" spc="-10">
                <a:latin typeface="Comic Sans MS"/>
                <a:cs typeface="Comic Sans MS"/>
              </a:rPr>
              <a:t>Shape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6743700" y="2628709"/>
            <a:ext cx="2216150" cy="1143635"/>
            <a:chOff x="6743700" y="2628709"/>
            <a:chExt cx="2216150" cy="1143635"/>
          </a:xfrm>
        </p:grpSpPr>
        <p:sp>
          <p:nvSpPr>
            <p:cNvPr id="76" name="object 76" descr=""/>
            <p:cNvSpPr/>
            <p:nvPr/>
          </p:nvSpPr>
          <p:spPr>
            <a:xfrm>
              <a:off x="6752844" y="2633472"/>
              <a:ext cx="2202180" cy="1066800"/>
            </a:xfrm>
            <a:custGeom>
              <a:avLst/>
              <a:gdLst/>
              <a:ahLst/>
              <a:cxnLst/>
              <a:rect l="l" t="t" r="r" b="b"/>
              <a:pathLst>
                <a:path w="2202179" h="1066800">
                  <a:moveTo>
                    <a:pt x="2202179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2202179" y="1066800"/>
                  </a:lnTo>
                  <a:lnTo>
                    <a:pt x="2202179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752844" y="2633472"/>
              <a:ext cx="2202180" cy="1066800"/>
            </a:xfrm>
            <a:custGeom>
              <a:avLst/>
              <a:gdLst/>
              <a:ahLst/>
              <a:cxnLst/>
              <a:rect l="l" t="t" r="r" b="b"/>
              <a:pathLst>
                <a:path w="2202179" h="1066800">
                  <a:moveTo>
                    <a:pt x="0" y="1066800"/>
                  </a:moveTo>
                  <a:lnTo>
                    <a:pt x="2202179" y="1066800"/>
                  </a:lnTo>
                  <a:lnTo>
                    <a:pt x="2202179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43700" y="2944368"/>
              <a:ext cx="1565148" cy="40081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43701" y="3157727"/>
              <a:ext cx="2124454" cy="400812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743700" y="3368040"/>
              <a:ext cx="431290" cy="400812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86015" y="3371088"/>
              <a:ext cx="1360931" cy="400812"/>
            </a:xfrm>
            <a:prstGeom prst="rect">
              <a:avLst/>
            </a:prstGeom>
          </p:spPr>
        </p:pic>
      </p:grpSp>
      <p:sp>
        <p:nvSpPr>
          <p:cNvPr id="82" name="object 82" descr=""/>
          <p:cNvSpPr txBox="1"/>
          <p:nvPr/>
        </p:nvSpPr>
        <p:spPr>
          <a:xfrm>
            <a:off x="6843250" y="2981171"/>
            <a:ext cx="190944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omic Sans MS"/>
                <a:cs typeface="Comic Sans MS"/>
              </a:rPr>
              <a:t>4.</a:t>
            </a:r>
            <a:r>
              <a:rPr dirty="0" sz="1400" spc="-25">
                <a:latin typeface="Comic Sans MS"/>
                <a:cs typeface="Comic Sans MS"/>
              </a:rPr>
              <a:t> </a:t>
            </a:r>
            <a:r>
              <a:rPr dirty="0" sz="1400">
                <a:latin typeface="Comic Sans MS"/>
                <a:cs typeface="Comic Sans MS"/>
              </a:rPr>
              <a:t>CV:</a:t>
            </a:r>
            <a:r>
              <a:rPr dirty="0" sz="1400" spc="-15">
                <a:latin typeface="Comic Sans MS"/>
                <a:cs typeface="Comic Sans MS"/>
              </a:rPr>
              <a:t> </a:t>
            </a:r>
            <a:r>
              <a:rPr dirty="0" sz="1400">
                <a:latin typeface="Comic Sans MS"/>
                <a:cs typeface="Comic Sans MS"/>
              </a:rPr>
              <a:t>3D</a:t>
            </a:r>
            <a:r>
              <a:rPr dirty="0" sz="1400" spc="-10">
                <a:latin typeface="Comic Sans MS"/>
                <a:cs typeface="Comic Sans MS"/>
              </a:rPr>
              <a:t> </a:t>
            </a:r>
            <a:r>
              <a:rPr dirty="0" sz="1400" spc="-20">
                <a:latin typeface="Comic Sans MS"/>
                <a:cs typeface="Comic Sans MS"/>
              </a:rPr>
              <a:t>Scene </a:t>
            </a:r>
            <a:r>
              <a:rPr dirty="0" sz="1400">
                <a:latin typeface="Comic Sans MS"/>
                <a:cs typeface="Comic Sans MS"/>
              </a:rPr>
              <a:t>Analysis</a:t>
            </a:r>
            <a:r>
              <a:rPr dirty="0" sz="1400" spc="360">
                <a:latin typeface="Comic Sans MS"/>
                <a:cs typeface="Comic Sans MS"/>
              </a:rPr>
              <a:t> </a:t>
            </a:r>
            <a:r>
              <a:rPr dirty="0" sz="1400">
                <a:latin typeface="Comic Sans MS"/>
                <a:cs typeface="Comic Sans MS"/>
              </a:rPr>
              <a:t>/</a:t>
            </a:r>
            <a:r>
              <a:rPr dirty="0" sz="1400" spc="-35">
                <a:latin typeface="Comic Sans MS"/>
                <a:cs typeface="Comic Sans MS"/>
              </a:rPr>
              <a:t> </a:t>
            </a:r>
            <a:r>
              <a:rPr dirty="0" sz="1400" spc="-10">
                <a:latin typeface="Comic Sans MS"/>
                <a:cs typeface="Comic Sans MS"/>
              </a:rPr>
              <a:t>Description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C000"/>
                </a:solidFill>
                <a:latin typeface="Wingdings"/>
                <a:cs typeface="Wingdings"/>
              </a:rPr>
              <a:t></a:t>
            </a:r>
            <a:r>
              <a:rPr dirty="0" sz="1400" spc="3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C000"/>
                </a:solidFill>
                <a:latin typeface="Comic Sans MS"/>
                <a:cs typeface="Comic Sans MS"/>
              </a:rPr>
              <a:t>CNN</a:t>
            </a:r>
            <a:r>
              <a:rPr dirty="0" sz="1400" spc="-25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dirty="0" sz="1400" spc="-10">
                <a:solidFill>
                  <a:srgbClr val="FFC000"/>
                </a:solidFill>
                <a:latin typeface="Comic Sans MS"/>
                <a:cs typeface="Comic Sans MS"/>
              </a:rPr>
              <a:t>Encoder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2118169" y="1119953"/>
            <a:ext cx="6016625" cy="3190875"/>
            <a:chOff x="2118169" y="1119953"/>
            <a:chExt cx="6016625" cy="3190875"/>
          </a:xfrm>
        </p:grpSpPr>
        <p:sp>
          <p:nvSpPr>
            <p:cNvPr id="84" name="object 84" descr=""/>
            <p:cNvSpPr/>
            <p:nvPr/>
          </p:nvSpPr>
          <p:spPr>
            <a:xfrm>
              <a:off x="7715323" y="3697710"/>
              <a:ext cx="414655" cy="608330"/>
            </a:xfrm>
            <a:custGeom>
              <a:avLst/>
              <a:gdLst/>
              <a:ahLst/>
              <a:cxnLst/>
              <a:rect l="l" t="t" r="r" b="b"/>
              <a:pathLst>
                <a:path w="414654" h="608329">
                  <a:moveTo>
                    <a:pt x="107581" y="0"/>
                  </a:moveTo>
                  <a:lnTo>
                    <a:pt x="0" y="53441"/>
                  </a:lnTo>
                  <a:lnTo>
                    <a:pt x="253263" y="563219"/>
                  </a:lnTo>
                  <a:lnTo>
                    <a:pt x="199478" y="589940"/>
                  </a:lnTo>
                  <a:lnTo>
                    <a:pt x="342684" y="608215"/>
                  </a:lnTo>
                  <a:lnTo>
                    <a:pt x="414642" y="483044"/>
                  </a:lnTo>
                  <a:lnTo>
                    <a:pt x="360845" y="509765"/>
                  </a:lnTo>
                  <a:lnTo>
                    <a:pt x="107581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7715324" y="3697710"/>
              <a:ext cx="414655" cy="608330"/>
            </a:xfrm>
            <a:custGeom>
              <a:avLst/>
              <a:gdLst/>
              <a:ahLst/>
              <a:cxnLst/>
              <a:rect l="l" t="t" r="r" b="b"/>
              <a:pathLst>
                <a:path w="414654" h="608329">
                  <a:moveTo>
                    <a:pt x="107581" y="0"/>
                  </a:moveTo>
                  <a:lnTo>
                    <a:pt x="360845" y="509765"/>
                  </a:lnTo>
                  <a:lnTo>
                    <a:pt x="414642" y="483044"/>
                  </a:lnTo>
                  <a:lnTo>
                    <a:pt x="342684" y="608215"/>
                  </a:lnTo>
                  <a:lnTo>
                    <a:pt x="199478" y="589940"/>
                  </a:lnTo>
                  <a:lnTo>
                    <a:pt x="253263" y="563219"/>
                  </a:lnTo>
                  <a:lnTo>
                    <a:pt x="0" y="53441"/>
                  </a:lnTo>
                  <a:lnTo>
                    <a:pt x="107581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2122932" y="1124715"/>
              <a:ext cx="4267200" cy="1295400"/>
            </a:xfrm>
            <a:custGeom>
              <a:avLst/>
              <a:gdLst/>
              <a:ahLst/>
              <a:cxnLst/>
              <a:rect l="l" t="t" r="r" b="b"/>
              <a:pathLst>
                <a:path w="4267200" h="1295400">
                  <a:moveTo>
                    <a:pt x="4051300" y="0"/>
                  </a:moveTo>
                  <a:lnTo>
                    <a:pt x="215900" y="0"/>
                  </a:lnTo>
                  <a:lnTo>
                    <a:pt x="166395" y="5701"/>
                  </a:lnTo>
                  <a:lnTo>
                    <a:pt x="120951" y="21943"/>
                  </a:lnTo>
                  <a:lnTo>
                    <a:pt x="80864" y="47430"/>
                  </a:lnTo>
                  <a:lnTo>
                    <a:pt x="47430" y="80864"/>
                  </a:lnTo>
                  <a:lnTo>
                    <a:pt x="21943" y="120951"/>
                  </a:lnTo>
                  <a:lnTo>
                    <a:pt x="5701" y="166395"/>
                  </a:lnTo>
                  <a:lnTo>
                    <a:pt x="0" y="215900"/>
                  </a:lnTo>
                  <a:lnTo>
                    <a:pt x="0" y="1079487"/>
                  </a:lnTo>
                  <a:lnTo>
                    <a:pt x="5701" y="1128992"/>
                  </a:lnTo>
                  <a:lnTo>
                    <a:pt x="21943" y="1174438"/>
                  </a:lnTo>
                  <a:lnTo>
                    <a:pt x="47430" y="1214527"/>
                  </a:lnTo>
                  <a:lnTo>
                    <a:pt x="80864" y="1247964"/>
                  </a:lnTo>
                  <a:lnTo>
                    <a:pt x="120951" y="1273453"/>
                  </a:lnTo>
                  <a:lnTo>
                    <a:pt x="166395" y="1289697"/>
                  </a:lnTo>
                  <a:lnTo>
                    <a:pt x="215900" y="1295400"/>
                  </a:lnTo>
                  <a:lnTo>
                    <a:pt x="4051300" y="1295400"/>
                  </a:lnTo>
                  <a:lnTo>
                    <a:pt x="4100804" y="1289697"/>
                  </a:lnTo>
                  <a:lnTo>
                    <a:pt x="4146248" y="1273453"/>
                  </a:lnTo>
                  <a:lnTo>
                    <a:pt x="4186335" y="1247964"/>
                  </a:lnTo>
                  <a:lnTo>
                    <a:pt x="4219769" y="1214527"/>
                  </a:lnTo>
                  <a:lnTo>
                    <a:pt x="4245256" y="1174438"/>
                  </a:lnTo>
                  <a:lnTo>
                    <a:pt x="4261498" y="1128992"/>
                  </a:lnTo>
                  <a:lnTo>
                    <a:pt x="4267200" y="1079487"/>
                  </a:lnTo>
                  <a:lnTo>
                    <a:pt x="4267200" y="215900"/>
                  </a:lnTo>
                  <a:lnTo>
                    <a:pt x="4261498" y="166395"/>
                  </a:lnTo>
                  <a:lnTo>
                    <a:pt x="4245256" y="120951"/>
                  </a:lnTo>
                  <a:lnTo>
                    <a:pt x="4219769" y="80864"/>
                  </a:lnTo>
                  <a:lnTo>
                    <a:pt x="4186335" y="47430"/>
                  </a:lnTo>
                  <a:lnTo>
                    <a:pt x="4146248" y="21943"/>
                  </a:lnTo>
                  <a:lnTo>
                    <a:pt x="4100804" y="5701"/>
                  </a:lnTo>
                  <a:lnTo>
                    <a:pt x="40513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2122932" y="1124715"/>
              <a:ext cx="4267200" cy="1295400"/>
            </a:xfrm>
            <a:custGeom>
              <a:avLst/>
              <a:gdLst/>
              <a:ahLst/>
              <a:cxnLst/>
              <a:rect l="l" t="t" r="r" b="b"/>
              <a:pathLst>
                <a:path w="4267200" h="1295400">
                  <a:moveTo>
                    <a:pt x="0" y="215900"/>
                  </a:moveTo>
                  <a:lnTo>
                    <a:pt x="5701" y="166395"/>
                  </a:lnTo>
                  <a:lnTo>
                    <a:pt x="21943" y="120951"/>
                  </a:lnTo>
                  <a:lnTo>
                    <a:pt x="47430" y="80864"/>
                  </a:lnTo>
                  <a:lnTo>
                    <a:pt x="80864" y="47430"/>
                  </a:lnTo>
                  <a:lnTo>
                    <a:pt x="120951" y="21943"/>
                  </a:lnTo>
                  <a:lnTo>
                    <a:pt x="166395" y="5701"/>
                  </a:lnTo>
                  <a:lnTo>
                    <a:pt x="215900" y="0"/>
                  </a:lnTo>
                  <a:lnTo>
                    <a:pt x="4051300" y="0"/>
                  </a:lnTo>
                  <a:lnTo>
                    <a:pt x="4100804" y="5701"/>
                  </a:lnTo>
                  <a:lnTo>
                    <a:pt x="4146248" y="21943"/>
                  </a:lnTo>
                  <a:lnTo>
                    <a:pt x="4186335" y="47430"/>
                  </a:lnTo>
                  <a:lnTo>
                    <a:pt x="4219769" y="80864"/>
                  </a:lnTo>
                  <a:lnTo>
                    <a:pt x="4245256" y="120951"/>
                  </a:lnTo>
                  <a:lnTo>
                    <a:pt x="4261498" y="166395"/>
                  </a:lnTo>
                  <a:lnTo>
                    <a:pt x="4267200" y="215900"/>
                  </a:lnTo>
                  <a:lnTo>
                    <a:pt x="4267200" y="1079487"/>
                  </a:lnTo>
                  <a:lnTo>
                    <a:pt x="4261498" y="1128992"/>
                  </a:lnTo>
                  <a:lnTo>
                    <a:pt x="4245256" y="1174438"/>
                  </a:lnTo>
                  <a:lnTo>
                    <a:pt x="4219769" y="1214527"/>
                  </a:lnTo>
                  <a:lnTo>
                    <a:pt x="4186335" y="1247964"/>
                  </a:lnTo>
                  <a:lnTo>
                    <a:pt x="4146248" y="1273453"/>
                  </a:lnTo>
                  <a:lnTo>
                    <a:pt x="4100804" y="1289697"/>
                  </a:lnTo>
                  <a:lnTo>
                    <a:pt x="4051300" y="1295400"/>
                  </a:lnTo>
                  <a:lnTo>
                    <a:pt x="215900" y="1295400"/>
                  </a:lnTo>
                  <a:lnTo>
                    <a:pt x="166395" y="1289697"/>
                  </a:lnTo>
                  <a:lnTo>
                    <a:pt x="120951" y="1273453"/>
                  </a:lnTo>
                  <a:lnTo>
                    <a:pt x="80864" y="1247964"/>
                  </a:lnTo>
                  <a:lnTo>
                    <a:pt x="47430" y="1214527"/>
                  </a:lnTo>
                  <a:lnTo>
                    <a:pt x="21943" y="1174438"/>
                  </a:lnTo>
                  <a:lnTo>
                    <a:pt x="5701" y="1128992"/>
                  </a:lnTo>
                  <a:lnTo>
                    <a:pt x="0" y="1079487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07336" y="1616964"/>
              <a:ext cx="1790700" cy="679703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92652" y="1616964"/>
              <a:ext cx="2631948" cy="679703"/>
            </a:xfrm>
            <a:prstGeom prst="rect">
              <a:avLst/>
            </a:prstGeom>
          </p:spPr>
        </p:pic>
      </p:grpSp>
      <p:sp>
        <p:nvSpPr>
          <p:cNvPr id="90" name="object 90" descr=""/>
          <p:cNvSpPr txBox="1"/>
          <p:nvPr/>
        </p:nvSpPr>
        <p:spPr>
          <a:xfrm>
            <a:off x="2485504" y="1688623"/>
            <a:ext cx="363727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Comic Sans MS"/>
                <a:cs typeface="Comic Sans MS"/>
              </a:rPr>
              <a:t>Learning:</a:t>
            </a:r>
            <a:r>
              <a:rPr dirty="0" sz="2400" spc="-9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latin typeface="Comic Sans MS"/>
                <a:cs typeface="Comic Sans MS"/>
              </a:rPr>
              <a:t>Knowledge</a:t>
            </a:r>
            <a:r>
              <a:rPr dirty="0" sz="2400" spc="-90">
                <a:latin typeface="Comic Sans MS"/>
                <a:cs typeface="Comic Sans MS"/>
              </a:rPr>
              <a:t> </a:t>
            </a:r>
            <a:r>
              <a:rPr dirty="0" sz="2400" spc="-20">
                <a:latin typeface="Comic Sans MS"/>
                <a:cs typeface="Comic Sans MS"/>
              </a:rPr>
              <a:t>Base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1841679" y="2172399"/>
            <a:ext cx="7226300" cy="2506345"/>
            <a:chOff x="1841679" y="2172399"/>
            <a:chExt cx="7226300" cy="2506345"/>
          </a:xfrm>
        </p:grpSpPr>
        <p:sp>
          <p:nvSpPr>
            <p:cNvPr id="92" name="object 92" descr=""/>
            <p:cNvSpPr/>
            <p:nvPr/>
          </p:nvSpPr>
          <p:spPr>
            <a:xfrm>
              <a:off x="1846441" y="2177162"/>
              <a:ext cx="443865" cy="427355"/>
            </a:xfrm>
            <a:custGeom>
              <a:avLst/>
              <a:gdLst/>
              <a:ahLst/>
              <a:cxnLst/>
              <a:rect l="l" t="t" r="r" b="b"/>
              <a:pathLst>
                <a:path w="443864" h="427355">
                  <a:moveTo>
                    <a:pt x="339077" y="0"/>
                  </a:moveTo>
                  <a:lnTo>
                    <a:pt x="52158" y="187769"/>
                  </a:lnTo>
                  <a:lnTo>
                    <a:pt x="0" y="108076"/>
                  </a:lnTo>
                  <a:lnTo>
                    <a:pt x="8686" y="330060"/>
                  </a:lnTo>
                  <a:lnTo>
                    <a:pt x="208635" y="426872"/>
                  </a:lnTo>
                  <a:lnTo>
                    <a:pt x="156476" y="347167"/>
                  </a:lnTo>
                  <a:lnTo>
                    <a:pt x="443395" y="159397"/>
                  </a:lnTo>
                  <a:lnTo>
                    <a:pt x="33907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846441" y="2177162"/>
              <a:ext cx="443865" cy="427355"/>
            </a:xfrm>
            <a:custGeom>
              <a:avLst/>
              <a:gdLst/>
              <a:ahLst/>
              <a:cxnLst/>
              <a:rect l="l" t="t" r="r" b="b"/>
              <a:pathLst>
                <a:path w="443864" h="427355">
                  <a:moveTo>
                    <a:pt x="0" y="108076"/>
                  </a:moveTo>
                  <a:lnTo>
                    <a:pt x="8686" y="330060"/>
                  </a:lnTo>
                  <a:lnTo>
                    <a:pt x="208635" y="426872"/>
                  </a:lnTo>
                  <a:lnTo>
                    <a:pt x="156476" y="347167"/>
                  </a:lnTo>
                  <a:lnTo>
                    <a:pt x="443395" y="159397"/>
                  </a:lnTo>
                  <a:lnTo>
                    <a:pt x="339077" y="0"/>
                  </a:lnTo>
                  <a:lnTo>
                    <a:pt x="52158" y="187769"/>
                  </a:lnTo>
                  <a:lnTo>
                    <a:pt x="0" y="1080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294241" y="2253362"/>
              <a:ext cx="443865" cy="427355"/>
            </a:xfrm>
            <a:custGeom>
              <a:avLst/>
              <a:gdLst/>
              <a:ahLst/>
              <a:cxnLst/>
              <a:rect l="l" t="t" r="r" b="b"/>
              <a:pathLst>
                <a:path w="443864" h="427355">
                  <a:moveTo>
                    <a:pt x="339077" y="0"/>
                  </a:moveTo>
                  <a:lnTo>
                    <a:pt x="52158" y="187769"/>
                  </a:lnTo>
                  <a:lnTo>
                    <a:pt x="0" y="108076"/>
                  </a:lnTo>
                  <a:lnTo>
                    <a:pt x="8686" y="330060"/>
                  </a:lnTo>
                  <a:lnTo>
                    <a:pt x="208635" y="426872"/>
                  </a:lnTo>
                  <a:lnTo>
                    <a:pt x="156476" y="347167"/>
                  </a:lnTo>
                  <a:lnTo>
                    <a:pt x="443395" y="159397"/>
                  </a:lnTo>
                  <a:lnTo>
                    <a:pt x="33907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294242" y="2253362"/>
              <a:ext cx="443865" cy="427355"/>
            </a:xfrm>
            <a:custGeom>
              <a:avLst/>
              <a:gdLst/>
              <a:ahLst/>
              <a:cxnLst/>
              <a:rect l="l" t="t" r="r" b="b"/>
              <a:pathLst>
                <a:path w="443864" h="427355">
                  <a:moveTo>
                    <a:pt x="0" y="108076"/>
                  </a:moveTo>
                  <a:lnTo>
                    <a:pt x="8686" y="330060"/>
                  </a:lnTo>
                  <a:lnTo>
                    <a:pt x="208635" y="426872"/>
                  </a:lnTo>
                  <a:lnTo>
                    <a:pt x="156476" y="347167"/>
                  </a:lnTo>
                  <a:lnTo>
                    <a:pt x="443395" y="159397"/>
                  </a:lnTo>
                  <a:lnTo>
                    <a:pt x="339077" y="0"/>
                  </a:lnTo>
                  <a:lnTo>
                    <a:pt x="52158" y="187769"/>
                  </a:lnTo>
                  <a:lnTo>
                    <a:pt x="0" y="1080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5003364" y="2253362"/>
              <a:ext cx="443865" cy="427355"/>
            </a:xfrm>
            <a:custGeom>
              <a:avLst/>
              <a:gdLst/>
              <a:ahLst/>
              <a:cxnLst/>
              <a:rect l="l" t="t" r="r" b="b"/>
              <a:pathLst>
                <a:path w="443864" h="427355">
                  <a:moveTo>
                    <a:pt x="104317" y="0"/>
                  </a:moveTo>
                  <a:lnTo>
                    <a:pt x="0" y="159397"/>
                  </a:lnTo>
                  <a:lnTo>
                    <a:pt x="286918" y="347167"/>
                  </a:lnTo>
                  <a:lnTo>
                    <a:pt x="234759" y="426872"/>
                  </a:lnTo>
                  <a:lnTo>
                    <a:pt x="434708" y="330060"/>
                  </a:lnTo>
                  <a:lnTo>
                    <a:pt x="443395" y="108076"/>
                  </a:lnTo>
                  <a:lnTo>
                    <a:pt x="391236" y="187769"/>
                  </a:lnTo>
                  <a:lnTo>
                    <a:pt x="10431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5003364" y="2253362"/>
              <a:ext cx="443865" cy="427355"/>
            </a:xfrm>
            <a:custGeom>
              <a:avLst/>
              <a:gdLst/>
              <a:ahLst/>
              <a:cxnLst/>
              <a:rect l="l" t="t" r="r" b="b"/>
              <a:pathLst>
                <a:path w="443864" h="427355">
                  <a:moveTo>
                    <a:pt x="443395" y="108076"/>
                  </a:moveTo>
                  <a:lnTo>
                    <a:pt x="434708" y="330060"/>
                  </a:lnTo>
                  <a:lnTo>
                    <a:pt x="234759" y="426872"/>
                  </a:lnTo>
                  <a:lnTo>
                    <a:pt x="286918" y="347167"/>
                  </a:lnTo>
                  <a:lnTo>
                    <a:pt x="0" y="159397"/>
                  </a:lnTo>
                  <a:lnTo>
                    <a:pt x="104317" y="0"/>
                  </a:lnTo>
                  <a:lnTo>
                    <a:pt x="391236" y="187769"/>
                  </a:lnTo>
                  <a:lnTo>
                    <a:pt x="443395" y="1080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6374964" y="2253362"/>
              <a:ext cx="443865" cy="427355"/>
            </a:xfrm>
            <a:custGeom>
              <a:avLst/>
              <a:gdLst/>
              <a:ahLst/>
              <a:cxnLst/>
              <a:rect l="l" t="t" r="r" b="b"/>
              <a:pathLst>
                <a:path w="443865" h="427355">
                  <a:moveTo>
                    <a:pt x="104317" y="0"/>
                  </a:moveTo>
                  <a:lnTo>
                    <a:pt x="0" y="159397"/>
                  </a:lnTo>
                  <a:lnTo>
                    <a:pt x="286918" y="347167"/>
                  </a:lnTo>
                  <a:lnTo>
                    <a:pt x="234759" y="426872"/>
                  </a:lnTo>
                  <a:lnTo>
                    <a:pt x="434708" y="330060"/>
                  </a:lnTo>
                  <a:lnTo>
                    <a:pt x="443395" y="108076"/>
                  </a:lnTo>
                  <a:lnTo>
                    <a:pt x="391236" y="187769"/>
                  </a:lnTo>
                  <a:lnTo>
                    <a:pt x="10431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374964" y="2253362"/>
              <a:ext cx="443865" cy="427355"/>
            </a:xfrm>
            <a:custGeom>
              <a:avLst/>
              <a:gdLst/>
              <a:ahLst/>
              <a:cxnLst/>
              <a:rect l="l" t="t" r="r" b="b"/>
              <a:pathLst>
                <a:path w="443865" h="427355">
                  <a:moveTo>
                    <a:pt x="443395" y="108076"/>
                  </a:moveTo>
                  <a:lnTo>
                    <a:pt x="434708" y="330060"/>
                  </a:lnTo>
                  <a:lnTo>
                    <a:pt x="234759" y="426872"/>
                  </a:lnTo>
                  <a:lnTo>
                    <a:pt x="286918" y="347167"/>
                  </a:lnTo>
                  <a:lnTo>
                    <a:pt x="0" y="159397"/>
                  </a:lnTo>
                  <a:lnTo>
                    <a:pt x="104317" y="0"/>
                  </a:lnTo>
                  <a:lnTo>
                    <a:pt x="391236" y="187769"/>
                  </a:lnTo>
                  <a:lnTo>
                    <a:pt x="443395" y="10807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88352" y="4221479"/>
              <a:ext cx="1679448" cy="457200"/>
            </a:xfrm>
            <a:prstGeom prst="rect">
              <a:avLst/>
            </a:prstGeom>
          </p:spPr>
        </p:pic>
      </p:grpSp>
      <p:sp>
        <p:nvSpPr>
          <p:cNvPr id="101" name="object 101" descr=""/>
          <p:cNvSpPr txBox="1"/>
          <p:nvPr/>
        </p:nvSpPr>
        <p:spPr>
          <a:xfrm>
            <a:off x="7503758" y="4265500"/>
            <a:ext cx="14306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omic Sans MS"/>
                <a:cs typeface="Comic Sans MS"/>
              </a:rPr>
              <a:t>Interpretation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7987005" y="3849015"/>
            <a:ext cx="7886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Times New Roman"/>
                <a:cs typeface="Times New Roman"/>
              </a:rPr>
              <a:t>Definition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2525363" y="1160910"/>
            <a:ext cx="3435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Machine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Learning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Wingdings"/>
                <a:cs typeface="Wingdings"/>
              </a:rPr>
              <a:t>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Deep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Learning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4" name="object 104" descr=""/>
          <p:cNvGrpSpPr/>
          <p:nvPr/>
        </p:nvGrpSpPr>
        <p:grpSpPr>
          <a:xfrm>
            <a:off x="6717601" y="3594629"/>
            <a:ext cx="2384425" cy="2713990"/>
            <a:chOff x="6717601" y="3594629"/>
            <a:chExt cx="2384425" cy="2713990"/>
          </a:xfrm>
        </p:grpSpPr>
        <p:sp>
          <p:nvSpPr>
            <p:cNvPr id="105" name="object 105" descr=""/>
            <p:cNvSpPr/>
            <p:nvPr/>
          </p:nvSpPr>
          <p:spPr>
            <a:xfrm>
              <a:off x="6722364" y="3599391"/>
              <a:ext cx="2374900" cy="2704465"/>
            </a:xfrm>
            <a:custGeom>
              <a:avLst/>
              <a:gdLst/>
              <a:ahLst/>
              <a:cxnLst/>
              <a:rect l="l" t="t" r="r" b="b"/>
              <a:pathLst>
                <a:path w="2374900" h="2704465">
                  <a:moveTo>
                    <a:pt x="2153919" y="1381036"/>
                  </a:moveTo>
                  <a:lnTo>
                    <a:pt x="220471" y="1381036"/>
                  </a:lnTo>
                  <a:lnTo>
                    <a:pt x="176037" y="1385515"/>
                  </a:lnTo>
                  <a:lnTo>
                    <a:pt x="134652" y="1398363"/>
                  </a:lnTo>
                  <a:lnTo>
                    <a:pt x="97202" y="1418692"/>
                  </a:lnTo>
                  <a:lnTo>
                    <a:pt x="64573" y="1445615"/>
                  </a:lnTo>
                  <a:lnTo>
                    <a:pt x="37652" y="1478246"/>
                  </a:lnTo>
                  <a:lnTo>
                    <a:pt x="17325" y="1515699"/>
                  </a:lnTo>
                  <a:lnTo>
                    <a:pt x="4479" y="1557086"/>
                  </a:lnTo>
                  <a:lnTo>
                    <a:pt x="0" y="1601520"/>
                  </a:lnTo>
                  <a:lnTo>
                    <a:pt x="0" y="2483396"/>
                  </a:lnTo>
                  <a:lnTo>
                    <a:pt x="4479" y="2527830"/>
                  </a:lnTo>
                  <a:lnTo>
                    <a:pt x="17325" y="2569215"/>
                  </a:lnTo>
                  <a:lnTo>
                    <a:pt x="37652" y="2606665"/>
                  </a:lnTo>
                  <a:lnTo>
                    <a:pt x="64573" y="2639294"/>
                  </a:lnTo>
                  <a:lnTo>
                    <a:pt x="97202" y="2666216"/>
                  </a:lnTo>
                  <a:lnTo>
                    <a:pt x="134652" y="2686542"/>
                  </a:lnTo>
                  <a:lnTo>
                    <a:pt x="176037" y="2699389"/>
                  </a:lnTo>
                  <a:lnTo>
                    <a:pt x="220471" y="2703868"/>
                  </a:lnTo>
                  <a:lnTo>
                    <a:pt x="2153919" y="2703868"/>
                  </a:lnTo>
                  <a:lnTo>
                    <a:pt x="2198354" y="2699389"/>
                  </a:lnTo>
                  <a:lnTo>
                    <a:pt x="2239739" y="2686542"/>
                  </a:lnTo>
                  <a:lnTo>
                    <a:pt x="2277189" y="2666216"/>
                  </a:lnTo>
                  <a:lnTo>
                    <a:pt x="2309818" y="2639294"/>
                  </a:lnTo>
                  <a:lnTo>
                    <a:pt x="2336739" y="2606665"/>
                  </a:lnTo>
                  <a:lnTo>
                    <a:pt x="2357066" y="2569215"/>
                  </a:lnTo>
                  <a:lnTo>
                    <a:pt x="2369912" y="2527830"/>
                  </a:lnTo>
                  <a:lnTo>
                    <a:pt x="2374391" y="2483396"/>
                  </a:lnTo>
                  <a:lnTo>
                    <a:pt x="2374391" y="1601520"/>
                  </a:lnTo>
                  <a:lnTo>
                    <a:pt x="2369912" y="1557086"/>
                  </a:lnTo>
                  <a:lnTo>
                    <a:pt x="2357066" y="1515699"/>
                  </a:lnTo>
                  <a:lnTo>
                    <a:pt x="2336739" y="1478246"/>
                  </a:lnTo>
                  <a:lnTo>
                    <a:pt x="2309818" y="1445615"/>
                  </a:lnTo>
                  <a:lnTo>
                    <a:pt x="2277189" y="1418692"/>
                  </a:lnTo>
                  <a:lnTo>
                    <a:pt x="2239739" y="1398363"/>
                  </a:lnTo>
                  <a:lnTo>
                    <a:pt x="2198354" y="1385515"/>
                  </a:lnTo>
                  <a:lnTo>
                    <a:pt x="2153919" y="1381036"/>
                  </a:lnTo>
                  <a:close/>
                </a:path>
                <a:path w="2374900" h="2704465">
                  <a:moveTo>
                    <a:pt x="186461" y="0"/>
                  </a:moveTo>
                  <a:lnTo>
                    <a:pt x="395731" y="1381036"/>
                  </a:lnTo>
                  <a:lnTo>
                    <a:pt x="989329" y="1381036"/>
                  </a:lnTo>
                  <a:lnTo>
                    <a:pt x="1864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6722364" y="3599391"/>
              <a:ext cx="2374900" cy="2704465"/>
            </a:xfrm>
            <a:custGeom>
              <a:avLst/>
              <a:gdLst/>
              <a:ahLst/>
              <a:cxnLst/>
              <a:rect l="l" t="t" r="r" b="b"/>
              <a:pathLst>
                <a:path w="2374900" h="2704465">
                  <a:moveTo>
                    <a:pt x="0" y="2483396"/>
                  </a:moveTo>
                  <a:lnTo>
                    <a:pt x="4479" y="2527830"/>
                  </a:lnTo>
                  <a:lnTo>
                    <a:pt x="17325" y="2569215"/>
                  </a:lnTo>
                  <a:lnTo>
                    <a:pt x="37652" y="2606665"/>
                  </a:lnTo>
                  <a:lnTo>
                    <a:pt x="64573" y="2639294"/>
                  </a:lnTo>
                  <a:lnTo>
                    <a:pt x="97202" y="2666216"/>
                  </a:lnTo>
                  <a:lnTo>
                    <a:pt x="134652" y="2686542"/>
                  </a:lnTo>
                  <a:lnTo>
                    <a:pt x="176037" y="2699389"/>
                  </a:lnTo>
                  <a:lnTo>
                    <a:pt x="220472" y="2703868"/>
                  </a:lnTo>
                  <a:lnTo>
                    <a:pt x="395732" y="2703868"/>
                  </a:lnTo>
                  <a:lnTo>
                    <a:pt x="989330" y="2703868"/>
                  </a:lnTo>
                  <a:lnTo>
                    <a:pt x="2153920" y="2703868"/>
                  </a:lnTo>
                  <a:lnTo>
                    <a:pt x="2198354" y="2699389"/>
                  </a:lnTo>
                  <a:lnTo>
                    <a:pt x="2239739" y="2686542"/>
                  </a:lnTo>
                  <a:lnTo>
                    <a:pt x="2277189" y="2666216"/>
                  </a:lnTo>
                  <a:lnTo>
                    <a:pt x="2309818" y="2639294"/>
                  </a:lnTo>
                  <a:lnTo>
                    <a:pt x="2336739" y="2606665"/>
                  </a:lnTo>
                  <a:lnTo>
                    <a:pt x="2357066" y="2569215"/>
                  </a:lnTo>
                  <a:lnTo>
                    <a:pt x="2369912" y="2527830"/>
                  </a:lnTo>
                  <a:lnTo>
                    <a:pt x="2374392" y="2483396"/>
                  </a:lnTo>
                  <a:lnTo>
                    <a:pt x="2374392" y="1932216"/>
                  </a:lnTo>
                  <a:lnTo>
                    <a:pt x="2374392" y="1601508"/>
                  </a:lnTo>
                  <a:lnTo>
                    <a:pt x="2369912" y="1557086"/>
                  </a:lnTo>
                  <a:lnTo>
                    <a:pt x="2357066" y="1515699"/>
                  </a:lnTo>
                  <a:lnTo>
                    <a:pt x="2336739" y="1478246"/>
                  </a:lnTo>
                  <a:lnTo>
                    <a:pt x="2309818" y="1445615"/>
                  </a:lnTo>
                  <a:lnTo>
                    <a:pt x="2277189" y="1418692"/>
                  </a:lnTo>
                  <a:lnTo>
                    <a:pt x="2239739" y="1398363"/>
                  </a:lnTo>
                  <a:lnTo>
                    <a:pt x="2198354" y="1385515"/>
                  </a:lnTo>
                  <a:lnTo>
                    <a:pt x="2153920" y="1381036"/>
                  </a:lnTo>
                  <a:lnTo>
                    <a:pt x="989330" y="1381036"/>
                  </a:lnTo>
                  <a:lnTo>
                    <a:pt x="186461" y="0"/>
                  </a:lnTo>
                  <a:lnTo>
                    <a:pt x="395732" y="1381036"/>
                  </a:lnTo>
                  <a:lnTo>
                    <a:pt x="220472" y="1381036"/>
                  </a:lnTo>
                  <a:lnTo>
                    <a:pt x="176037" y="1385515"/>
                  </a:lnTo>
                  <a:lnTo>
                    <a:pt x="134652" y="1398363"/>
                  </a:lnTo>
                  <a:lnTo>
                    <a:pt x="97202" y="1418692"/>
                  </a:lnTo>
                  <a:lnTo>
                    <a:pt x="64573" y="1445615"/>
                  </a:lnTo>
                  <a:lnTo>
                    <a:pt x="37652" y="1478246"/>
                  </a:lnTo>
                  <a:lnTo>
                    <a:pt x="17325" y="1515699"/>
                  </a:lnTo>
                  <a:lnTo>
                    <a:pt x="4479" y="1557086"/>
                  </a:lnTo>
                  <a:lnTo>
                    <a:pt x="0" y="1601520"/>
                  </a:lnTo>
                  <a:lnTo>
                    <a:pt x="0" y="1932216"/>
                  </a:lnTo>
                  <a:lnTo>
                    <a:pt x="0" y="24833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787896" y="5079491"/>
              <a:ext cx="2240280" cy="1076325"/>
            </a:xfrm>
            <a:custGeom>
              <a:avLst/>
              <a:gdLst/>
              <a:ahLst/>
              <a:cxnLst/>
              <a:rect l="l" t="t" r="r" b="b"/>
              <a:pathLst>
                <a:path w="2240279" h="1076325">
                  <a:moveTo>
                    <a:pt x="2240279" y="0"/>
                  </a:moveTo>
                  <a:lnTo>
                    <a:pt x="0" y="0"/>
                  </a:lnTo>
                  <a:lnTo>
                    <a:pt x="0" y="1075943"/>
                  </a:lnTo>
                  <a:lnTo>
                    <a:pt x="2240279" y="1075943"/>
                  </a:lnTo>
                  <a:lnTo>
                    <a:pt x="224027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31508" y="5017007"/>
              <a:ext cx="457200" cy="527304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55536" y="5059679"/>
              <a:ext cx="1208531" cy="457200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51320" y="5303519"/>
              <a:ext cx="1331976" cy="45720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51320" y="5547359"/>
              <a:ext cx="1595627" cy="457199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51320" y="5791199"/>
              <a:ext cx="2263139" cy="457199"/>
            </a:xfrm>
            <a:prstGeom prst="rect">
              <a:avLst/>
            </a:prstGeom>
          </p:spPr>
        </p:pic>
      </p:grpSp>
      <p:sp>
        <p:nvSpPr>
          <p:cNvPr id="113" name="object 113" descr=""/>
          <p:cNvSpPr txBox="1"/>
          <p:nvPr/>
        </p:nvSpPr>
        <p:spPr>
          <a:xfrm>
            <a:off x="6866929" y="5102853"/>
            <a:ext cx="201422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15900" algn="l"/>
              </a:tabLst>
            </a:pPr>
            <a:r>
              <a:rPr dirty="0" sz="1600" spc="-10">
                <a:solidFill>
                  <a:srgbClr val="FF0000"/>
                </a:solidFill>
                <a:latin typeface="Comic Sans MS"/>
                <a:cs typeface="Comic Sans MS"/>
              </a:rPr>
              <a:t>Detection</a:t>
            </a:r>
            <a:endParaRPr sz="1600">
              <a:latin typeface="Comic Sans MS"/>
              <a:cs typeface="Comic Sans MS"/>
            </a:endParaRPr>
          </a:p>
          <a:p>
            <a:pPr marL="246379" indent="-233679">
              <a:lnSpc>
                <a:spcPct val="100000"/>
              </a:lnSpc>
              <a:buAutoNum type="arabicPeriod"/>
              <a:tabLst>
                <a:tab pos="246379" algn="l"/>
              </a:tabLst>
            </a:pPr>
            <a:r>
              <a:rPr dirty="0" sz="1600" spc="-10">
                <a:solidFill>
                  <a:srgbClr val="FF0000"/>
                </a:solidFill>
                <a:latin typeface="Comic Sans MS"/>
                <a:cs typeface="Comic Sans MS"/>
              </a:rPr>
              <a:t>Tracking</a:t>
            </a:r>
            <a:endParaRPr sz="1600">
              <a:latin typeface="Comic Sans MS"/>
              <a:cs typeface="Comic Sans MS"/>
            </a:endParaRPr>
          </a:p>
          <a:p>
            <a:pPr marL="246379" indent="-233679">
              <a:lnSpc>
                <a:spcPct val="100000"/>
              </a:lnSpc>
              <a:buAutoNum type="arabicPeriod"/>
              <a:tabLst>
                <a:tab pos="246379" algn="l"/>
              </a:tabLst>
            </a:pPr>
            <a:r>
              <a:rPr dirty="0" sz="1600" spc="-10">
                <a:solidFill>
                  <a:srgbClr val="FF0000"/>
                </a:solidFill>
                <a:latin typeface="Comic Sans MS"/>
                <a:cs typeface="Comic Sans MS"/>
              </a:rPr>
              <a:t>Recognition</a:t>
            </a:r>
            <a:endParaRPr sz="1600">
              <a:latin typeface="Comic Sans MS"/>
              <a:cs typeface="Comic Sans MS"/>
            </a:endParaRPr>
          </a:p>
          <a:p>
            <a:pPr marL="246379" indent="-233679">
              <a:lnSpc>
                <a:spcPct val="100000"/>
              </a:lnSpc>
              <a:buAutoNum type="arabicPeriod"/>
              <a:tabLst>
                <a:tab pos="246379" algn="l"/>
              </a:tabLst>
            </a:pPr>
            <a:r>
              <a:rPr dirty="0" sz="1600">
                <a:solidFill>
                  <a:srgbClr val="FF0000"/>
                </a:solidFill>
                <a:latin typeface="Comic Sans MS"/>
                <a:cs typeface="Comic Sans MS"/>
              </a:rPr>
              <a:t>3D</a:t>
            </a:r>
            <a:r>
              <a:rPr dirty="0" sz="1600" spc="-5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Comic Sans MS"/>
                <a:cs typeface="Comic Sans MS"/>
              </a:rPr>
              <a:t>Reconstruction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114" name="object 114" descr=""/>
          <p:cNvGrpSpPr/>
          <p:nvPr/>
        </p:nvGrpSpPr>
        <p:grpSpPr>
          <a:xfrm>
            <a:off x="621030" y="950213"/>
            <a:ext cx="1518920" cy="1471930"/>
            <a:chOff x="621030" y="950213"/>
            <a:chExt cx="1518920" cy="1471930"/>
          </a:xfrm>
        </p:grpSpPr>
        <p:pic>
          <p:nvPicPr>
            <p:cNvPr id="115" name="object 11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91996" y="1740420"/>
              <a:ext cx="624840" cy="403846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814052" y="980408"/>
              <a:ext cx="694055" cy="375285"/>
            </a:xfrm>
            <a:custGeom>
              <a:avLst/>
              <a:gdLst/>
              <a:ahLst/>
              <a:cxnLst/>
              <a:rect l="l" t="t" r="r" b="b"/>
              <a:pathLst>
                <a:path w="694055" h="375284">
                  <a:moveTo>
                    <a:pt x="693750" y="37489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CC9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758191" y="950213"/>
              <a:ext cx="85725" cy="69850"/>
            </a:xfrm>
            <a:custGeom>
              <a:avLst/>
              <a:gdLst/>
              <a:ahLst/>
              <a:cxnLst/>
              <a:rect l="l" t="t" r="r" b="b"/>
              <a:pathLst>
                <a:path w="85725" h="69850">
                  <a:moveTo>
                    <a:pt x="0" y="0"/>
                  </a:moveTo>
                  <a:lnTo>
                    <a:pt x="48920" y="69748"/>
                  </a:lnTo>
                  <a:lnTo>
                    <a:pt x="85153" y="27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80440" y="2064258"/>
              <a:ext cx="866140" cy="327025"/>
            </a:xfrm>
            <a:custGeom>
              <a:avLst/>
              <a:gdLst/>
              <a:ahLst/>
              <a:cxnLst/>
              <a:rect l="l" t="t" r="r" b="b"/>
              <a:pathLst>
                <a:path w="866140" h="327025">
                  <a:moveTo>
                    <a:pt x="865555" y="0"/>
                  </a:moveTo>
                  <a:lnTo>
                    <a:pt x="0" y="326466"/>
                  </a:lnTo>
                </a:path>
              </a:pathLst>
            </a:custGeom>
            <a:ln w="19049">
              <a:solidFill>
                <a:srgbClr val="00CC9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21030" y="2350589"/>
              <a:ext cx="85090" cy="71755"/>
            </a:xfrm>
            <a:custGeom>
              <a:avLst/>
              <a:gdLst/>
              <a:ahLst/>
              <a:cxnLst/>
              <a:rect l="l" t="t" r="r" b="b"/>
              <a:pathLst>
                <a:path w="85090" h="71755">
                  <a:moveTo>
                    <a:pt x="57848" y="0"/>
                  </a:moveTo>
                  <a:lnTo>
                    <a:pt x="0" y="62547"/>
                  </a:lnTo>
                  <a:lnTo>
                    <a:pt x="84747" y="71297"/>
                  </a:lnTo>
                  <a:lnTo>
                    <a:pt x="57848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14855" y="1280172"/>
              <a:ext cx="624840" cy="403847"/>
            </a:xfrm>
            <a:prstGeom prst="rect">
              <a:avLst/>
            </a:prstGeom>
          </p:spPr>
        </p:pic>
      </p:grpSp>
      <p:sp>
        <p:nvSpPr>
          <p:cNvPr id="121" name="object 121" descr=""/>
          <p:cNvSpPr txBox="1"/>
          <p:nvPr/>
        </p:nvSpPr>
        <p:spPr>
          <a:xfrm>
            <a:off x="1319110" y="1052239"/>
            <a:ext cx="8591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latin typeface="Times New Roman"/>
                <a:cs typeface="Times New Roman"/>
              </a:rPr>
              <a:t>3D</a:t>
            </a:r>
            <a:r>
              <a:rPr dirty="0" sz="1500" spc="-25" b="1">
                <a:latin typeface="Times New Roman"/>
                <a:cs typeface="Times New Roman"/>
              </a:rPr>
              <a:t> </a:t>
            </a:r>
            <a:r>
              <a:rPr dirty="0" sz="1500" spc="-10" b="1">
                <a:latin typeface="Times New Roman"/>
                <a:cs typeface="Times New Roman"/>
              </a:rPr>
              <a:t>Sensor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65531" y="1200911"/>
            <a:ext cx="1480185" cy="972819"/>
            <a:chOff x="65531" y="1200911"/>
            <a:chExt cx="1480185" cy="972819"/>
          </a:xfrm>
        </p:grpSpPr>
        <p:sp>
          <p:nvSpPr>
            <p:cNvPr id="123" name="object 123" descr=""/>
            <p:cNvSpPr/>
            <p:nvPr/>
          </p:nvSpPr>
          <p:spPr>
            <a:xfrm>
              <a:off x="607712" y="1425615"/>
              <a:ext cx="889635" cy="316230"/>
            </a:xfrm>
            <a:custGeom>
              <a:avLst/>
              <a:gdLst/>
              <a:ahLst/>
              <a:cxnLst/>
              <a:rect l="l" t="t" r="r" b="b"/>
              <a:pathLst>
                <a:path w="889635" h="316230">
                  <a:moveTo>
                    <a:pt x="889457" y="31577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CC9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547881" y="1393960"/>
              <a:ext cx="85090" cy="72390"/>
            </a:xfrm>
            <a:custGeom>
              <a:avLst/>
              <a:gdLst/>
              <a:ahLst/>
              <a:cxnLst/>
              <a:rect l="l" t="t" r="r" b="b"/>
              <a:pathLst>
                <a:path w="85090" h="72390">
                  <a:moveTo>
                    <a:pt x="84556" y="0"/>
                  </a:moveTo>
                  <a:lnTo>
                    <a:pt x="0" y="10401"/>
                  </a:lnTo>
                  <a:lnTo>
                    <a:pt x="59054" y="71805"/>
                  </a:lnTo>
                  <a:lnTo>
                    <a:pt x="84556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715883" y="1616202"/>
              <a:ext cx="820419" cy="293370"/>
            </a:xfrm>
            <a:custGeom>
              <a:avLst/>
              <a:gdLst/>
              <a:ahLst/>
              <a:cxnLst/>
              <a:rect l="l" t="t" r="r" b="b"/>
              <a:pathLst>
                <a:path w="820419" h="293369">
                  <a:moveTo>
                    <a:pt x="820089" y="0"/>
                  </a:moveTo>
                  <a:lnTo>
                    <a:pt x="0" y="292938"/>
                  </a:lnTo>
                </a:path>
              </a:pathLst>
            </a:custGeom>
            <a:ln w="19050">
              <a:solidFill>
                <a:srgbClr val="00CC9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656082" y="1868986"/>
              <a:ext cx="85090" cy="71755"/>
            </a:xfrm>
            <a:custGeom>
              <a:avLst/>
              <a:gdLst/>
              <a:ahLst/>
              <a:cxnLst/>
              <a:rect l="l" t="t" r="r" b="b"/>
              <a:pathLst>
                <a:path w="85090" h="71755">
                  <a:moveTo>
                    <a:pt x="58940" y="0"/>
                  </a:moveTo>
                  <a:lnTo>
                    <a:pt x="0" y="61518"/>
                  </a:lnTo>
                  <a:lnTo>
                    <a:pt x="84582" y="71754"/>
                  </a:lnTo>
                  <a:lnTo>
                    <a:pt x="5894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5531" y="1200911"/>
              <a:ext cx="1179576" cy="972312"/>
            </a:xfrm>
            <a:prstGeom prst="rect">
              <a:avLst/>
            </a:prstGeom>
          </p:spPr>
        </p:pic>
      </p:grpSp>
      <p:sp>
        <p:nvSpPr>
          <p:cNvPr id="128" name="object 128" descr=""/>
          <p:cNvSpPr txBox="1"/>
          <p:nvPr/>
        </p:nvSpPr>
        <p:spPr>
          <a:xfrm>
            <a:off x="148480" y="1548861"/>
            <a:ext cx="7727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latin typeface="Times New Roman"/>
                <a:cs typeface="Times New Roman"/>
              </a:rPr>
              <a:t>3D</a:t>
            </a:r>
            <a:r>
              <a:rPr dirty="0" sz="1500" spc="-25" b="1">
                <a:latin typeface="Times New Roman"/>
                <a:cs typeface="Times New Roman"/>
              </a:rPr>
              <a:t> </a:t>
            </a:r>
            <a:r>
              <a:rPr dirty="0" sz="1500" spc="-10" b="1">
                <a:latin typeface="Times New Roman"/>
                <a:cs typeface="Times New Roman"/>
              </a:rPr>
              <a:t>Scene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0" name="object 1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dirty="0" sz="1400" spc="-25">
                <a:latin typeface="Times New Roman"/>
                <a:cs typeface="Times New Roman"/>
              </a:rPr>
              <a:t>16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0544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2.1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AI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Deep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Learning: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Deep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Learning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for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Computer</a:t>
            </a:r>
            <a:r>
              <a:rPr dirty="0" sz="2400" spc="-12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Vision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(1/3)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570" y="0"/>
            <a:ext cx="9068435" cy="6870700"/>
            <a:chOff x="75570" y="0"/>
            <a:chExt cx="9068435" cy="6870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0" y="0"/>
              <a:ext cx="906842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3746" y="2273045"/>
              <a:ext cx="6273165" cy="3996054"/>
            </a:xfrm>
            <a:custGeom>
              <a:avLst/>
              <a:gdLst/>
              <a:ahLst/>
              <a:cxnLst/>
              <a:rect l="l" t="t" r="r" b="b"/>
              <a:pathLst>
                <a:path w="6273165" h="3996054">
                  <a:moveTo>
                    <a:pt x="0" y="3995928"/>
                  </a:moveTo>
                  <a:lnTo>
                    <a:pt x="6272783" y="3995928"/>
                  </a:lnTo>
                  <a:lnTo>
                    <a:pt x="6272783" y="0"/>
                  </a:lnTo>
                  <a:lnTo>
                    <a:pt x="0" y="0"/>
                  </a:lnTo>
                  <a:lnTo>
                    <a:pt x="0" y="3995928"/>
                  </a:lnTo>
                  <a:close/>
                </a:path>
              </a:pathLst>
            </a:custGeom>
            <a:ln w="38099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3746" y="6323838"/>
              <a:ext cx="8670290" cy="534670"/>
            </a:xfrm>
            <a:custGeom>
              <a:avLst/>
              <a:gdLst/>
              <a:ahLst/>
              <a:cxnLst/>
              <a:rect l="l" t="t" r="r" b="b"/>
              <a:pathLst>
                <a:path w="8670290" h="534670">
                  <a:moveTo>
                    <a:pt x="8670036" y="0"/>
                  </a:moveTo>
                  <a:lnTo>
                    <a:pt x="0" y="0"/>
                  </a:lnTo>
                  <a:lnTo>
                    <a:pt x="0" y="534162"/>
                  </a:lnTo>
                  <a:lnTo>
                    <a:pt x="8670036" y="534162"/>
                  </a:lnTo>
                  <a:lnTo>
                    <a:pt x="8670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53746" y="6323838"/>
              <a:ext cx="8670290" cy="534670"/>
            </a:xfrm>
            <a:custGeom>
              <a:avLst/>
              <a:gdLst/>
              <a:ahLst/>
              <a:cxnLst/>
              <a:rect l="l" t="t" r="r" b="b"/>
              <a:pathLst>
                <a:path w="8670290" h="534670">
                  <a:moveTo>
                    <a:pt x="8670036" y="534162"/>
                  </a:moveTo>
                  <a:lnTo>
                    <a:pt x="8670036" y="0"/>
                  </a:lnTo>
                  <a:lnTo>
                    <a:pt x="0" y="0"/>
                  </a:lnTo>
                  <a:lnTo>
                    <a:pt x="0" y="534162"/>
                  </a:lnTo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78001" y="2327910"/>
            <a:ext cx="5172710" cy="52324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81710">
              <a:lnSpc>
                <a:spcPts val="1580"/>
              </a:lnSpc>
            </a:pPr>
            <a:r>
              <a:rPr dirty="0" sz="1600" b="1">
                <a:solidFill>
                  <a:srgbClr val="00B050"/>
                </a:solidFill>
                <a:latin typeface="Arial"/>
                <a:cs typeface="Arial"/>
              </a:rPr>
              <a:t>1.</a:t>
            </a:r>
            <a:r>
              <a:rPr dirty="0" sz="1600" spc="385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B050"/>
                </a:solidFill>
                <a:latin typeface="Arial"/>
                <a:cs typeface="Arial"/>
              </a:rPr>
              <a:t>Image</a:t>
            </a:r>
            <a:r>
              <a:rPr dirty="0" sz="1600" spc="-15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B050"/>
                </a:solidFill>
                <a:latin typeface="Arial"/>
                <a:cs typeface="Arial"/>
              </a:rPr>
              <a:t>Signal</a:t>
            </a:r>
            <a:r>
              <a:rPr dirty="0" sz="1600" spc="-15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B050"/>
                </a:solidFill>
                <a:latin typeface="Arial"/>
                <a:cs typeface="Arial"/>
              </a:rPr>
              <a:t>Processing</a:t>
            </a:r>
            <a:r>
              <a:rPr dirty="0" sz="1600" spc="-30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00B050"/>
                </a:solidFill>
                <a:latin typeface="Arial"/>
                <a:cs typeface="Arial"/>
              </a:rPr>
              <a:t>(ISP)</a:t>
            </a:r>
            <a:endParaRPr sz="1600">
              <a:latin typeface="Arial"/>
              <a:cs typeface="Arial"/>
            </a:endParaRPr>
          </a:p>
          <a:p>
            <a:pPr marL="259079">
              <a:lnSpc>
                <a:spcPct val="100000"/>
              </a:lnSpc>
              <a:spcBef>
                <a:spcPts val="240"/>
              </a:spcBef>
            </a:pPr>
            <a:r>
              <a:rPr dirty="0" sz="1600" b="1">
                <a:solidFill>
                  <a:srgbClr val="00B050"/>
                </a:solidFill>
                <a:latin typeface="Arial"/>
                <a:cs typeface="Arial"/>
              </a:rPr>
              <a:t>(Preprocessing</a:t>
            </a:r>
            <a:r>
              <a:rPr dirty="0" sz="1600" spc="-35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B050"/>
                </a:solidFill>
                <a:latin typeface="Arial"/>
                <a:cs typeface="Arial"/>
              </a:rPr>
              <a:t>or</a:t>
            </a:r>
            <a:r>
              <a:rPr dirty="0" sz="1600" spc="-40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B050"/>
                </a:solidFill>
                <a:latin typeface="Arial"/>
                <a:cs typeface="Arial"/>
              </a:rPr>
              <a:t>Low-</a:t>
            </a:r>
            <a:r>
              <a:rPr dirty="0" sz="1600" b="1">
                <a:solidFill>
                  <a:srgbClr val="00B050"/>
                </a:solidFill>
                <a:latin typeface="Arial"/>
                <a:cs typeface="Arial"/>
              </a:rPr>
              <a:t>Level</a:t>
            </a:r>
            <a:r>
              <a:rPr dirty="0" sz="1600" spc="-20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B050"/>
                </a:solidFill>
                <a:latin typeface="Arial"/>
                <a:cs typeface="Arial"/>
              </a:rPr>
              <a:t>Image</a:t>
            </a:r>
            <a:r>
              <a:rPr dirty="0" sz="1600" spc="-35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B050"/>
                </a:solidFill>
                <a:latin typeface="Arial"/>
                <a:cs typeface="Arial"/>
              </a:rPr>
              <a:t>Processing)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60476" y="3032760"/>
            <a:ext cx="5200015" cy="314325"/>
          </a:xfrm>
          <a:custGeom>
            <a:avLst/>
            <a:gdLst/>
            <a:ahLst/>
            <a:cxnLst/>
            <a:rect l="l" t="t" r="r" b="b"/>
            <a:pathLst>
              <a:path w="5200015" h="314325">
                <a:moveTo>
                  <a:pt x="0" y="313944"/>
                </a:moveTo>
                <a:lnTo>
                  <a:pt x="5199888" y="313944"/>
                </a:lnTo>
                <a:lnTo>
                  <a:pt x="5199888" y="0"/>
                </a:lnTo>
                <a:lnTo>
                  <a:pt x="0" y="0"/>
                </a:lnTo>
                <a:lnTo>
                  <a:pt x="0" y="313944"/>
                </a:lnTo>
                <a:close/>
              </a:path>
            </a:pathLst>
          </a:custGeom>
          <a:ln w="127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434147" y="3061036"/>
            <a:ext cx="38525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2.</a:t>
            </a:r>
            <a:r>
              <a:rPr dirty="0" sz="1600" spc="-3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Detection</a:t>
            </a:r>
            <a:r>
              <a:rPr dirty="0" sz="1600" spc="-15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/</a:t>
            </a:r>
            <a:r>
              <a:rPr dirty="0" sz="1600" spc="-3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Extraction</a:t>
            </a:r>
            <a:r>
              <a:rPr dirty="0" sz="1600" spc="-2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/</a:t>
            </a:r>
            <a:r>
              <a:rPr dirty="0" sz="1600" spc="-3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Segmentation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48283" y="3561588"/>
            <a:ext cx="5236845" cy="314325"/>
          </a:xfrm>
          <a:custGeom>
            <a:avLst/>
            <a:gdLst/>
            <a:ahLst/>
            <a:cxnLst/>
            <a:rect l="l" t="t" r="r" b="b"/>
            <a:pathLst>
              <a:path w="5236845" h="314325">
                <a:moveTo>
                  <a:pt x="0" y="313944"/>
                </a:moveTo>
                <a:lnTo>
                  <a:pt x="5236464" y="313944"/>
                </a:lnTo>
                <a:lnTo>
                  <a:pt x="5236464" y="0"/>
                </a:lnTo>
                <a:lnTo>
                  <a:pt x="0" y="0"/>
                </a:lnTo>
                <a:lnTo>
                  <a:pt x="0" y="313944"/>
                </a:lnTo>
                <a:close/>
              </a:path>
            </a:pathLst>
          </a:custGeom>
          <a:ln w="1270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146903" y="3589675"/>
            <a:ext cx="24396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3.</a:t>
            </a:r>
            <a:r>
              <a:rPr dirty="0" sz="1600" spc="-25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Tracking</a:t>
            </a:r>
            <a:r>
              <a:rPr dirty="0" sz="1600" spc="-3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/</a:t>
            </a:r>
            <a:r>
              <a:rPr dirty="0" sz="1600" spc="-25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Registration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372867" y="4079747"/>
            <a:ext cx="2246630" cy="626745"/>
          </a:xfrm>
          <a:custGeom>
            <a:avLst/>
            <a:gdLst/>
            <a:ahLst/>
            <a:cxnLst/>
            <a:rect l="l" t="t" r="r" b="b"/>
            <a:pathLst>
              <a:path w="2246629" h="626745">
                <a:moveTo>
                  <a:pt x="0" y="626363"/>
                </a:moveTo>
                <a:lnTo>
                  <a:pt x="2246376" y="626363"/>
                </a:lnTo>
                <a:lnTo>
                  <a:pt x="2246376" y="0"/>
                </a:lnTo>
                <a:lnTo>
                  <a:pt x="0" y="0"/>
                </a:lnTo>
                <a:lnTo>
                  <a:pt x="0" y="62636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583669" y="3986358"/>
            <a:ext cx="1825625" cy="67500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425450">
              <a:lnSpc>
                <a:spcPct val="100000"/>
              </a:lnSpc>
              <a:spcBef>
                <a:spcPts val="735"/>
              </a:spcBef>
            </a:pP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5.</a:t>
            </a:r>
            <a:r>
              <a:rPr dirty="0" sz="1600" spc="-2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Stereo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/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3D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 Reconstruction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20040" y="4094988"/>
            <a:ext cx="1931035" cy="624840"/>
          </a:xfrm>
          <a:custGeom>
            <a:avLst/>
            <a:gdLst/>
            <a:ahLst/>
            <a:cxnLst/>
            <a:rect l="l" t="t" r="r" b="b"/>
            <a:pathLst>
              <a:path w="1931035" h="624839">
                <a:moveTo>
                  <a:pt x="0" y="624839"/>
                </a:moveTo>
                <a:lnTo>
                  <a:pt x="1930908" y="624839"/>
                </a:lnTo>
                <a:lnTo>
                  <a:pt x="1930908" y="0"/>
                </a:lnTo>
                <a:lnTo>
                  <a:pt x="0" y="0"/>
                </a:lnTo>
                <a:lnTo>
                  <a:pt x="0" y="624839"/>
                </a:lnTo>
                <a:close/>
              </a:path>
            </a:pathLst>
          </a:custGeom>
          <a:ln w="12700">
            <a:solidFill>
              <a:srgbClr val="1F49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15873" y="4000647"/>
            <a:ext cx="1539240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760" marR="5080" indent="-99695">
              <a:lnSpc>
                <a:spcPct val="133100"/>
              </a:lnSpc>
              <a:spcBef>
                <a:spcPts val="100"/>
              </a:spcBef>
            </a:pP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4.</a:t>
            </a:r>
            <a:r>
              <a:rPr dirty="0" sz="1600" spc="-4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Recognition</a:t>
            </a:r>
            <a:r>
              <a:rPr dirty="0" sz="1600" spc="-25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spc="-50" b="1">
                <a:solidFill>
                  <a:srgbClr val="1F497D"/>
                </a:solidFill>
                <a:latin typeface="Arial"/>
                <a:cs typeface="Arial"/>
              </a:rPr>
              <a:t>/ 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Classification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259586" y="2837878"/>
            <a:ext cx="4380230" cy="1305560"/>
            <a:chOff x="1259586" y="2837878"/>
            <a:chExt cx="4380230" cy="1305560"/>
          </a:xfrm>
        </p:grpSpPr>
        <p:sp>
          <p:nvSpPr>
            <p:cNvPr id="17" name="object 17" descr=""/>
            <p:cNvSpPr/>
            <p:nvPr/>
          </p:nvSpPr>
          <p:spPr>
            <a:xfrm>
              <a:off x="3361181" y="2852166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5">
                  <a:moveTo>
                    <a:pt x="0" y="0"/>
                  </a:moveTo>
                  <a:lnTo>
                    <a:pt x="0" y="10839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18314" y="294627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356609" y="3393186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w="0" h="110489">
                  <a:moveTo>
                    <a:pt x="0" y="0"/>
                  </a:moveTo>
                  <a:lnTo>
                    <a:pt x="0" y="10991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313752" y="348881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30706" y="3891533"/>
              <a:ext cx="2024380" cy="190500"/>
            </a:xfrm>
            <a:custGeom>
              <a:avLst/>
              <a:gdLst/>
              <a:ahLst/>
              <a:cxnLst/>
              <a:rect l="l" t="t" r="r" b="b"/>
              <a:pathLst>
                <a:path w="2024379" h="190500">
                  <a:moveTo>
                    <a:pt x="2024380" y="0"/>
                  </a:moveTo>
                  <a:lnTo>
                    <a:pt x="0" y="18992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59586" y="4037443"/>
              <a:ext cx="89535" cy="85725"/>
            </a:xfrm>
            <a:custGeom>
              <a:avLst/>
              <a:gdLst/>
              <a:ahLst/>
              <a:cxnLst/>
              <a:rect l="l" t="t" r="r" b="b"/>
              <a:pathLst>
                <a:path w="89534" h="85725">
                  <a:moveTo>
                    <a:pt x="81343" y="0"/>
                  </a:moveTo>
                  <a:lnTo>
                    <a:pt x="0" y="50685"/>
                  </a:lnTo>
                  <a:lnTo>
                    <a:pt x="89357" y="85343"/>
                  </a:lnTo>
                  <a:lnTo>
                    <a:pt x="813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388613" y="3912869"/>
              <a:ext cx="2179955" cy="189230"/>
            </a:xfrm>
            <a:custGeom>
              <a:avLst/>
              <a:gdLst/>
              <a:ahLst/>
              <a:cxnLst/>
              <a:rect l="l" t="t" r="r" b="b"/>
              <a:pathLst>
                <a:path w="2179954" h="189229">
                  <a:moveTo>
                    <a:pt x="0" y="0"/>
                  </a:moveTo>
                  <a:lnTo>
                    <a:pt x="2179777" y="1888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550456" y="4057834"/>
              <a:ext cx="89535" cy="85725"/>
            </a:xfrm>
            <a:custGeom>
              <a:avLst/>
              <a:gdLst/>
              <a:ahLst/>
              <a:cxnLst/>
              <a:rect l="l" t="t" r="r" b="b"/>
              <a:pathLst>
                <a:path w="89535" h="85725">
                  <a:moveTo>
                    <a:pt x="7404" y="0"/>
                  </a:moveTo>
                  <a:lnTo>
                    <a:pt x="0" y="85407"/>
                  </a:lnTo>
                  <a:lnTo>
                    <a:pt x="89103" y="50101"/>
                  </a:lnTo>
                  <a:lnTo>
                    <a:pt x="74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67278" y="3888486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w="0" h="108585">
                  <a:moveTo>
                    <a:pt x="0" y="0"/>
                  </a:moveTo>
                  <a:lnTo>
                    <a:pt x="0" y="108394"/>
                  </a:lnTo>
                </a:path>
              </a:pathLst>
            </a:custGeom>
            <a:ln w="28575">
              <a:solidFill>
                <a:srgbClr val="EEECE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24410" y="398259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4876800" y="4073652"/>
            <a:ext cx="1524000" cy="5854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617220" marR="104139" indent="-506095">
              <a:lnSpc>
                <a:spcPct val="100000"/>
              </a:lnSpc>
              <a:spcBef>
                <a:spcPts val="320"/>
              </a:spcBef>
            </a:pP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6.</a:t>
            </a:r>
            <a:r>
              <a:rPr dirty="0" sz="1600" spc="-6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Synthesis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50" b="1">
                <a:solidFill>
                  <a:srgbClr val="1F497D"/>
                </a:solidFill>
                <a:latin typeface="Arial"/>
                <a:cs typeface="Arial"/>
              </a:rPr>
              <a:t>/ </a:t>
            </a:r>
            <a:r>
              <a:rPr dirty="0" sz="1600" spc="-25" b="1">
                <a:solidFill>
                  <a:srgbClr val="00B0F0"/>
                </a:solidFill>
                <a:latin typeface="Arial"/>
                <a:cs typeface="Arial"/>
              </a:rPr>
              <a:t>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94020" y="1997683"/>
            <a:ext cx="56305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Computer</a:t>
            </a:r>
            <a:r>
              <a:rPr dirty="0" sz="1600" spc="-2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Vision</a:t>
            </a:r>
            <a:r>
              <a:rPr dirty="0" sz="1600" spc="-5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600" spc="-4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Pattern</a:t>
            </a:r>
            <a:r>
              <a:rPr dirty="0" sz="1600" spc="-4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Recognition</a:t>
            </a:r>
            <a:r>
              <a:rPr dirty="0" sz="1600" spc="-2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/</a:t>
            </a:r>
            <a:r>
              <a:rPr dirty="0" sz="1600" spc="-4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Deep</a:t>
            </a:r>
            <a:r>
              <a:rPr dirty="0" sz="1600" spc="-5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Learning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284666" y="4011358"/>
            <a:ext cx="6635750" cy="836294"/>
            <a:chOff x="2284666" y="4011358"/>
            <a:chExt cx="6635750" cy="836294"/>
          </a:xfrm>
        </p:grpSpPr>
        <p:sp>
          <p:nvSpPr>
            <p:cNvPr id="30" name="object 30" descr=""/>
            <p:cNvSpPr/>
            <p:nvPr/>
          </p:nvSpPr>
          <p:spPr>
            <a:xfrm>
              <a:off x="2298954" y="4025646"/>
              <a:ext cx="4166870" cy="807720"/>
            </a:xfrm>
            <a:custGeom>
              <a:avLst/>
              <a:gdLst/>
              <a:ahLst/>
              <a:cxnLst/>
              <a:rect l="l" t="t" r="r" b="b"/>
              <a:pathLst>
                <a:path w="4166870" h="807720">
                  <a:moveTo>
                    <a:pt x="0" y="807719"/>
                  </a:moveTo>
                  <a:lnTo>
                    <a:pt x="4166616" y="807719"/>
                  </a:lnTo>
                  <a:lnTo>
                    <a:pt x="4166616" y="0"/>
                  </a:lnTo>
                  <a:lnTo>
                    <a:pt x="0" y="0"/>
                  </a:lnTo>
                  <a:lnTo>
                    <a:pt x="0" y="807719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653022" y="4056126"/>
              <a:ext cx="2247900" cy="585470"/>
            </a:xfrm>
            <a:custGeom>
              <a:avLst/>
              <a:gdLst/>
              <a:ahLst/>
              <a:cxnLst/>
              <a:rect l="l" t="t" r="r" b="b"/>
              <a:pathLst>
                <a:path w="2247900" h="585470">
                  <a:moveTo>
                    <a:pt x="0" y="585216"/>
                  </a:moveTo>
                  <a:lnTo>
                    <a:pt x="2247900" y="585216"/>
                  </a:lnTo>
                  <a:lnTo>
                    <a:pt x="2247900" y="0"/>
                  </a:lnTo>
                  <a:lnTo>
                    <a:pt x="0" y="0"/>
                  </a:lnTo>
                  <a:lnTo>
                    <a:pt x="0" y="585216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6781290" y="4083766"/>
            <a:ext cx="19875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6370" marR="5080" indent="-154305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Computer</a:t>
            </a:r>
            <a:r>
              <a:rPr dirty="0" sz="1600" spc="-5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Graphics: </a:t>
            </a:r>
            <a:r>
              <a:rPr dirty="0" sz="1600" b="1">
                <a:solidFill>
                  <a:srgbClr val="00B0F0"/>
                </a:solidFill>
                <a:latin typeface="Arial"/>
                <a:cs typeface="Arial"/>
              </a:rPr>
              <a:t>Virtual</a:t>
            </a:r>
            <a:r>
              <a:rPr dirty="0" sz="1600" spc="-90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Arial"/>
                <a:cs typeface="Arial"/>
              </a:rPr>
              <a:t>Reality,</a:t>
            </a:r>
            <a:r>
              <a:rPr dirty="0" sz="1600" spc="-60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1600" spc="-50" b="1">
                <a:solidFill>
                  <a:srgbClr val="00B0F0"/>
                </a:solidFill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22834" y="4285246"/>
            <a:ext cx="6379210" cy="1930400"/>
            <a:chOff x="322834" y="4285246"/>
            <a:chExt cx="6379210" cy="1930400"/>
          </a:xfrm>
        </p:grpSpPr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178" y="4285246"/>
              <a:ext cx="324618" cy="11784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329184" y="5231891"/>
              <a:ext cx="1978660" cy="977265"/>
            </a:xfrm>
            <a:custGeom>
              <a:avLst/>
              <a:gdLst/>
              <a:ahLst/>
              <a:cxnLst/>
              <a:rect l="l" t="t" r="r" b="b"/>
              <a:pathLst>
                <a:path w="1978660" h="977264">
                  <a:moveTo>
                    <a:pt x="0" y="976883"/>
                  </a:moveTo>
                  <a:lnTo>
                    <a:pt x="1978152" y="976883"/>
                  </a:lnTo>
                  <a:lnTo>
                    <a:pt x="1978152" y="0"/>
                  </a:lnTo>
                  <a:lnTo>
                    <a:pt x="0" y="0"/>
                  </a:lnTo>
                  <a:lnTo>
                    <a:pt x="0" y="976883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84780" y="5259725"/>
            <a:ext cx="146494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7.</a:t>
            </a:r>
            <a:r>
              <a:rPr dirty="0" sz="1600" spc="-5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Multimedia: </a:t>
            </a:r>
            <a:r>
              <a:rPr dirty="0" sz="1600" spc="-20" b="1">
                <a:solidFill>
                  <a:srgbClr val="1F497D"/>
                </a:solidFill>
                <a:latin typeface="Arial"/>
                <a:cs typeface="Arial"/>
              </a:rPr>
              <a:t>Content-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Based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91947" y="5747402"/>
            <a:ext cx="16510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17804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Image/Video 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Retrieval</a:t>
            </a:r>
            <a:r>
              <a:rPr dirty="0" sz="1600" spc="-65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(CBVR)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53745" y="575309"/>
            <a:ext cx="3101340" cy="14160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10"/>
              </a:spcBef>
            </a:pP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Visual</a:t>
            </a:r>
            <a:r>
              <a:rPr dirty="0" sz="1600" spc="-6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Servo</a:t>
            </a:r>
            <a:r>
              <a:rPr dirty="0" sz="1600" spc="-4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Control:</a:t>
            </a:r>
            <a:endParaRPr sz="1600">
              <a:latin typeface="Arial"/>
              <a:cs typeface="Arial"/>
            </a:endParaRPr>
          </a:p>
          <a:p>
            <a:pPr marL="89535" marR="779780">
              <a:lnSpc>
                <a:spcPct val="100000"/>
              </a:lnSpc>
              <a:spcBef>
                <a:spcPts val="835"/>
              </a:spcBef>
            </a:pPr>
            <a:r>
              <a:rPr dirty="0" sz="1400">
                <a:solidFill>
                  <a:srgbClr val="C00000"/>
                </a:solidFill>
                <a:latin typeface="Arial MT"/>
                <a:cs typeface="Arial MT"/>
              </a:rPr>
              <a:t>Robotics</a:t>
            </a:r>
            <a:r>
              <a:rPr dirty="0" sz="1400" spc="-6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C00000"/>
                </a:solidFill>
                <a:latin typeface="Arial MT"/>
                <a:cs typeface="Arial MT"/>
              </a:rPr>
              <a:t>/</a:t>
            </a:r>
            <a:r>
              <a:rPr dirty="0" sz="1400" spc="-95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C00000"/>
                </a:solidFill>
                <a:latin typeface="Arial MT"/>
                <a:cs typeface="Arial MT"/>
              </a:rPr>
              <a:t>Automatic</a:t>
            </a:r>
            <a:r>
              <a:rPr dirty="0" sz="1400" spc="-6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C00000"/>
                </a:solidFill>
                <a:latin typeface="Arial MT"/>
                <a:cs typeface="Arial MT"/>
              </a:rPr>
              <a:t>Optical </a:t>
            </a:r>
            <a:r>
              <a:rPr dirty="0" sz="1400">
                <a:solidFill>
                  <a:srgbClr val="C00000"/>
                </a:solidFill>
                <a:latin typeface="Arial MT"/>
                <a:cs typeface="Arial MT"/>
              </a:rPr>
              <a:t>Inspection</a:t>
            </a:r>
            <a:r>
              <a:rPr dirty="0" sz="1400" spc="-65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C00000"/>
                </a:solidFill>
                <a:latin typeface="Arial MT"/>
                <a:cs typeface="Arial MT"/>
              </a:rPr>
              <a:t>(AOI)</a:t>
            </a:r>
            <a:endParaRPr sz="1400">
              <a:latin typeface="Arial MT"/>
              <a:cs typeface="Arial MT"/>
            </a:endParaRPr>
          </a:p>
          <a:p>
            <a:pPr marL="89535" marR="382905">
              <a:lnSpc>
                <a:spcPct val="100000"/>
              </a:lnSpc>
              <a:spcBef>
                <a:spcPts val="845"/>
              </a:spcBef>
            </a:pPr>
            <a:r>
              <a:rPr dirty="0" sz="1400">
                <a:latin typeface="Arial MT"/>
                <a:cs typeface="Arial MT"/>
              </a:rPr>
              <a:t>2D/3D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Sensor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(Optics)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Vision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0">
                <a:latin typeface="Arial MT"/>
                <a:cs typeface="Arial MT"/>
              </a:rPr>
              <a:t>+ </a:t>
            </a:r>
            <a:r>
              <a:rPr dirty="0" sz="1400">
                <a:latin typeface="Arial MT"/>
                <a:cs typeface="Arial MT"/>
              </a:rPr>
              <a:t>Control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Mechanics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+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Power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348995" y="4715446"/>
            <a:ext cx="4906010" cy="2109470"/>
            <a:chOff x="348995" y="4715446"/>
            <a:chExt cx="4906010" cy="2109470"/>
          </a:xfrm>
        </p:grpSpPr>
        <p:sp>
          <p:nvSpPr>
            <p:cNvPr id="40" name="object 40" descr=""/>
            <p:cNvSpPr/>
            <p:nvPr/>
          </p:nvSpPr>
          <p:spPr>
            <a:xfrm>
              <a:off x="1259585" y="4729734"/>
              <a:ext cx="0" cy="433070"/>
            </a:xfrm>
            <a:custGeom>
              <a:avLst/>
              <a:gdLst/>
              <a:ahLst/>
              <a:cxnLst/>
              <a:rect l="l" t="t" r="r" b="b"/>
              <a:pathLst>
                <a:path w="0" h="433070">
                  <a:moveTo>
                    <a:pt x="0" y="0"/>
                  </a:moveTo>
                  <a:lnTo>
                    <a:pt x="0" y="43300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216728" y="514845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48995" y="6362700"/>
              <a:ext cx="4906010" cy="462280"/>
            </a:xfrm>
            <a:custGeom>
              <a:avLst/>
              <a:gdLst/>
              <a:ahLst/>
              <a:cxnLst/>
              <a:rect l="l" t="t" r="r" b="b"/>
              <a:pathLst>
                <a:path w="4906010" h="462279">
                  <a:moveTo>
                    <a:pt x="4905756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4905756" y="461772"/>
                  </a:lnTo>
                  <a:lnTo>
                    <a:pt x="490575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440126" y="6391609"/>
            <a:ext cx="4691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  <a:tabLst>
                <a:tab pos="3186430" algn="l"/>
              </a:tabLst>
            </a:pPr>
            <a:r>
              <a:rPr dirty="0" sz="1200" b="1">
                <a:latin typeface="Arial"/>
                <a:cs typeface="Arial"/>
              </a:rPr>
              <a:t>ISP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(Image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Signal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Processing):</a:t>
            </a:r>
            <a:r>
              <a:rPr dirty="0" sz="1200" b="1">
                <a:latin typeface="Arial"/>
                <a:cs typeface="Arial"/>
              </a:rPr>
              <a:t>	Function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Block</a:t>
            </a:r>
            <a:r>
              <a:rPr dirty="0" sz="1200" spc="275" b="1">
                <a:latin typeface="Arial"/>
                <a:cs typeface="Arial"/>
              </a:rPr>
              <a:t> </a:t>
            </a:r>
            <a:r>
              <a:rPr dirty="0" sz="1200" spc="-50" b="1">
                <a:latin typeface="Arial"/>
                <a:cs typeface="Arial"/>
              </a:rPr>
              <a:t>1 </a:t>
            </a:r>
            <a:r>
              <a:rPr dirty="0" sz="1200" b="1">
                <a:latin typeface="Arial"/>
                <a:cs typeface="Arial"/>
              </a:rPr>
              <a:t>Embedded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spc="-40" b="1">
                <a:latin typeface="Arial"/>
                <a:cs typeface="Arial"/>
              </a:rPr>
              <a:t>IVA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(Intelligent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Video</a:t>
            </a:r>
            <a:r>
              <a:rPr dirty="0" sz="1200" spc="-7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Analytics):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Function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Blocks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3~7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337047" y="6361176"/>
            <a:ext cx="2350135" cy="46228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41910" rIns="0" bIns="0" rtlCol="0" vert="horz">
            <a:spAutoFit/>
          </a:bodyPr>
          <a:lstStyle/>
          <a:p>
            <a:pPr marL="91440" marR="312420">
              <a:lnSpc>
                <a:spcPct val="100000"/>
              </a:lnSpc>
              <a:spcBef>
                <a:spcPts val="330"/>
              </a:spcBef>
            </a:pPr>
            <a:r>
              <a:rPr dirty="0" sz="1200" b="1">
                <a:latin typeface="Arial"/>
                <a:cs typeface="Arial"/>
              </a:rPr>
              <a:t>ARM: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Function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Blocks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1~2 </a:t>
            </a:r>
            <a:r>
              <a:rPr dirty="0" sz="1200" b="1">
                <a:latin typeface="Arial"/>
                <a:cs typeface="Arial"/>
              </a:rPr>
              <a:t>DSP:</a:t>
            </a:r>
            <a:r>
              <a:rPr dirty="0" sz="1200" spc="28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Function Blocks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3~7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642354" y="5007102"/>
            <a:ext cx="2247900" cy="31432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582295">
              <a:lnSpc>
                <a:spcPct val="100000"/>
              </a:lnSpc>
              <a:spcBef>
                <a:spcPts val="310"/>
              </a:spcBef>
            </a:pP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3D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 Printing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2424683" y="5236464"/>
            <a:ext cx="2684145" cy="756285"/>
          </a:xfrm>
          <a:custGeom>
            <a:avLst/>
            <a:gdLst/>
            <a:ahLst/>
            <a:cxnLst/>
            <a:rect l="l" t="t" r="r" b="b"/>
            <a:pathLst>
              <a:path w="2684145" h="756285">
                <a:moveTo>
                  <a:pt x="0" y="755904"/>
                </a:moveTo>
                <a:lnTo>
                  <a:pt x="2683764" y="755904"/>
                </a:lnTo>
                <a:lnTo>
                  <a:pt x="2683764" y="0"/>
                </a:lnTo>
                <a:lnTo>
                  <a:pt x="0" y="0"/>
                </a:lnTo>
                <a:lnTo>
                  <a:pt x="0" y="755904"/>
                </a:lnTo>
                <a:close/>
              </a:path>
            </a:pathLst>
          </a:custGeom>
          <a:ln w="12700">
            <a:solidFill>
              <a:srgbClr val="00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2785459" y="5264486"/>
            <a:ext cx="19608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9690" marR="5080" indent="-47625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8.</a:t>
            </a:r>
            <a:r>
              <a:rPr dirty="0" sz="1600" spc="1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Human-Computer 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Interaction</a:t>
            </a:r>
            <a:r>
              <a:rPr dirty="0" sz="1600" spc="-4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(HCI)</a:t>
            </a:r>
            <a:r>
              <a:rPr dirty="0" sz="1600" spc="-60" b="1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1F497D"/>
                </a:solidFill>
                <a:latin typeface="Arial"/>
                <a:cs typeface="Arial"/>
              </a:rPr>
              <a:t>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537161" y="5752163"/>
            <a:ext cx="2459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Human-</a:t>
            </a:r>
            <a:r>
              <a:rPr dirty="0" sz="1600" b="1">
                <a:solidFill>
                  <a:srgbClr val="1F497D"/>
                </a:solidFill>
                <a:latin typeface="Arial"/>
                <a:cs typeface="Arial"/>
              </a:rPr>
              <a:t>Robot</a:t>
            </a:r>
            <a:r>
              <a:rPr dirty="0" sz="1600" spc="-10" b="1">
                <a:solidFill>
                  <a:srgbClr val="1F497D"/>
                </a:solidFill>
                <a:latin typeface="Arial"/>
                <a:cs typeface="Arial"/>
              </a:rPr>
              <a:t> Interaction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1245298" y="4899850"/>
            <a:ext cx="7698105" cy="972185"/>
            <a:chOff x="1245298" y="4899850"/>
            <a:chExt cx="7698105" cy="972185"/>
          </a:xfrm>
        </p:grpSpPr>
        <p:sp>
          <p:nvSpPr>
            <p:cNvPr id="50" name="object 50" descr=""/>
            <p:cNvSpPr/>
            <p:nvPr/>
          </p:nvSpPr>
          <p:spPr>
            <a:xfrm>
              <a:off x="4513326" y="4914138"/>
              <a:ext cx="1897380" cy="28575"/>
            </a:xfrm>
            <a:custGeom>
              <a:avLst/>
              <a:gdLst/>
              <a:ahLst/>
              <a:cxnLst/>
              <a:rect l="l" t="t" r="r" b="b"/>
              <a:pathLst>
                <a:path w="1897379" h="28575">
                  <a:moveTo>
                    <a:pt x="0" y="0"/>
                  </a:moveTo>
                  <a:lnTo>
                    <a:pt x="1897062" y="2846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401562" y="4941570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4">
                  <a:moveTo>
                    <a:pt x="0" y="0"/>
                  </a:moveTo>
                  <a:lnTo>
                    <a:pt x="0" y="22157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401562" y="5164074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 h="0">
                  <a:moveTo>
                    <a:pt x="0" y="0"/>
                  </a:moveTo>
                  <a:lnTo>
                    <a:pt x="16986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557139" y="512120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259586" y="5007102"/>
              <a:ext cx="2519680" cy="0"/>
            </a:xfrm>
            <a:custGeom>
              <a:avLst/>
              <a:gdLst/>
              <a:ahLst/>
              <a:cxnLst/>
              <a:rect l="l" t="t" r="r" b="b"/>
              <a:pathLst>
                <a:path w="2519679" h="0">
                  <a:moveTo>
                    <a:pt x="0" y="0"/>
                  </a:moveTo>
                  <a:lnTo>
                    <a:pt x="251936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766565" y="4982718"/>
              <a:ext cx="0" cy="226060"/>
            </a:xfrm>
            <a:custGeom>
              <a:avLst/>
              <a:gdLst/>
              <a:ahLst/>
              <a:cxnLst/>
              <a:rect l="l" t="t" r="r" b="b"/>
              <a:pathLst>
                <a:path w="0" h="226060">
                  <a:moveTo>
                    <a:pt x="0" y="0"/>
                  </a:moveTo>
                  <a:lnTo>
                    <a:pt x="0" y="225717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716564" y="5122706"/>
              <a:ext cx="100330" cy="85725"/>
            </a:xfrm>
            <a:custGeom>
              <a:avLst/>
              <a:gdLst/>
              <a:ahLst/>
              <a:cxnLst/>
              <a:rect l="l" t="t" r="r" b="b"/>
              <a:pathLst>
                <a:path w="100329" h="85725">
                  <a:moveTo>
                    <a:pt x="100012" y="0"/>
                  </a:moveTo>
                  <a:lnTo>
                    <a:pt x="49999" y="85724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675882" y="5538978"/>
              <a:ext cx="2247900" cy="314325"/>
            </a:xfrm>
            <a:custGeom>
              <a:avLst/>
              <a:gdLst/>
              <a:ahLst/>
              <a:cxnLst/>
              <a:rect l="l" t="t" r="r" b="b"/>
              <a:pathLst>
                <a:path w="2247900" h="314325">
                  <a:moveTo>
                    <a:pt x="0" y="313944"/>
                  </a:moveTo>
                  <a:lnTo>
                    <a:pt x="2247900" y="313944"/>
                  </a:lnTo>
                  <a:lnTo>
                    <a:pt x="224790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6777672" y="5566111"/>
            <a:ext cx="20421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Reverse</a:t>
            </a:r>
            <a:r>
              <a:rPr dirty="0" sz="1600" spc="-4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Engineering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4511230" y="384047"/>
            <a:ext cx="4610100" cy="5367020"/>
            <a:chOff x="4511230" y="384047"/>
            <a:chExt cx="4610100" cy="5367020"/>
          </a:xfrm>
        </p:grpSpPr>
        <p:sp>
          <p:nvSpPr>
            <p:cNvPr id="60" name="object 60" descr=""/>
            <p:cNvSpPr/>
            <p:nvPr/>
          </p:nvSpPr>
          <p:spPr>
            <a:xfrm>
              <a:off x="6401561" y="5164074"/>
              <a:ext cx="0" cy="557530"/>
            </a:xfrm>
            <a:custGeom>
              <a:avLst/>
              <a:gdLst/>
              <a:ahLst/>
              <a:cxnLst/>
              <a:rect l="l" t="t" r="r" b="b"/>
              <a:pathLst>
                <a:path w="0" h="557529">
                  <a:moveTo>
                    <a:pt x="0" y="0"/>
                  </a:moveTo>
                  <a:lnTo>
                    <a:pt x="0" y="55721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410705" y="5708142"/>
              <a:ext cx="170180" cy="0"/>
            </a:xfrm>
            <a:custGeom>
              <a:avLst/>
              <a:gdLst/>
              <a:ahLst/>
              <a:cxnLst/>
              <a:rect l="l" t="t" r="r" b="b"/>
              <a:pathLst>
                <a:path w="170179" h="0">
                  <a:moveTo>
                    <a:pt x="0" y="0"/>
                  </a:moveTo>
                  <a:lnTo>
                    <a:pt x="16986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566283" y="566527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525517" y="4697730"/>
              <a:ext cx="0" cy="230504"/>
            </a:xfrm>
            <a:custGeom>
              <a:avLst/>
              <a:gdLst/>
              <a:ahLst/>
              <a:cxnLst/>
              <a:rect l="l" t="t" r="r" b="b"/>
              <a:pathLst>
                <a:path w="0" h="230504">
                  <a:moveTo>
                    <a:pt x="0" y="0"/>
                  </a:moveTo>
                  <a:lnTo>
                    <a:pt x="0" y="23045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9460" y="384047"/>
              <a:ext cx="2011679" cy="2924554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8884056" y="6556392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719321" y="553973"/>
            <a:ext cx="2780030" cy="141605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600" b="1">
                <a:solidFill>
                  <a:srgbClr val="00B0F0"/>
                </a:solidFill>
                <a:latin typeface="Arial"/>
                <a:cs typeface="Arial"/>
              </a:rPr>
              <a:t>Metaverse</a:t>
            </a:r>
            <a:r>
              <a:rPr dirty="0" sz="1600" spc="-45" b="1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dirty="0" sz="1600" spc="525">
                <a:solidFill>
                  <a:srgbClr val="00B0F0"/>
                </a:solidFill>
                <a:latin typeface="SimSun"/>
                <a:cs typeface="SimSun"/>
              </a:rPr>
              <a:t>(ñᆷᇉ3:</a:t>
            </a:r>
            <a:endParaRPr sz="1600">
              <a:latin typeface="SimSun"/>
              <a:cs typeface="SimSun"/>
            </a:endParaRPr>
          </a:p>
          <a:p>
            <a:pPr marL="356870" marR="940435" indent="-266700">
              <a:lnSpc>
                <a:spcPct val="100000"/>
              </a:lnSpc>
              <a:spcBef>
                <a:spcPts val="825"/>
              </a:spcBef>
              <a:buAutoNum type="arabicParenR"/>
              <a:tabLst>
                <a:tab pos="358775" algn="l"/>
              </a:tabLst>
            </a:pPr>
            <a:r>
              <a:rPr dirty="0" sz="1400">
                <a:solidFill>
                  <a:srgbClr val="00B0F0"/>
                </a:solidFill>
                <a:latin typeface="Arial MT"/>
                <a:cs typeface="Arial MT"/>
              </a:rPr>
              <a:t>AI</a:t>
            </a:r>
            <a:r>
              <a:rPr dirty="0" sz="1400" spc="15">
                <a:solidFill>
                  <a:srgbClr val="00B0F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B0F0"/>
                </a:solidFill>
                <a:latin typeface="Arial MT"/>
                <a:cs typeface="Arial MT"/>
              </a:rPr>
              <a:t>–</a:t>
            </a:r>
            <a:r>
              <a:rPr dirty="0" sz="1400" spc="10">
                <a:solidFill>
                  <a:srgbClr val="00B0F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00B0F0"/>
                </a:solidFill>
                <a:latin typeface="Arial MT"/>
                <a:cs typeface="Arial MT"/>
              </a:rPr>
              <a:t>Self-Learning, 	Customization</a:t>
            </a:r>
            <a:endParaRPr sz="1400">
              <a:latin typeface="Arial MT"/>
              <a:cs typeface="Arial MT"/>
            </a:endParaRPr>
          </a:p>
          <a:p>
            <a:pPr marL="356870" marR="154305" indent="-266700">
              <a:lnSpc>
                <a:spcPct val="100000"/>
              </a:lnSpc>
              <a:spcBef>
                <a:spcPts val="840"/>
              </a:spcBef>
              <a:buAutoNum type="arabicParenR"/>
              <a:tabLst>
                <a:tab pos="358775" algn="l"/>
              </a:tabLst>
            </a:pPr>
            <a:r>
              <a:rPr dirty="0" sz="1400">
                <a:solidFill>
                  <a:srgbClr val="00B0F0"/>
                </a:solidFill>
                <a:latin typeface="Arial MT"/>
                <a:cs typeface="Arial MT"/>
              </a:rPr>
              <a:t>AR</a:t>
            </a:r>
            <a:r>
              <a:rPr dirty="0" sz="1400" spc="-30">
                <a:solidFill>
                  <a:srgbClr val="00B0F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B0F0"/>
                </a:solidFill>
                <a:latin typeface="Arial MT"/>
                <a:cs typeface="Arial MT"/>
              </a:rPr>
              <a:t>(Augmented</a:t>
            </a:r>
            <a:r>
              <a:rPr dirty="0" sz="1400" spc="-75">
                <a:solidFill>
                  <a:srgbClr val="00B0F0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B0F0"/>
                </a:solidFill>
                <a:latin typeface="Arial MT"/>
                <a:cs typeface="Arial MT"/>
              </a:rPr>
              <a:t>Reality),</a:t>
            </a:r>
            <a:r>
              <a:rPr dirty="0" sz="1400" spc="-25">
                <a:solidFill>
                  <a:srgbClr val="00B0F0"/>
                </a:solidFill>
                <a:latin typeface="Arial MT"/>
                <a:cs typeface="Arial MT"/>
              </a:rPr>
              <a:t> VR </a:t>
            </a:r>
            <a:r>
              <a:rPr dirty="0" sz="1400" spc="-25">
                <a:solidFill>
                  <a:srgbClr val="00B0F0"/>
                </a:solidFill>
                <a:latin typeface="Arial MT"/>
                <a:cs typeface="Arial MT"/>
              </a:rPr>
              <a:t>	</a:t>
            </a:r>
            <a:r>
              <a:rPr dirty="0" sz="1400">
                <a:solidFill>
                  <a:srgbClr val="00B0F0"/>
                </a:solidFill>
                <a:latin typeface="Arial MT"/>
                <a:cs typeface="Arial MT"/>
              </a:rPr>
              <a:t>(Virtual</a:t>
            </a:r>
            <a:r>
              <a:rPr dirty="0" sz="1400" spc="-65">
                <a:solidFill>
                  <a:srgbClr val="00B0F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00B0F0"/>
                </a:solidFill>
                <a:latin typeface="Arial MT"/>
                <a:cs typeface="Arial MT"/>
              </a:rPr>
              <a:t>Reality)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093984" y="3294180"/>
            <a:ext cx="18649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70C0"/>
                </a:solidFill>
                <a:latin typeface="Times New Roman"/>
                <a:cs typeface="Times New Roman"/>
              </a:rPr>
              <a:t>Computer</a:t>
            </a:r>
            <a:r>
              <a:rPr dirty="0" sz="1200" spc="-7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70C0"/>
                </a:solidFill>
                <a:latin typeface="Times New Roman"/>
                <a:cs typeface="Times New Roman"/>
              </a:rPr>
              <a:t>Vision:</a:t>
            </a:r>
            <a:endParaRPr sz="1200">
              <a:latin typeface="Times New Roman"/>
              <a:cs typeface="Times New Roman"/>
            </a:endParaRPr>
          </a:p>
          <a:p>
            <a:pPr marL="12700" marR="5080" indent="87630">
              <a:lnSpc>
                <a:spcPct val="100000"/>
              </a:lnSpc>
              <a:buChar char="-"/>
              <a:tabLst>
                <a:tab pos="100330" algn="l"/>
              </a:tabLst>
            </a:pPr>
            <a:r>
              <a:rPr dirty="0" sz="1200">
                <a:solidFill>
                  <a:srgbClr val="0070C0"/>
                </a:solidFill>
                <a:latin typeface="Times New Roman"/>
                <a:cs typeface="Times New Roman"/>
              </a:rPr>
              <a:t>From</a:t>
            </a:r>
            <a:r>
              <a:rPr dirty="0" sz="1200" spc="-5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70C0"/>
                </a:solidFill>
                <a:latin typeface="Times New Roman"/>
                <a:cs typeface="Times New Roman"/>
              </a:rPr>
              <a:t>Theory</a:t>
            </a:r>
            <a:r>
              <a:rPr dirty="0" sz="1200" spc="-5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70C0"/>
                </a:solidFill>
                <a:latin typeface="Times New Roman"/>
                <a:cs typeface="Times New Roman"/>
              </a:rPr>
              <a:t>to</a:t>
            </a:r>
            <a:r>
              <a:rPr dirty="0" sz="1200" spc="-75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70C0"/>
                </a:solidFill>
                <a:latin typeface="Times New Roman"/>
                <a:cs typeface="Times New Roman"/>
              </a:rPr>
              <a:t>Application, 2002,</a:t>
            </a:r>
            <a:endParaRPr sz="1200">
              <a:latin typeface="Times New Roman"/>
              <a:cs typeface="Times New Roman"/>
            </a:endParaRPr>
          </a:p>
          <a:p>
            <a:pPr marL="100330" indent="-87630">
              <a:lnSpc>
                <a:spcPct val="100000"/>
              </a:lnSpc>
              <a:buChar char="-"/>
              <a:tabLst>
                <a:tab pos="100330" algn="l"/>
              </a:tabLst>
            </a:pPr>
            <a:r>
              <a:rPr dirty="0" sz="1200" spc="-10">
                <a:solidFill>
                  <a:srgbClr val="0070C0"/>
                </a:solidFill>
                <a:latin typeface="Times New Roman"/>
                <a:cs typeface="Times New Roman"/>
              </a:rPr>
              <a:t>Jenn-</a:t>
            </a:r>
            <a:r>
              <a:rPr dirty="0" sz="1200">
                <a:solidFill>
                  <a:srgbClr val="0070C0"/>
                </a:solidFill>
                <a:latin typeface="Times New Roman"/>
                <a:cs typeface="Times New Roman"/>
              </a:rPr>
              <a:t>Jier</a:t>
            </a:r>
            <a:r>
              <a:rPr dirty="0" sz="1200" spc="-5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70C0"/>
                </a:solidFill>
                <a:latin typeface="Times New Roman"/>
                <a:cs typeface="Times New Roman"/>
              </a:rPr>
              <a:t>James</a:t>
            </a:r>
            <a:r>
              <a:rPr dirty="0" sz="1200" spc="5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0070C0"/>
                </a:solidFill>
                <a:latin typeface="Times New Roman"/>
                <a:cs typeface="Times New Roman"/>
              </a:rPr>
              <a:t>Lien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1400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2.1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AI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–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Deep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Learning: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Deep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Learning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for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Computer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Vision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(2/3)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220218" y="2308098"/>
            <a:ext cx="302260" cy="2525395"/>
          </a:xfrm>
          <a:custGeom>
            <a:avLst/>
            <a:gdLst/>
            <a:ahLst/>
            <a:cxnLst/>
            <a:rect l="l" t="t" r="r" b="b"/>
            <a:pathLst>
              <a:path w="302259" h="2525395">
                <a:moveTo>
                  <a:pt x="301752" y="2525268"/>
                </a:moveTo>
                <a:lnTo>
                  <a:pt x="243025" y="2523292"/>
                </a:lnTo>
                <a:lnTo>
                  <a:pt x="195067" y="2517905"/>
                </a:lnTo>
                <a:lnTo>
                  <a:pt x="162732" y="2509912"/>
                </a:lnTo>
                <a:lnTo>
                  <a:pt x="150876" y="2500122"/>
                </a:lnTo>
                <a:lnTo>
                  <a:pt x="150876" y="1287780"/>
                </a:lnTo>
                <a:lnTo>
                  <a:pt x="139019" y="1277989"/>
                </a:lnTo>
                <a:lnTo>
                  <a:pt x="106684" y="1269996"/>
                </a:lnTo>
                <a:lnTo>
                  <a:pt x="58726" y="1264609"/>
                </a:lnTo>
                <a:lnTo>
                  <a:pt x="0" y="1262634"/>
                </a:lnTo>
                <a:lnTo>
                  <a:pt x="58726" y="1260658"/>
                </a:lnTo>
                <a:lnTo>
                  <a:pt x="106684" y="1255271"/>
                </a:lnTo>
                <a:lnTo>
                  <a:pt x="139019" y="1247278"/>
                </a:lnTo>
                <a:lnTo>
                  <a:pt x="150876" y="1237488"/>
                </a:lnTo>
                <a:lnTo>
                  <a:pt x="150876" y="25145"/>
                </a:lnTo>
                <a:lnTo>
                  <a:pt x="162732" y="15355"/>
                </a:lnTo>
                <a:lnTo>
                  <a:pt x="195067" y="7362"/>
                </a:lnTo>
                <a:lnTo>
                  <a:pt x="243025" y="1975"/>
                </a:lnTo>
                <a:lnTo>
                  <a:pt x="301752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0" y="2600274"/>
            <a:ext cx="238125" cy="182626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vert270">
            <a:spAutoFit/>
          </a:bodyPr>
          <a:lstStyle/>
          <a:p>
            <a:pPr>
              <a:lnSpc>
                <a:spcPts val="1755"/>
              </a:lnSpc>
            </a:pPr>
            <a:r>
              <a:rPr dirty="0" sz="1800" b="1">
                <a:solidFill>
                  <a:srgbClr val="0099FF"/>
                </a:solidFill>
                <a:latin typeface="Calibri"/>
                <a:cs typeface="Calibri"/>
              </a:rPr>
              <a:t>focus</a:t>
            </a:r>
            <a:r>
              <a:rPr dirty="0" sz="1800" spc="-40" b="1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99FF"/>
                </a:solidFill>
                <a:latin typeface="Calibri"/>
                <a:cs typeface="Calibri"/>
              </a:rPr>
              <a:t>of</a:t>
            </a:r>
            <a:r>
              <a:rPr dirty="0" sz="1800" spc="-10" b="1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99FF"/>
                </a:solidFill>
                <a:latin typeface="Calibri"/>
                <a:cs typeface="Calibri"/>
              </a:rPr>
              <a:t>this</a:t>
            </a:r>
            <a:r>
              <a:rPr dirty="0" sz="1800" spc="-40" b="1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99FF"/>
                </a:solidFill>
                <a:latin typeface="Calibri"/>
                <a:cs typeface="Calibri"/>
              </a:rPr>
              <a:t>course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516445" y="3184969"/>
            <a:ext cx="3051810" cy="959485"/>
            <a:chOff x="516445" y="3184969"/>
            <a:chExt cx="3051810" cy="959485"/>
          </a:xfrm>
        </p:grpSpPr>
        <p:sp>
          <p:nvSpPr>
            <p:cNvPr id="72" name="object 72" descr=""/>
            <p:cNvSpPr/>
            <p:nvPr/>
          </p:nvSpPr>
          <p:spPr>
            <a:xfrm>
              <a:off x="3524694" y="3376231"/>
              <a:ext cx="1270" cy="177165"/>
            </a:xfrm>
            <a:custGeom>
              <a:avLst/>
              <a:gdLst/>
              <a:ahLst/>
              <a:cxnLst/>
              <a:rect l="l" t="t" r="r" b="b"/>
              <a:pathLst>
                <a:path w="1270" h="177164">
                  <a:moveTo>
                    <a:pt x="1079" y="17697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3481910" y="3304799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2341" y="0"/>
                  </a:moveTo>
                  <a:lnTo>
                    <a:pt x="0" y="85979"/>
                  </a:lnTo>
                  <a:lnTo>
                    <a:pt x="85725" y="85458"/>
                  </a:lnTo>
                  <a:lnTo>
                    <a:pt x="42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21208" y="3189732"/>
              <a:ext cx="248920" cy="949960"/>
            </a:xfrm>
            <a:custGeom>
              <a:avLst/>
              <a:gdLst/>
              <a:ahLst/>
              <a:cxnLst/>
              <a:rect l="l" t="t" r="r" b="b"/>
              <a:pathLst>
                <a:path w="248920" h="949960">
                  <a:moveTo>
                    <a:pt x="248411" y="949452"/>
                  </a:moveTo>
                  <a:lnTo>
                    <a:pt x="200067" y="947824"/>
                  </a:lnTo>
                  <a:lnTo>
                    <a:pt x="160586" y="943387"/>
                  </a:lnTo>
                  <a:lnTo>
                    <a:pt x="133967" y="936807"/>
                  </a:lnTo>
                  <a:lnTo>
                    <a:pt x="124205" y="928751"/>
                  </a:lnTo>
                  <a:lnTo>
                    <a:pt x="124205" y="495427"/>
                  </a:lnTo>
                  <a:lnTo>
                    <a:pt x="114444" y="487370"/>
                  </a:lnTo>
                  <a:lnTo>
                    <a:pt x="87825" y="480790"/>
                  </a:lnTo>
                  <a:lnTo>
                    <a:pt x="48344" y="476353"/>
                  </a:lnTo>
                  <a:lnTo>
                    <a:pt x="0" y="474726"/>
                  </a:lnTo>
                  <a:lnTo>
                    <a:pt x="48344" y="473098"/>
                  </a:lnTo>
                  <a:lnTo>
                    <a:pt x="87825" y="468661"/>
                  </a:lnTo>
                  <a:lnTo>
                    <a:pt x="114444" y="462081"/>
                  </a:lnTo>
                  <a:lnTo>
                    <a:pt x="124205" y="454025"/>
                  </a:lnTo>
                  <a:lnTo>
                    <a:pt x="124205" y="20701"/>
                  </a:lnTo>
                  <a:lnTo>
                    <a:pt x="133967" y="12644"/>
                  </a:lnTo>
                  <a:lnTo>
                    <a:pt x="160586" y="6064"/>
                  </a:lnTo>
                  <a:lnTo>
                    <a:pt x="200067" y="1627"/>
                  </a:lnTo>
                  <a:lnTo>
                    <a:pt x="248411" y="0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347981" y="3493353"/>
            <a:ext cx="1207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classification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8739" y="497677"/>
            <a:ext cx="36734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Clr>
                <a:srgbClr val="00B0F0"/>
              </a:buClr>
              <a:buFont typeface="Wingdings"/>
              <a:buChar char=""/>
              <a:tabLst>
                <a:tab pos="298450" algn="l"/>
              </a:tabLst>
            </a:pPr>
            <a:r>
              <a:rPr dirty="0" sz="1600" spc="-10" b="1">
                <a:solidFill>
                  <a:srgbClr val="00B0F0"/>
                </a:solidFill>
                <a:latin typeface="Calibri"/>
                <a:cs typeface="Calibri"/>
              </a:rPr>
              <a:t>GPT:</a:t>
            </a:r>
            <a:r>
              <a:rPr dirty="0" sz="1600" spc="-3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Generative</a:t>
            </a:r>
            <a:r>
              <a:rPr dirty="0" sz="1600" spc="-25">
                <a:latin typeface="Calibri"/>
                <a:cs typeface="Calibri"/>
              </a:rPr>
              <a:t> Pre-</a:t>
            </a:r>
            <a:r>
              <a:rPr dirty="0" sz="1600">
                <a:latin typeface="Calibri"/>
                <a:cs typeface="Calibri"/>
              </a:rPr>
              <a:t>trained</a:t>
            </a:r>
            <a:r>
              <a:rPr dirty="0" sz="1600" spc="-10">
                <a:latin typeface="Calibri"/>
                <a:cs typeface="Calibri"/>
              </a:rPr>
              <a:t> Transformer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855720" y="1004138"/>
            <a:ext cx="841375" cy="6350"/>
          </a:xfrm>
          <a:custGeom>
            <a:avLst/>
            <a:gdLst/>
            <a:ahLst/>
            <a:cxnLst/>
            <a:rect l="l" t="t" r="r" b="b"/>
            <a:pathLst>
              <a:path w="841375" h="6350">
                <a:moveTo>
                  <a:pt x="841248" y="0"/>
                </a:moveTo>
                <a:lnTo>
                  <a:pt x="0" y="0"/>
                </a:lnTo>
                <a:lnTo>
                  <a:pt x="0" y="6108"/>
                </a:lnTo>
                <a:lnTo>
                  <a:pt x="841248" y="6108"/>
                </a:lnTo>
                <a:lnTo>
                  <a:pt x="8412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51536" y="985357"/>
            <a:ext cx="47478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68450" algn="l"/>
              </a:tabLst>
            </a:pP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2)</a:t>
            </a:r>
            <a:r>
              <a:rPr dirty="0" sz="1600" spc="434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B0F0"/>
                </a:solidFill>
                <a:latin typeface="Calibri"/>
                <a:cs typeface="Calibri"/>
              </a:rPr>
              <a:t>Pre-</a:t>
            </a:r>
            <a:r>
              <a:rPr dirty="0" sz="1600" spc="-10">
                <a:solidFill>
                  <a:srgbClr val="00B0F0"/>
                </a:solidFill>
                <a:latin typeface="Calibri"/>
                <a:cs typeface="Calibri"/>
              </a:rPr>
              <a:t>Training:</a:t>
            </a: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Insufficient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data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customization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1566672"/>
            <a:ext cx="3977640" cy="5123815"/>
            <a:chOff x="0" y="1566672"/>
            <a:chExt cx="3977640" cy="512381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847" y="5280660"/>
              <a:ext cx="3669791" cy="14096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66672"/>
              <a:ext cx="3550920" cy="147521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907713" y="6585882"/>
            <a:ext cx="1600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Times New Roman"/>
                <a:cs typeface="Times New Roman"/>
              </a:rPr>
              <a:t>18</a:t>
            </a:r>
            <a:endParaRPr sz="1050">
              <a:latin typeface="Times New Roman"/>
              <a:cs typeface="Times New Roman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1752" y="1663064"/>
            <a:ext cx="8003285" cy="517474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290166" y="3822437"/>
            <a:ext cx="948055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50" spc="-10" b="1">
                <a:solidFill>
                  <a:srgbClr val="00B050"/>
                </a:solidFill>
                <a:latin typeface="Times New Roman"/>
                <a:cs typeface="Times New Roman"/>
              </a:rPr>
              <a:t>Computer Vision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952850" y="3821805"/>
            <a:ext cx="1064260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50" spc="-10" b="1">
                <a:solidFill>
                  <a:srgbClr val="00B0F0"/>
                </a:solidFill>
                <a:latin typeface="Times New Roman"/>
                <a:cs typeface="Times New Roman"/>
              </a:rPr>
              <a:t>Artificial Intelligence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421059" y="3769559"/>
            <a:ext cx="1234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imes New Roman"/>
                <a:cs typeface="Times New Roman"/>
              </a:rPr>
              <a:t>Machine</a:t>
            </a:r>
            <a:r>
              <a:rPr dirty="0" sz="1200" spc="-40" b="1">
                <a:latin typeface="Times New Roman"/>
                <a:cs typeface="Times New Roman"/>
              </a:rPr>
              <a:t> </a:t>
            </a:r>
            <a:r>
              <a:rPr dirty="0" sz="1200" spc="-10" b="1">
                <a:latin typeface="Times New Roman"/>
                <a:cs typeface="Times New Roman"/>
              </a:rPr>
              <a:t>Learning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332667" y="4135319"/>
            <a:ext cx="14128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imes New Roman"/>
                <a:cs typeface="Times New Roman"/>
              </a:rPr>
              <a:t>Poster</a:t>
            </a:r>
            <a:r>
              <a:rPr dirty="0" sz="1200" spc="-50" b="1">
                <a:latin typeface="Times New Roman"/>
                <a:cs typeface="Times New Roman"/>
              </a:rPr>
              <a:t> </a:t>
            </a:r>
            <a:r>
              <a:rPr dirty="0" sz="1200" spc="-10" b="1">
                <a:latin typeface="Times New Roman"/>
                <a:cs typeface="Times New Roman"/>
              </a:rPr>
              <a:t>Probability…)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408070" y="2437052"/>
            <a:ext cx="13855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0000"/>
                </a:solidFill>
                <a:latin typeface="Times New Roman"/>
                <a:cs typeface="Times New Roman"/>
              </a:rPr>
              <a:t>Deep</a:t>
            </a:r>
            <a:r>
              <a:rPr dirty="0" sz="16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Times New Roman"/>
                <a:cs typeface="Times New Roman"/>
              </a:rPr>
              <a:t>Learning: Optimization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66745" y="3117810"/>
            <a:ext cx="2143760" cy="62357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89230" marR="5080" indent="-177165">
              <a:lnSpc>
                <a:spcPts val="1510"/>
              </a:lnSpc>
              <a:spcBef>
                <a:spcPts val="295"/>
              </a:spcBef>
              <a:buFont typeface="Arial MT"/>
              <a:buChar char="•"/>
              <a:tabLst>
                <a:tab pos="190500" algn="l"/>
              </a:tabLst>
            </a:pP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AI:</a:t>
            </a:r>
            <a:r>
              <a:rPr dirty="0" sz="1400" spc="-2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MLP-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BP</a:t>
            </a:r>
            <a:r>
              <a:rPr dirty="0" sz="1400" spc="-8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(Multilayer 	Perceptron</a:t>
            </a:r>
            <a:r>
              <a:rPr dirty="0" sz="1400" spc="-2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–</a:t>
            </a:r>
            <a:r>
              <a:rPr dirty="0" sz="1400" spc="1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00B0F0"/>
                </a:solidFill>
                <a:latin typeface="Times New Roman"/>
                <a:cs typeface="Times New Roman"/>
              </a:rPr>
              <a:t>Back </a:t>
            </a:r>
            <a:r>
              <a:rPr dirty="0" sz="1400" spc="-20" b="1">
                <a:solidFill>
                  <a:srgbClr val="00B0F0"/>
                </a:solidFill>
                <a:latin typeface="Times New Roman"/>
                <a:cs typeface="Times New Roman"/>
              </a:rPr>
              <a:t>	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Propagation),</a:t>
            </a:r>
            <a:r>
              <a:rPr dirty="0" sz="1400" spc="-2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CNN,</a:t>
            </a:r>
            <a:r>
              <a:rPr dirty="0" sz="1400" spc="4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25" b="1">
                <a:solidFill>
                  <a:srgbClr val="00B0F0"/>
                </a:solidFill>
                <a:latin typeface="Times New Roman"/>
                <a:cs typeface="Times New Roman"/>
              </a:rPr>
              <a:t>RNN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745053" y="3693923"/>
            <a:ext cx="7645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-</a:t>
            </a:r>
            <a:r>
              <a:rPr dirty="0" sz="1400" spc="-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Cascade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453571" y="3926531"/>
            <a:ext cx="22580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Times New Roman"/>
                <a:cs typeface="Times New Roman"/>
              </a:rPr>
              <a:t>(Bayes’</a:t>
            </a:r>
            <a:r>
              <a:rPr dirty="0" sz="1200" spc="-90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theorem:</a:t>
            </a:r>
            <a:r>
              <a:rPr dirty="0" sz="1200" spc="125" b="1">
                <a:latin typeface="Times New Roman"/>
                <a:cs typeface="Times New Roman"/>
              </a:rPr>
              <a:t> </a:t>
            </a:r>
            <a:r>
              <a:rPr dirty="0" baseline="-17857" sz="2100" b="1">
                <a:solidFill>
                  <a:srgbClr val="00B0F0"/>
                </a:solidFill>
                <a:latin typeface="Times New Roman"/>
                <a:cs typeface="Times New Roman"/>
              </a:rPr>
              <a:t>1)</a:t>
            </a:r>
            <a:r>
              <a:rPr dirty="0" baseline="-17857" sz="2100" spc="13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baseline="-17857" sz="2100" spc="-15" b="1">
                <a:solidFill>
                  <a:srgbClr val="00B0F0"/>
                </a:solidFill>
                <a:latin typeface="Times New Roman"/>
                <a:cs typeface="Times New Roman"/>
              </a:rPr>
              <a:t>Non-linear</a:t>
            </a:r>
            <a:endParaRPr baseline="-17857" sz="2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37951" y="4178565"/>
            <a:ext cx="1136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discrimination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630758" y="4472773"/>
            <a:ext cx="2085975" cy="140271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218440" marR="719455" indent="-206375">
              <a:lnSpc>
                <a:spcPts val="1510"/>
              </a:lnSpc>
              <a:spcBef>
                <a:spcPts val="295"/>
              </a:spcBef>
              <a:buAutoNum type="arabicParenR" startAt="2"/>
              <a:tabLst>
                <a:tab pos="219710" algn="l"/>
              </a:tabLst>
            </a:pP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Prediction 	(extrapolation)</a:t>
            </a:r>
            <a:endParaRPr sz="1400">
              <a:latin typeface="Times New Roman"/>
              <a:cs typeface="Times New Roman"/>
            </a:endParaRPr>
          </a:p>
          <a:p>
            <a:pPr marL="219075" indent="-206375">
              <a:lnSpc>
                <a:spcPct val="100000"/>
              </a:lnSpc>
              <a:spcBef>
                <a:spcPts val="615"/>
              </a:spcBef>
              <a:buAutoNum type="arabicParenR" startAt="2"/>
              <a:tabLst>
                <a:tab pos="219075" algn="l"/>
              </a:tabLst>
            </a:pP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Customization</a:t>
            </a:r>
            <a:endParaRPr sz="1400">
              <a:latin typeface="Times New Roman"/>
              <a:cs typeface="Times New Roman"/>
            </a:endParaRPr>
          </a:p>
          <a:p>
            <a:pPr marL="218440" marR="5080" indent="-206375">
              <a:lnSpc>
                <a:spcPts val="1510"/>
              </a:lnSpc>
              <a:spcBef>
                <a:spcPts val="815"/>
              </a:spcBef>
              <a:buAutoNum type="arabicParenR" startAt="2"/>
              <a:tabLst>
                <a:tab pos="219710" algn="l"/>
              </a:tabLst>
            </a:pP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Self-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Learning 	(reinforcement</a:t>
            </a:r>
            <a:r>
              <a:rPr dirty="0" sz="1400" spc="4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learning, 	transformer)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12452" y="3146162"/>
            <a:ext cx="8108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00B050"/>
                </a:solidFill>
                <a:latin typeface="Times New Roman"/>
                <a:cs typeface="Times New Roman"/>
              </a:rPr>
              <a:t>ML:</a:t>
            </a:r>
            <a:r>
              <a:rPr dirty="0" sz="1400" spc="-35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400" spc="-25" b="1">
                <a:solidFill>
                  <a:srgbClr val="00B050"/>
                </a:solidFill>
                <a:latin typeface="Times New Roman"/>
                <a:cs typeface="Times New Roman"/>
              </a:rPr>
              <a:t>SVM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912452" y="3438764"/>
            <a:ext cx="1402715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279400" marR="5080" indent="-267335">
              <a:lnSpc>
                <a:spcPts val="1510"/>
              </a:lnSpc>
              <a:spcBef>
                <a:spcPts val="295"/>
              </a:spcBef>
            </a:pPr>
            <a:r>
              <a:rPr dirty="0" sz="1400" b="1">
                <a:solidFill>
                  <a:srgbClr val="00B050"/>
                </a:solidFill>
                <a:latin typeface="Times New Roman"/>
                <a:cs typeface="Times New Roman"/>
              </a:rPr>
              <a:t>1)</a:t>
            </a:r>
            <a:r>
              <a:rPr dirty="0" sz="1400" spc="130" b="1">
                <a:solidFill>
                  <a:srgbClr val="00B050"/>
                </a:solidFill>
                <a:latin typeface="Times New Roman"/>
                <a:cs typeface="Times New Roman"/>
              </a:rPr>
              <a:t>  </a:t>
            </a:r>
            <a:r>
              <a:rPr dirty="0" sz="1400" spc="-10" b="1">
                <a:solidFill>
                  <a:srgbClr val="00B050"/>
                </a:solidFill>
                <a:latin typeface="Times New Roman"/>
                <a:cs typeface="Times New Roman"/>
              </a:rPr>
              <a:t>Non-linear discrimination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734144" y="4219040"/>
            <a:ext cx="13303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30">
                <a:solidFill>
                  <a:srgbClr val="00B050"/>
                </a:solidFill>
                <a:latin typeface="Arial MT"/>
                <a:cs typeface="Arial MT"/>
              </a:rPr>
              <a:t>🞄</a:t>
            </a:r>
            <a:r>
              <a:rPr dirty="0" sz="1400" spc="500">
                <a:solidFill>
                  <a:srgbClr val="00B050"/>
                </a:solidFill>
                <a:latin typeface="Arial MT"/>
                <a:cs typeface="Arial MT"/>
              </a:rPr>
              <a:t> </a:t>
            </a:r>
            <a:r>
              <a:rPr dirty="0" sz="1400" b="1">
                <a:solidFill>
                  <a:srgbClr val="00B050"/>
                </a:solidFill>
                <a:latin typeface="Times New Roman"/>
                <a:cs typeface="Times New Roman"/>
              </a:rPr>
              <a:t>ML:</a:t>
            </a:r>
            <a:r>
              <a:rPr dirty="0" sz="1400" spc="-85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50"/>
                </a:solidFill>
                <a:latin typeface="Times New Roman"/>
                <a:cs typeface="Times New Roman"/>
              </a:rPr>
              <a:t>AdaBoost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912452" y="4511644"/>
            <a:ext cx="1833880" cy="72580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278130" marR="5080" indent="-266065">
              <a:lnSpc>
                <a:spcPts val="1510"/>
              </a:lnSpc>
              <a:spcBef>
                <a:spcPts val="295"/>
              </a:spcBef>
              <a:buAutoNum type="arabicParenR"/>
              <a:tabLst>
                <a:tab pos="279400" algn="l"/>
              </a:tabLst>
            </a:pPr>
            <a:r>
              <a:rPr dirty="0" sz="1400" b="1">
                <a:solidFill>
                  <a:srgbClr val="00B050"/>
                </a:solidFill>
                <a:latin typeface="Times New Roman"/>
                <a:cs typeface="Times New Roman"/>
              </a:rPr>
              <a:t>Feature</a:t>
            </a:r>
            <a:r>
              <a:rPr dirty="0" sz="1400" spc="-60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50"/>
                </a:solidFill>
                <a:latin typeface="Times New Roman"/>
                <a:cs typeface="Times New Roman"/>
              </a:rPr>
              <a:t>extraction </a:t>
            </a:r>
            <a:r>
              <a:rPr dirty="0" sz="1400" spc="-10" b="1">
                <a:solidFill>
                  <a:srgbClr val="00B050"/>
                </a:solidFill>
                <a:latin typeface="Times New Roman"/>
                <a:cs typeface="Times New Roman"/>
              </a:rPr>
              <a:t>	</a:t>
            </a:r>
            <a:r>
              <a:rPr dirty="0" sz="1400" b="1">
                <a:solidFill>
                  <a:srgbClr val="00B050"/>
                </a:solidFill>
                <a:latin typeface="Times New Roman"/>
                <a:cs typeface="Times New Roman"/>
              </a:rPr>
              <a:t>by</a:t>
            </a:r>
            <a:r>
              <a:rPr dirty="0" sz="1400" spc="-10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00B050"/>
                </a:solidFill>
                <a:latin typeface="Times New Roman"/>
                <a:cs typeface="Times New Roman"/>
              </a:rPr>
              <a:t>filter</a:t>
            </a:r>
            <a:r>
              <a:rPr dirty="0" sz="1400" spc="-50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50"/>
                </a:solidFill>
                <a:latin typeface="Times New Roman"/>
                <a:cs typeface="Times New Roman"/>
              </a:rPr>
              <a:t>convolution</a:t>
            </a:r>
            <a:endParaRPr sz="1400">
              <a:latin typeface="Times New Roman"/>
              <a:cs typeface="Times New Roman"/>
            </a:endParaRPr>
          </a:p>
          <a:p>
            <a:pPr marL="278765" indent="-266065">
              <a:lnSpc>
                <a:spcPct val="100000"/>
              </a:lnSpc>
              <a:spcBef>
                <a:spcPts val="615"/>
              </a:spcBef>
              <a:buAutoNum type="arabicParenR"/>
              <a:tabLst>
                <a:tab pos="278765" algn="l"/>
              </a:tabLst>
            </a:pPr>
            <a:r>
              <a:rPr dirty="0" sz="1400" spc="-10" b="1">
                <a:solidFill>
                  <a:srgbClr val="00B050"/>
                </a:solidFill>
                <a:latin typeface="Times New Roman"/>
                <a:cs typeface="Times New Roman"/>
              </a:rPr>
              <a:t>Cascade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8739" y="73912"/>
            <a:ext cx="42405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2.1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Deep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Learning: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ChatGPT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(3/3)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356428" y="-36042"/>
            <a:ext cx="3697604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83030" algn="l"/>
                <a:tab pos="2473325" algn="l"/>
              </a:tabLst>
            </a:pPr>
            <a:r>
              <a:rPr dirty="0" sz="1400">
                <a:latin typeface="Calibri"/>
                <a:cs typeface="Calibri"/>
              </a:rPr>
              <a:t>Machine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Learning: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Need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Data</a:t>
            </a:r>
            <a:r>
              <a:rPr dirty="0" sz="1400">
                <a:latin typeface="Calibri"/>
                <a:cs typeface="Calibri"/>
              </a:rPr>
              <a:t>	+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Label/No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Label </a:t>
            </a:r>
            <a:r>
              <a:rPr dirty="0" sz="1400">
                <a:latin typeface="Calibri"/>
                <a:cs typeface="Calibri"/>
              </a:rPr>
              <a:t>Deep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Learning:</a:t>
            </a:r>
            <a:r>
              <a:rPr dirty="0" sz="1400">
                <a:latin typeface="Calibri"/>
                <a:cs typeface="Calibri"/>
              </a:rPr>
              <a:t>	Need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Big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Data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+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Label/No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Label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51536" y="1150072"/>
            <a:ext cx="4641215" cy="59753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1568450" algn="l"/>
              </a:tabLst>
            </a:pP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3)</a:t>
            </a:r>
            <a:r>
              <a:rPr dirty="0" sz="1600" spc="409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B0F0"/>
                </a:solidFill>
                <a:latin typeface="Calibri"/>
                <a:cs typeface="Calibri"/>
              </a:rPr>
              <a:t>Transformer:</a:t>
            </a: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	</a:t>
            </a:r>
            <a:r>
              <a:rPr dirty="0" sz="1600" spc="-35">
                <a:latin typeface="Calibri"/>
                <a:cs typeface="Calibri"/>
              </a:rPr>
              <a:t>Token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Self-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r>
              <a:rPr dirty="0" sz="160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dirty="0" sz="1600">
                <a:latin typeface="Calibri"/>
                <a:cs typeface="Calibri"/>
              </a:rPr>
              <a:t>QKV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Attention</a:t>
            </a:r>
            <a:r>
              <a:rPr dirty="0" sz="1600" spc="-1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sz="1600">
              <a:latin typeface="Calibri"/>
              <a:cs typeface="Calibri"/>
            </a:endParaRPr>
          </a:p>
          <a:p>
            <a:pPr marL="842010">
              <a:lnSpc>
                <a:spcPct val="100000"/>
              </a:lnSpc>
              <a:spcBef>
                <a:spcPts val="515"/>
              </a:spcBef>
            </a:pP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a)</a:t>
            </a:r>
            <a:r>
              <a:rPr dirty="0" sz="1200" spc="4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SVM:</a:t>
            </a:r>
            <a:r>
              <a:rPr dirty="0" sz="1200" spc="6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Supported</a:t>
            </a:r>
            <a:r>
              <a:rPr dirty="0" sz="1200" spc="5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Vector</a:t>
            </a:r>
            <a:r>
              <a:rPr dirty="0" sz="1200" spc="6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B050"/>
                </a:solidFill>
                <a:latin typeface="Times New Roman"/>
                <a:cs typeface="Times New Roman"/>
              </a:rPr>
              <a:t>Machine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02238" y="5213916"/>
            <a:ext cx="149098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b)</a:t>
            </a:r>
            <a:r>
              <a:rPr dirty="0" sz="1200" spc="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AdaBoost</a:t>
            </a:r>
            <a:r>
              <a:rPr dirty="0" sz="1200" spc="114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B050"/>
                </a:solidFill>
                <a:latin typeface="Times New Roman"/>
                <a:cs typeface="Times New Roman"/>
              </a:rPr>
              <a:t>(Cascade)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772841" y="3293958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 h="0">
                <a:moveTo>
                  <a:pt x="0" y="0"/>
                </a:moveTo>
                <a:lnTo>
                  <a:pt x="104527" y="0"/>
                </a:lnTo>
              </a:path>
            </a:pathLst>
          </a:custGeom>
          <a:ln w="62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942705" y="3163942"/>
            <a:ext cx="66040" cy="1308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650" spc="-50" i="1">
                <a:latin typeface="Franklin Gothic Medium"/>
                <a:cs typeface="Franklin Gothic Medium"/>
              </a:rPr>
              <a:t>T</a:t>
            </a:r>
            <a:endParaRPr sz="650">
              <a:latin typeface="Franklin Gothic Medium"/>
              <a:cs typeface="Franklin Gothic Medium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301109" y="3131089"/>
            <a:ext cx="831850" cy="295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8945" algn="l"/>
                <a:tab pos="796925" algn="l"/>
              </a:tabLst>
            </a:pPr>
            <a:r>
              <a:rPr dirty="0" sz="1750">
                <a:latin typeface="Symbol"/>
                <a:cs typeface="Symbol"/>
              </a:rPr>
              <a:t></a:t>
            </a:r>
            <a:r>
              <a:rPr dirty="0" sz="1750" spc="450">
                <a:latin typeface="Times New Roman"/>
                <a:cs typeface="Times New Roman"/>
              </a:rPr>
              <a:t> </a:t>
            </a:r>
            <a:r>
              <a:rPr dirty="0" sz="650" spc="-50" i="1">
                <a:latin typeface="Franklin Gothic Medium"/>
                <a:cs typeface="Franklin Gothic Medium"/>
              </a:rPr>
              <a:t>i</a:t>
            </a:r>
            <a:r>
              <a:rPr dirty="0" sz="650" i="1">
                <a:latin typeface="Franklin Gothic Medium"/>
                <a:cs typeface="Franklin Gothic Medium"/>
              </a:rPr>
              <a:t>	</a:t>
            </a:r>
            <a:r>
              <a:rPr dirty="0" sz="650" spc="-50" i="1">
                <a:latin typeface="Franklin Gothic Medium"/>
                <a:cs typeface="Franklin Gothic Medium"/>
              </a:rPr>
              <a:t>i</a:t>
            </a:r>
            <a:r>
              <a:rPr dirty="0" sz="650" i="1">
                <a:latin typeface="Franklin Gothic Medium"/>
                <a:cs typeface="Franklin Gothic Medium"/>
              </a:rPr>
              <a:t>	</a:t>
            </a:r>
            <a:r>
              <a:rPr dirty="0" sz="650" spc="-50" i="1">
                <a:latin typeface="Franklin Gothic Medium"/>
                <a:cs typeface="Franklin Gothic Medium"/>
              </a:rPr>
              <a:t>i</a:t>
            </a:r>
            <a:endParaRPr sz="650">
              <a:latin typeface="Franklin Gothic Medium"/>
              <a:cs typeface="Franklin Gothic Medium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313200" y="3374744"/>
            <a:ext cx="155575" cy="1308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650" i="1">
                <a:latin typeface="Franklin Gothic Medium"/>
                <a:cs typeface="Franklin Gothic Medium"/>
              </a:rPr>
              <a:t>i</a:t>
            </a:r>
            <a:r>
              <a:rPr dirty="0" sz="650" spc="-95" i="1">
                <a:latin typeface="Franklin Gothic Medium"/>
                <a:cs typeface="Franklin Gothic Medium"/>
              </a:rPr>
              <a:t> </a:t>
            </a:r>
            <a:r>
              <a:rPr dirty="0" sz="650" spc="-25">
                <a:latin typeface="Symbol"/>
                <a:cs typeface="Symbol"/>
              </a:rPr>
              <a:t></a:t>
            </a:r>
            <a:r>
              <a:rPr dirty="0" sz="650" spc="-25">
                <a:latin typeface="Franklin Gothic Medium"/>
                <a:cs typeface="Franklin Gothic Medium"/>
              </a:rPr>
              <a:t>1</a:t>
            </a:r>
            <a:endParaRPr sz="650">
              <a:latin typeface="Franklin Gothic Medium"/>
              <a:cs typeface="Franklin Gothic Medium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07416" y="3163948"/>
            <a:ext cx="67945" cy="1308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650" spc="-50">
                <a:latin typeface="Franklin Gothic Medium"/>
                <a:cs typeface="Franklin Gothic Medium"/>
              </a:rPr>
              <a:t>T</a:t>
            </a:r>
            <a:endParaRPr sz="650">
              <a:latin typeface="Franklin Gothic Medium"/>
              <a:cs typeface="Franklin Gothic Medium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659543" y="3168638"/>
            <a:ext cx="444500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50" i="1">
                <a:latin typeface="Franklin Gothic Medium"/>
                <a:cs typeface="Franklin Gothic Medium"/>
              </a:rPr>
              <a:t>y</a:t>
            </a:r>
            <a:r>
              <a:rPr dirty="0" sz="1150" spc="150" i="1">
                <a:latin typeface="Franklin Gothic Medium"/>
                <a:cs typeface="Franklin Gothic Medium"/>
              </a:rPr>
              <a:t> </a:t>
            </a:r>
            <a:r>
              <a:rPr dirty="0" sz="1150">
                <a:latin typeface="Franklin Gothic Medium"/>
                <a:cs typeface="Franklin Gothic Medium"/>
              </a:rPr>
              <a:t>(w</a:t>
            </a:r>
            <a:r>
              <a:rPr dirty="0" sz="1150" spc="355">
                <a:latin typeface="Franklin Gothic Medium"/>
                <a:cs typeface="Franklin Gothic Medium"/>
              </a:rPr>
              <a:t> </a:t>
            </a:r>
            <a:r>
              <a:rPr dirty="0" sz="1150" spc="-50" i="1">
                <a:latin typeface="Franklin Gothic Medium"/>
                <a:cs typeface="Franklin Gothic Medium"/>
              </a:rPr>
              <a:t>x</a:t>
            </a:r>
            <a:endParaRPr sz="1150">
              <a:latin typeface="Franklin Gothic Medium"/>
              <a:cs typeface="Franklin Gothic Medium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67937" y="3285978"/>
            <a:ext cx="113664" cy="205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50" spc="-50">
                <a:latin typeface="Franklin Gothic Medium"/>
                <a:cs typeface="Franklin Gothic Medium"/>
              </a:rPr>
              <a:t>2</a:t>
            </a:r>
            <a:endParaRPr sz="1150">
              <a:latin typeface="Franklin Gothic Medium"/>
              <a:cs typeface="Franklin Gothic Medium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8727" y="3090590"/>
            <a:ext cx="2775585" cy="3060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54075" algn="l"/>
                <a:tab pos="1433195" algn="l"/>
                <a:tab pos="2115820" algn="l"/>
              </a:tabLst>
            </a:pPr>
            <a:r>
              <a:rPr dirty="0" baseline="2415" sz="1725" i="1">
                <a:latin typeface="Franklin Gothic Medium"/>
                <a:cs typeface="Franklin Gothic Medium"/>
              </a:rPr>
              <a:t>L</a:t>
            </a:r>
            <a:r>
              <a:rPr dirty="0" baseline="2415" sz="1725">
                <a:latin typeface="Franklin Gothic Medium"/>
                <a:cs typeface="Franklin Gothic Medium"/>
              </a:rPr>
              <a:t>(w,</a:t>
            </a:r>
            <a:r>
              <a:rPr dirty="0" baseline="2415" sz="1725" spc="-217">
                <a:latin typeface="Franklin Gothic Medium"/>
                <a:cs typeface="Franklin Gothic Medium"/>
              </a:rPr>
              <a:t> </a:t>
            </a:r>
            <a:r>
              <a:rPr dirty="0" baseline="2415" sz="1725" spc="-15" i="1">
                <a:latin typeface="Franklin Gothic Medium"/>
                <a:cs typeface="Franklin Gothic Medium"/>
              </a:rPr>
              <a:t>b</a:t>
            </a:r>
            <a:r>
              <a:rPr dirty="0" baseline="2415" sz="1725" spc="-15">
                <a:latin typeface="Franklin Gothic Medium"/>
                <a:cs typeface="Franklin Gothic Medium"/>
              </a:rPr>
              <a:t>,</a:t>
            </a:r>
            <a:r>
              <a:rPr dirty="0" baseline="2222" sz="1875" spc="-15">
                <a:latin typeface="Symbol"/>
                <a:cs typeface="Symbol"/>
              </a:rPr>
              <a:t></a:t>
            </a:r>
            <a:r>
              <a:rPr dirty="0" baseline="2222" sz="1875" spc="-209">
                <a:latin typeface="Times New Roman"/>
                <a:cs typeface="Times New Roman"/>
              </a:rPr>
              <a:t> </a:t>
            </a:r>
            <a:r>
              <a:rPr dirty="0" baseline="2415" sz="1725">
                <a:latin typeface="Franklin Gothic Medium"/>
                <a:cs typeface="Franklin Gothic Medium"/>
              </a:rPr>
              <a:t>)</a:t>
            </a:r>
            <a:r>
              <a:rPr dirty="0" baseline="2415" sz="1725" spc="89">
                <a:latin typeface="Franklin Gothic Medium"/>
                <a:cs typeface="Franklin Gothic Medium"/>
              </a:rPr>
              <a:t> </a:t>
            </a:r>
            <a:r>
              <a:rPr dirty="0" baseline="2415" sz="1725" spc="-75">
                <a:latin typeface="Symbol"/>
                <a:cs typeface="Symbol"/>
              </a:rPr>
              <a:t></a:t>
            </a:r>
            <a:r>
              <a:rPr dirty="0" baseline="2415" sz="1725">
                <a:latin typeface="Times New Roman"/>
                <a:cs typeface="Times New Roman"/>
              </a:rPr>
              <a:t>	</a:t>
            </a:r>
            <a:r>
              <a:rPr dirty="0" baseline="2415" sz="1725">
                <a:latin typeface="Franklin Gothic Medium"/>
                <a:cs typeface="Franklin Gothic Medium"/>
              </a:rPr>
              <a:t>w</a:t>
            </a:r>
            <a:r>
              <a:rPr dirty="0" baseline="2415" sz="1725" spc="375">
                <a:latin typeface="Franklin Gothic Medium"/>
                <a:cs typeface="Franklin Gothic Medium"/>
              </a:rPr>
              <a:t> </a:t>
            </a:r>
            <a:r>
              <a:rPr dirty="0" baseline="2415" sz="1725">
                <a:latin typeface="Franklin Gothic Medium"/>
                <a:cs typeface="Franklin Gothic Medium"/>
              </a:rPr>
              <a:t>w</a:t>
            </a:r>
            <a:r>
              <a:rPr dirty="0" baseline="2415" sz="1725" spc="-75">
                <a:latin typeface="Franklin Gothic Medium"/>
                <a:cs typeface="Franklin Gothic Medium"/>
              </a:rPr>
              <a:t> </a:t>
            </a:r>
            <a:r>
              <a:rPr dirty="0" baseline="2415" sz="1725" spc="-75">
                <a:latin typeface="Symbol"/>
                <a:cs typeface="Symbol"/>
              </a:rPr>
              <a:t></a:t>
            </a:r>
            <a:r>
              <a:rPr dirty="0" baseline="2415" sz="1725">
                <a:latin typeface="Times New Roman"/>
                <a:cs typeface="Times New Roman"/>
              </a:rPr>
              <a:t>	</a:t>
            </a:r>
            <a:r>
              <a:rPr dirty="0" baseline="2222" sz="1875">
                <a:latin typeface="Symbol"/>
                <a:cs typeface="Symbol"/>
              </a:rPr>
              <a:t></a:t>
            </a:r>
            <a:r>
              <a:rPr dirty="0" baseline="2222" sz="1875" spc="52">
                <a:latin typeface="Times New Roman"/>
                <a:cs typeface="Times New Roman"/>
              </a:rPr>
              <a:t> </a:t>
            </a:r>
            <a:r>
              <a:rPr dirty="0" baseline="1501" sz="2775" spc="-75">
                <a:latin typeface="Symbol"/>
                <a:cs typeface="Symbol"/>
              </a:rPr>
              <a:t></a:t>
            </a:r>
            <a:r>
              <a:rPr dirty="0" baseline="1501" sz="2775">
                <a:latin typeface="Times New Roman"/>
                <a:cs typeface="Times New Roman"/>
              </a:rPr>
              <a:t>	</a:t>
            </a:r>
            <a:r>
              <a:rPr dirty="0" baseline="2415" sz="1725">
                <a:latin typeface="Symbol"/>
                <a:cs typeface="Symbol"/>
              </a:rPr>
              <a:t></a:t>
            </a:r>
            <a:r>
              <a:rPr dirty="0" baseline="2415" sz="1725" spc="-135">
                <a:latin typeface="Times New Roman"/>
                <a:cs typeface="Times New Roman"/>
              </a:rPr>
              <a:t> </a:t>
            </a:r>
            <a:r>
              <a:rPr dirty="0" baseline="2415" sz="1725" i="1">
                <a:latin typeface="Franklin Gothic Medium"/>
                <a:cs typeface="Franklin Gothic Medium"/>
              </a:rPr>
              <a:t>b</a:t>
            </a:r>
            <a:r>
              <a:rPr dirty="0" baseline="2415" sz="1725">
                <a:latin typeface="Franklin Gothic Medium"/>
                <a:cs typeface="Franklin Gothic Medium"/>
              </a:rPr>
              <a:t>)</a:t>
            </a:r>
            <a:r>
              <a:rPr dirty="0" baseline="2415" sz="1725" spc="-127">
                <a:latin typeface="Franklin Gothic Medium"/>
                <a:cs typeface="Franklin Gothic Medium"/>
              </a:rPr>
              <a:t> </a:t>
            </a:r>
            <a:r>
              <a:rPr dirty="0" baseline="2415" sz="1725">
                <a:latin typeface="Symbol"/>
                <a:cs typeface="Symbol"/>
              </a:rPr>
              <a:t></a:t>
            </a:r>
            <a:r>
              <a:rPr dirty="0" baseline="2415" sz="1725" spc="-217">
                <a:latin typeface="Times New Roman"/>
                <a:cs typeface="Times New Roman"/>
              </a:rPr>
              <a:t> </a:t>
            </a:r>
            <a:r>
              <a:rPr dirty="0" baseline="2415" sz="1725">
                <a:latin typeface="Franklin Gothic Medium"/>
                <a:cs typeface="Franklin Gothic Medium"/>
              </a:rPr>
              <a:t>1</a:t>
            </a:r>
            <a:r>
              <a:rPr dirty="0" baseline="1501" sz="2775">
                <a:latin typeface="Symbol"/>
                <a:cs typeface="Symbol"/>
              </a:rPr>
              <a:t></a:t>
            </a:r>
            <a:r>
              <a:rPr dirty="0" baseline="1501" sz="2775" spc="82">
                <a:latin typeface="Times New Roman"/>
                <a:cs typeface="Times New Roman"/>
              </a:rPr>
              <a:t> </a:t>
            </a:r>
            <a:r>
              <a:rPr dirty="0" sz="1400" spc="-880">
                <a:solidFill>
                  <a:srgbClr val="00B050"/>
                </a:solidFill>
                <a:latin typeface="Arial MT"/>
                <a:cs typeface="Arial MT"/>
              </a:rPr>
              <a:t>🞄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391" y="2955968"/>
            <a:ext cx="22783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0B0F0"/>
                </a:solidFill>
                <a:latin typeface="Arial MT"/>
                <a:cs typeface="Arial MT"/>
              </a:rPr>
              <a:t>Lag</a:t>
            </a:r>
            <a:r>
              <a:rPr dirty="0" sz="1400" spc="-5">
                <a:solidFill>
                  <a:srgbClr val="00B0F0"/>
                </a:solidFill>
                <a:latin typeface="Arial MT"/>
                <a:cs typeface="Arial MT"/>
              </a:rPr>
              <a:t>r</a:t>
            </a:r>
            <a:r>
              <a:rPr dirty="0" sz="1400" spc="-10">
                <a:solidFill>
                  <a:srgbClr val="00B0F0"/>
                </a:solidFill>
                <a:latin typeface="Arial MT"/>
                <a:cs typeface="Arial MT"/>
              </a:rPr>
              <a:t>ang</a:t>
            </a:r>
            <a:r>
              <a:rPr dirty="0" sz="1400" spc="-185">
                <a:solidFill>
                  <a:srgbClr val="00B0F0"/>
                </a:solidFill>
                <a:latin typeface="Arial MT"/>
                <a:cs typeface="Arial MT"/>
              </a:rPr>
              <a:t>e</a:t>
            </a:r>
            <a:r>
              <a:rPr dirty="0" baseline="-33816" sz="1725" spc="-772">
                <a:latin typeface="Franklin Gothic Medium"/>
                <a:cs typeface="Franklin Gothic Medium"/>
              </a:rPr>
              <a:t>1</a:t>
            </a:r>
            <a:r>
              <a:rPr dirty="0" sz="1400" spc="-5">
                <a:solidFill>
                  <a:srgbClr val="00B0F0"/>
                </a:solidFill>
                <a:latin typeface="Arial MT"/>
                <a:cs typeface="Arial MT"/>
              </a:rPr>
              <a:t>:</a:t>
            </a:r>
            <a:r>
              <a:rPr dirty="0" sz="1400" spc="-50">
                <a:solidFill>
                  <a:srgbClr val="00B0F0"/>
                </a:solidFill>
                <a:latin typeface="Arial MT"/>
                <a:cs typeface="Arial MT"/>
              </a:rPr>
              <a:t> </a:t>
            </a:r>
            <a:r>
              <a:rPr dirty="0" sz="1400" spc="10">
                <a:solidFill>
                  <a:srgbClr val="00B0F0"/>
                </a:solidFill>
                <a:latin typeface="Arial MT"/>
                <a:cs typeface="Arial MT"/>
              </a:rPr>
              <a:t>D</a:t>
            </a:r>
            <a:r>
              <a:rPr dirty="0" sz="1400" spc="15">
                <a:solidFill>
                  <a:srgbClr val="00B0F0"/>
                </a:solidFill>
                <a:latin typeface="Arial MT"/>
                <a:cs typeface="Arial MT"/>
              </a:rPr>
              <a:t>e</a:t>
            </a:r>
            <a:r>
              <a:rPr dirty="0" sz="1400" spc="25">
                <a:solidFill>
                  <a:srgbClr val="00B0F0"/>
                </a:solidFill>
                <a:latin typeface="Arial MT"/>
                <a:cs typeface="Arial MT"/>
              </a:rPr>
              <a:t>c</a:t>
            </a:r>
            <a:r>
              <a:rPr dirty="0" sz="1400" spc="20">
                <a:solidFill>
                  <a:srgbClr val="00B0F0"/>
                </a:solidFill>
                <a:latin typeface="Arial MT"/>
                <a:cs typeface="Arial MT"/>
              </a:rPr>
              <a:t>i</a:t>
            </a:r>
            <a:r>
              <a:rPr dirty="0" sz="1400" spc="25">
                <a:solidFill>
                  <a:srgbClr val="00B0F0"/>
                </a:solidFill>
                <a:latin typeface="Arial MT"/>
                <a:cs typeface="Arial MT"/>
              </a:rPr>
              <a:t>s</a:t>
            </a:r>
            <a:r>
              <a:rPr dirty="0" sz="1400" spc="20">
                <a:solidFill>
                  <a:srgbClr val="00B0F0"/>
                </a:solidFill>
                <a:latin typeface="Arial MT"/>
                <a:cs typeface="Arial MT"/>
              </a:rPr>
              <a:t>i</a:t>
            </a:r>
            <a:r>
              <a:rPr dirty="0" sz="1400" spc="-740">
                <a:solidFill>
                  <a:srgbClr val="00B0F0"/>
                </a:solidFill>
                <a:latin typeface="Arial MT"/>
                <a:cs typeface="Arial MT"/>
              </a:rPr>
              <a:t>o</a:t>
            </a:r>
            <a:r>
              <a:rPr dirty="0" baseline="-21367" sz="975" spc="30" i="1">
                <a:latin typeface="Franklin Gothic Medium"/>
                <a:cs typeface="Franklin Gothic Medium"/>
              </a:rPr>
              <a:t>l</a:t>
            </a:r>
            <a:r>
              <a:rPr dirty="0" baseline="-21367" sz="975" spc="509" i="1">
                <a:latin typeface="Franklin Gothic Medium"/>
                <a:cs typeface="Franklin Gothic Medium"/>
              </a:rPr>
              <a:t> </a:t>
            </a:r>
            <a:r>
              <a:rPr dirty="0" sz="1400">
                <a:solidFill>
                  <a:srgbClr val="00B0F0"/>
                </a:solidFill>
                <a:latin typeface="Arial MT"/>
                <a:cs typeface="Arial MT"/>
              </a:rPr>
              <a:t>n</a:t>
            </a:r>
            <a:r>
              <a:rPr dirty="0" sz="1400" spc="-60">
                <a:solidFill>
                  <a:srgbClr val="00B0F0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00B0F0"/>
                </a:solidFill>
                <a:latin typeface="Arial MT"/>
                <a:cs typeface="Arial MT"/>
              </a:rPr>
              <a:t>function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45491" y="697991"/>
            <a:ext cx="8813800" cy="2490470"/>
            <a:chOff x="45491" y="697991"/>
            <a:chExt cx="8813800" cy="2490470"/>
          </a:xfrm>
        </p:grpSpPr>
        <p:sp>
          <p:nvSpPr>
            <p:cNvPr id="39" name="object 39" descr=""/>
            <p:cNvSpPr/>
            <p:nvPr/>
          </p:nvSpPr>
          <p:spPr>
            <a:xfrm>
              <a:off x="45491" y="3182032"/>
              <a:ext cx="2202180" cy="6350"/>
            </a:xfrm>
            <a:custGeom>
              <a:avLst/>
              <a:gdLst/>
              <a:ahLst/>
              <a:cxnLst/>
              <a:rect l="l" t="t" r="r" b="b"/>
              <a:pathLst>
                <a:path w="2202180" h="6350">
                  <a:moveTo>
                    <a:pt x="2202180" y="0"/>
                  </a:moveTo>
                  <a:lnTo>
                    <a:pt x="1651635" y="0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2202180" y="6096"/>
                  </a:lnTo>
                  <a:lnTo>
                    <a:pt x="220218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2615" y="697991"/>
              <a:ext cx="2406395" cy="26670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0423" y="958595"/>
              <a:ext cx="1466075" cy="272783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6587884" y="535731"/>
            <a:ext cx="2167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B0F0"/>
                </a:solidFill>
                <a:latin typeface="Calibri"/>
                <a:cs typeface="Calibri"/>
              </a:rPr>
              <a:t>MSE:</a:t>
            </a:r>
            <a:r>
              <a:rPr dirty="0" sz="1200" spc="-3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B0F0"/>
                </a:solidFill>
                <a:latin typeface="Calibri"/>
                <a:cs typeface="Calibri"/>
              </a:rPr>
              <a:t>Continue</a:t>
            </a:r>
            <a:r>
              <a:rPr dirty="0" sz="1200" spc="-4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B0F0"/>
                </a:solidFill>
                <a:latin typeface="Calibri"/>
                <a:cs typeface="Calibri"/>
              </a:rPr>
              <a:t>for</a:t>
            </a:r>
            <a:r>
              <a:rPr dirty="0" sz="1200" spc="-4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B0F0"/>
                </a:solidFill>
                <a:latin typeface="Calibri"/>
                <a:cs typeface="Calibri"/>
              </a:rPr>
              <a:t>Bbox</a:t>
            </a:r>
            <a:r>
              <a:rPr dirty="0" sz="1200" spc="-10">
                <a:solidFill>
                  <a:srgbClr val="00B0F0"/>
                </a:solidFill>
                <a:latin typeface="Calibri"/>
                <a:cs typeface="Calibri"/>
              </a:rPr>
              <a:t> regression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6361938" y="659130"/>
            <a:ext cx="216535" cy="596265"/>
          </a:xfrm>
          <a:custGeom>
            <a:avLst/>
            <a:gdLst/>
            <a:ahLst/>
            <a:cxnLst/>
            <a:rect l="l" t="t" r="r" b="b"/>
            <a:pathLst>
              <a:path w="216534" h="596265">
                <a:moveTo>
                  <a:pt x="216408" y="595884"/>
                </a:moveTo>
                <a:lnTo>
                  <a:pt x="174292" y="594466"/>
                </a:lnTo>
                <a:lnTo>
                  <a:pt x="139898" y="590600"/>
                </a:lnTo>
                <a:lnTo>
                  <a:pt x="116708" y="584868"/>
                </a:lnTo>
                <a:lnTo>
                  <a:pt x="108204" y="577850"/>
                </a:lnTo>
                <a:lnTo>
                  <a:pt x="108204" y="315976"/>
                </a:lnTo>
                <a:lnTo>
                  <a:pt x="99699" y="308957"/>
                </a:lnTo>
                <a:lnTo>
                  <a:pt x="76509" y="303225"/>
                </a:lnTo>
                <a:lnTo>
                  <a:pt x="42115" y="299359"/>
                </a:lnTo>
                <a:lnTo>
                  <a:pt x="0" y="297942"/>
                </a:lnTo>
                <a:lnTo>
                  <a:pt x="42115" y="296524"/>
                </a:lnTo>
                <a:lnTo>
                  <a:pt x="76509" y="292658"/>
                </a:lnTo>
                <a:lnTo>
                  <a:pt x="99699" y="286926"/>
                </a:lnTo>
                <a:lnTo>
                  <a:pt x="108204" y="279908"/>
                </a:lnTo>
                <a:lnTo>
                  <a:pt x="108204" y="18034"/>
                </a:lnTo>
                <a:lnTo>
                  <a:pt x="116708" y="11015"/>
                </a:lnTo>
                <a:lnTo>
                  <a:pt x="139898" y="5283"/>
                </a:lnTo>
                <a:lnTo>
                  <a:pt x="174292" y="1417"/>
                </a:lnTo>
                <a:lnTo>
                  <a:pt x="216408" y="0"/>
                </a:lnTo>
              </a:path>
            </a:pathLst>
          </a:custGeom>
          <a:ln w="19050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6492708" y="1169410"/>
            <a:ext cx="2598420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B0F0"/>
                </a:solidFill>
                <a:latin typeface="Calibri"/>
                <a:cs typeface="Calibri"/>
              </a:rPr>
              <a:t>Cross-</a:t>
            </a:r>
            <a:r>
              <a:rPr dirty="0" sz="1200">
                <a:solidFill>
                  <a:srgbClr val="00B0F0"/>
                </a:solidFill>
                <a:latin typeface="Calibri"/>
                <a:cs typeface="Calibri"/>
              </a:rPr>
              <a:t>Entropy:</a:t>
            </a:r>
            <a:r>
              <a:rPr dirty="0" sz="1200" spc="-5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B0F0"/>
                </a:solidFill>
                <a:latin typeface="Calibri"/>
                <a:cs typeface="Calibri"/>
              </a:rPr>
              <a:t>Discrete</a:t>
            </a:r>
            <a:r>
              <a:rPr dirty="0" sz="1200" spc="-2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B0F0"/>
                </a:solidFill>
                <a:latin typeface="Calibri"/>
                <a:cs typeface="Calibri"/>
              </a:rPr>
              <a:t>for</a:t>
            </a:r>
            <a:r>
              <a:rPr dirty="0" sz="1200" spc="-3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B0F0"/>
                </a:solidFill>
                <a:latin typeface="Calibri"/>
                <a:cs typeface="Calibri"/>
              </a:rPr>
              <a:t>classification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dirty="0" sz="1200" spc="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dirty="0" sz="1200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FF0000"/>
                </a:solidFill>
                <a:latin typeface="Calibri"/>
                <a:cs typeface="Calibri"/>
              </a:rPr>
              <a:t>Term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32384" y="937520"/>
            <a:ext cx="9061450" cy="640715"/>
            <a:chOff x="32384" y="937520"/>
            <a:chExt cx="9061450" cy="640715"/>
          </a:xfrm>
        </p:grpSpPr>
        <p:sp>
          <p:nvSpPr>
            <p:cNvPr id="46" name="object 46" descr=""/>
            <p:cNvSpPr/>
            <p:nvPr/>
          </p:nvSpPr>
          <p:spPr>
            <a:xfrm>
              <a:off x="6150101" y="1205579"/>
              <a:ext cx="239395" cy="337185"/>
            </a:xfrm>
            <a:custGeom>
              <a:avLst/>
              <a:gdLst/>
              <a:ahLst/>
              <a:cxnLst/>
              <a:rect l="l" t="t" r="r" b="b"/>
              <a:pathLst>
                <a:path w="239395" h="337184">
                  <a:moveTo>
                    <a:pt x="0" y="0"/>
                  </a:moveTo>
                  <a:lnTo>
                    <a:pt x="0" y="59816"/>
                  </a:lnTo>
                  <a:lnTo>
                    <a:pt x="4396" y="108651"/>
                  </a:lnTo>
                  <a:lnTo>
                    <a:pt x="17097" y="154667"/>
                  </a:lnTo>
                  <a:lnTo>
                    <a:pt x="37367" y="196855"/>
                  </a:lnTo>
                  <a:lnTo>
                    <a:pt x="64471" y="234201"/>
                  </a:lnTo>
                  <a:lnTo>
                    <a:pt x="97677" y="265694"/>
                  </a:lnTo>
                  <a:lnTo>
                    <a:pt x="136248" y="290322"/>
                  </a:lnTo>
                  <a:lnTo>
                    <a:pt x="179450" y="307073"/>
                  </a:lnTo>
                  <a:lnTo>
                    <a:pt x="179450" y="336981"/>
                  </a:lnTo>
                  <a:lnTo>
                    <a:pt x="239268" y="285280"/>
                  </a:lnTo>
                  <a:lnTo>
                    <a:pt x="179450" y="217347"/>
                  </a:lnTo>
                  <a:lnTo>
                    <a:pt x="179450" y="247256"/>
                  </a:lnTo>
                  <a:lnTo>
                    <a:pt x="136248" y="230505"/>
                  </a:lnTo>
                  <a:lnTo>
                    <a:pt x="97677" y="205877"/>
                  </a:lnTo>
                  <a:lnTo>
                    <a:pt x="64471" y="174384"/>
                  </a:lnTo>
                  <a:lnTo>
                    <a:pt x="37367" y="137038"/>
                  </a:lnTo>
                  <a:lnTo>
                    <a:pt x="17097" y="94850"/>
                  </a:lnTo>
                  <a:lnTo>
                    <a:pt x="4396" y="48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150931" y="950214"/>
              <a:ext cx="238760" cy="285750"/>
            </a:xfrm>
            <a:custGeom>
              <a:avLst/>
              <a:gdLst/>
              <a:ahLst/>
              <a:cxnLst/>
              <a:rect l="l" t="t" r="r" b="b"/>
              <a:pathLst>
                <a:path w="238760" h="285750">
                  <a:moveTo>
                    <a:pt x="238438" y="0"/>
                  </a:moveTo>
                  <a:lnTo>
                    <a:pt x="163091" y="12934"/>
                  </a:lnTo>
                  <a:lnTo>
                    <a:pt x="120122" y="33326"/>
                  </a:lnTo>
                  <a:lnTo>
                    <a:pt x="82343" y="61790"/>
                  </a:lnTo>
                  <a:lnTo>
                    <a:pt x="50599" y="97185"/>
                  </a:lnTo>
                  <a:lnTo>
                    <a:pt x="25731" y="138370"/>
                  </a:lnTo>
                  <a:lnTo>
                    <a:pt x="8584" y="184205"/>
                  </a:lnTo>
                  <a:lnTo>
                    <a:pt x="0" y="233551"/>
                  </a:lnTo>
                  <a:lnTo>
                    <a:pt x="821" y="285267"/>
                  </a:lnTo>
                  <a:lnTo>
                    <a:pt x="10133" y="238668"/>
                  </a:lnTo>
                  <a:lnTo>
                    <a:pt x="26881" y="195803"/>
                  </a:lnTo>
                  <a:lnTo>
                    <a:pt x="50261" y="157436"/>
                  </a:lnTo>
                  <a:lnTo>
                    <a:pt x="79467" y="124331"/>
                  </a:lnTo>
                  <a:lnTo>
                    <a:pt x="113694" y="97252"/>
                  </a:lnTo>
                  <a:lnTo>
                    <a:pt x="152135" y="76964"/>
                  </a:lnTo>
                  <a:lnTo>
                    <a:pt x="193985" y="64231"/>
                  </a:lnTo>
                  <a:lnTo>
                    <a:pt x="238438" y="59816"/>
                  </a:lnTo>
                  <a:lnTo>
                    <a:pt x="238438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150101" y="950220"/>
              <a:ext cx="239395" cy="592455"/>
            </a:xfrm>
            <a:custGeom>
              <a:avLst/>
              <a:gdLst/>
              <a:ahLst/>
              <a:cxnLst/>
              <a:rect l="l" t="t" r="r" b="b"/>
              <a:pathLst>
                <a:path w="239395" h="592455">
                  <a:moveTo>
                    <a:pt x="0" y="255358"/>
                  </a:moveTo>
                  <a:lnTo>
                    <a:pt x="4396" y="304193"/>
                  </a:lnTo>
                  <a:lnTo>
                    <a:pt x="17097" y="350209"/>
                  </a:lnTo>
                  <a:lnTo>
                    <a:pt x="37367" y="392397"/>
                  </a:lnTo>
                  <a:lnTo>
                    <a:pt x="64471" y="429743"/>
                  </a:lnTo>
                  <a:lnTo>
                    <a:pt x="97677" y="461236"/>
                  </a:lnTo>
                  <a:lnTo>
                    <a:pt x="136248" y="485864"/>
                  </a:lnTo>
                  <a:lnTo>
                    <a:pt x="179451" y="502615"/>
                  </a:lnTo>
                  <a:lnTo>
                    <a:pt x="179451" y="472706"/>
                  </a:lnTo>
                  <a:lnTo>
                    <a:pt x="239268" y="540638"/>
                  </a:lnTo>
                  <a:lnTo>
                    <a:pt x="179451" y="592340"/>
                  </a:lnTo>
                  <a:lnTo>
                    <a:pt x="179451" y="562432"/>
                  </a:lnTo>
                  <a:lnTo>
                    <a:pt x="136248" y="545681"/>
                  </a:lnTo>
                  <a:lnTo>
                    <a:pt x="97677" y="521053"/>
                  </a:lnTo>
                  <a:lnTo>
                    <a:pt x="64471" y="489560"/>
                  </a:lnTo>
                  <a:lnTo>
                    <a:pt x="37367" y="452214"/>
                  </a:lnTo>
                  <a:lnTo>
                    <a:pt x="17097" y="410026"/>
                  </a:lnTo>
                  <a:lnTo>
                    <a:pt x="4396" y="364010"/>
                  </a:lnTo>
                  <a:lnTo>
                    <a:pt x="0" y="315175"/>
                  </a:lnTo>
                  <a:lnTo>
                    <a:pt x="0" y="255358"/>
                  </a:lnTo>
                  <a:lnTo>
                    <a:pt x="4861" y="203894"/>
                  </a:lnTo>
                  <a:lnTo>
                    <a:pt x="18802" y="155960"/>
                  </a:lnTo>
                  <a:lnTo>
                    <a:pt x="40863" y="112584"/>
                  </a:lnTo>
                  <a:lnTo>
                    <a:pt x="70080" y="74791"/>
                  </a:lnTo>
                  <a:lnTo>
                    <a:pt x="105491" y="43610"/>
                  </a:lnTo>
                  <a:lnTo>
                    <a:pt x="146134" y="20066"/>
                  </a:lnTo>
                  <a:lnTo>
                    <a:pt x="191047" y="5187"/>
                  </a:lnTo>
                  <a:lnTo>
                    <a:pt x="239268" y="0"/>
                  </a:lnTo>
                  <a:lnTo>
                    <a:pt x="239268" y="59816"/>
                  </a:lnTo>
                  <a:lnTo>
                    <a:pt x="194814" y="64230"/>
                  </a:lnTo>
                  <a:lnTo>
                    <a:pt x="152964" y="76962"/>
                  </a:lnTo>
                  <a:lnTo>
                    <a:pt x="114523" y="97249"/>
                  </a:lnTo>
                  <a:lnTo>
                    <a:pt x="80297" y="124326"/>
                  </a:lnTo>
                  <a:lnTo>
                    <a:pt x="51091" y="157430"/>
                  </a:lnTo>
                  <a:lnTo>
                    <a:pt x="27711" y="195798"/>
                  </a:lnTo>
                  <a:lnTo>
                    <a:pt x="10962" y="238665"/>
                  </a:lnTo>
                  <a:lnTo>
                    <a:pt x="1651" y="285267"/>
                  </a:lnTo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1909" y="1550670"/>
              <a:ext cx="9042400" cy="17780"/>
            </a:xfrm>
            <a:custGeom>
              <a:avLst/>
              <a:gdLst/>
              <a:ahLst/>
              <a:cxnLst/>
              <a:rect l="l" t="t" r="r" b="b"/>
              <a:pathLst>
                <a:path w="9042400" h="17780">
                  <a:moveTo>
                    <a:pt x="0" y="0"/>
                  </a:moveTo>
                  <a:lnTo>
                    <a:pt x="9041917" y="17538"/>
                  </a:lnTo>
                </a:path>
              </a:pathLst>
            </a:custGeom>
            <a:ln w="19050">
              <a:solidFill>
                <a:srgbClr val="7030A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1617273" y="688964"/>
            <a:ext cx="289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0000"/>
                </a:solidFill>
                <a:latin typeface="Calibri"/>
                <a:cs typeface="Calibri"/>
              </a:rPr>
              <a:t>Loss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26136" y="741517"/>
            <a:ext cx="58369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1)</a:t>
            </a:r>
            <a:r>
              <a:rPr dirty="0" sz="1600" spc="38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Generator:</a:t>
            </a:r>
            <a:r>
              <a:rPr dirty="0" sz="1600" spc="409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baseline="-30092" sz="1800" spc="-7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dirty="0" baseline="-30092" sz="1800">
                <a:solidFill>
                  <a:srgbClr val="FF0000"/>
                </a:solidFill>
                <a:latin typeface="Calibri"/>
                <a:cs typeface="Calibri"/>
              </a:rPr>
              <a:t>un</a:t>
            </a:r>
            <a:r>
              <a:rPr dirty="0" baseline="-30092" sz="1800" spc="-89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1600" spc="-900">
                <a:latin typeface="Calibri"/>
                <a:cs typeface="Calibri"/>
              </a:rPr>
              <a:t>A</a:t>
            </a:r>
            <a:r>
              <a:rPr dirty="0" baseline="-30092" sz="180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baseline="-30092" sz="1800" spc="-7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baseline="-30092" sz="1800" spc="-675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600" spc="-405">
                <a:latin typeface="Calibri"/>
                <a:cs typeface="Calibri"/>
              </a:rPr>
              <a:t>d</a:t>
            </a:r>
            <a:r>
              <a:rPr dirty="0" baseline="-30092" sz="1800" spc="-359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1600" spc="-25">
                <a:latin typeface="Calibri"/>
                <a:cs typeface="Calibri"/>
              </a:rPr>
              <a:t>v</a:t>
            </a:r>
            <a:r>
              <a:rPr dirty="0" sz="1600" spc="-15">
                <a:latin typeface="Calibri"/>
                <a:cs typeface="Calibri"/>
              </a:rPr>
              <a:t>e</a:t>
            </a:r>
            <a:r>
              <a:rPr dirty="0" sz="1600" spc="-40">
                <a:latin typeface="Calibri"/>
                <a:cs typeface="Calibri"/>
              </a:rPr>
              <a:t>r</a:t>
            </a:r>
            <a:r>
              <a:rPr dirty="0" sz="1600" spc="-5">
                <a:latin typeface="Calibri"/>
                <a:cs typeface="Calibri"/>
              </a:rPr>
              <a:t>sa</a:t>
            </a:r>
            <a:r>
              <a:rPr dirty="0" sz="1600" spc="-15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i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l</a:t>
            </a:r>
            <a:r>
              <a:rPr dirty="0" sz="1600" spc="-5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dirty="0" sz="1600" spc="-5">
                <a:latin typeface="Calibri"/>
                <a:cs typeface="Calibri"/>
              </a:rPr>
              <a:t>G</a:t>
            </a:r>
            <a:r>
              <a:rPr dirty="0" sz="1600" spc="-15">
                <a:latin typeface="Calibri"/>
                <a:cs typeface="Calibri"/>
              </a:rPr>
              <a:t>e</a:t>
            </a:r>
            <a:r>
              <a:rPr dirty="0" sz="1600" spc="-5">
                <a:latin typeface="Calibri"/>
                <a:cs typeface="Calibri"/>
              </a:rPr>
              <a:t>n</a:t>
            </a:r>
            <a:r>
              <a:rPr dirty="0" sz="1600" spc="-15">
                <a:latin typeface="Calibri"/>
                <a:cs typeface="Calibri"/>
              </a:rPr>
              <a:t>e</a:t>
            </a:r>
            <a:r>
              <a:rPr dirty="0" sz="1600" spc="-50">
                <a:latin typeface="Calibri"/>
                <a:cs typeface="Calibri"/>
              </a:rPr>
              <a:t>r</a:t>
            </a:r>
            <a:r>
              <a:rPr dirty="0" sz="1600" spc="-15">
                <a:latin typeface="Calibri"/>
                <a:cs typeface="Calibri"/>
              </a:rPr>
              <a:t>a</a:t>
            </a:r>
            <a:r>
              <a:rPr dirty="0" sz="1600" spc="-20">
                <a:latin typeface="Calibri"/>
                <a:cs typeface="Calibri"/>
              </a:rPr>
              <a:t>t</a:t>
            </a:r>
            <a:r>
              <a:rPr dirty="0" sz="1600" spc="-15">
                <a:latin typeface="Calibri"/>
                <a:cs typeface="Calibri"/>
              </a:rPr>
              <a:t>o</a:t>
            </a:r>
            <a:r>
              <a:rPr dirty="0" sz="1600" spc="-5">
                <a:latin typeface="Calibri"/>
                <a:cs typeface="Calibri"/>
              </a:rPr>
              <a:t>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(Prediction)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+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Discriminator</a:t>
            </a:r>
            <a:r>
              <a:rPr dirty="0" sz="1600" spc="-1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973274" y="645073"/>
            <a:ext cx="10102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Constraint</a:t>
            </a: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FF0000"/>
                </a:solidFill>
                <a:latin typeface="Calibri"/>
                <a:cs typeface="Calibri"/>
              </a:rPr>
              <a:t>Term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769508" y="2901035"/>
            <a:ext cx="1635760" cy="24892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55"/>
              </a:lnSpc>
            </a:pPr>
            <a:r>
              <a:rPr dirty="0" sz="1600" b="1">
                <a:solidFill>
                  <a:srgbClr val="0099FF"/>
                </a:solidFill>
                <a:latin typeface="Calibri"/>
                <a:cs typeface="Calibri"/>
              </a:rPr>
              <a:t>focus</a:t>
            </a:r>
            <a:r>
              <a:rPr dirty="0" sz="1600" spc="-20" b="1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99FF"/>
                </a:solidFill>
                <a:latin typeface="Calibri"/>
                <a:cs typeface="Calibri"/>
              </a:rPr>
              <a:t>of</a:t>
            </a:r>
            <a:r>
              <a:rPr dirty="0" sz="1600" spc="-30" b="1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99FF"/>
                </a:solidFill>
                <a:latin typeface="Calibri"/>
                <a:cs typeface="Calibri"/>
              </a:rPr>
              <a:t>this</a:t>
            </a:r>
            <a:r>
              <a:rPr dirty="0" sz="1600" spc="-40" b="1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99FF"/>
                </a:solidFill>
                <a:latin typeface="Calibri"/>
                <a:cs typeface="Calibri"/>
              </a:rPr>
              <a:t>course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47419" y="3584016"/>
            <a:ext cx="1635760" cy="24892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55"/>
              </a:lnSpc>
            </a:pPr>
            <a:r>
              <a:rPr dirty="0" sz="1600" b="1">
                <a:solidFill>
                  <a:srgbClr val="0099FF"/>
                </a:solidFill>
                <a:latin typeface="Calibri"/>
                <a:cs typeface="Calibri"/>
              </a:rPr>
              <a:t>focus</a:t>
            </a:r>
            <a:r>
              <a:rPr dirty="0" sz="1600" spc="-20" b="1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99FF"/>
                </a:solidFill>
                <a:latin typeface="Calibri"/>
                <a:cs typeface="Calibri"/>
              </a:rPr>
              <a:t>of</a:t>
            </a:r>
            <a:r>
              <a:rPr dirty="0" sz="1600" spc="-30" b="1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99FF"/>
                </a:solidFill>
                <a:latin typeface="Calibri"/>
                <a:cs typeface="Calibri"/>
              </a:rPr>
              <a:t>this</a:t>
            </a:r>
            <a:r>
              <a:rPr dirty="0" sz="1600" spc="-40" b="1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99FF"/>
                </a:solidFill>
                <a:latin typeface="Calibri"/>
                <a:cs typeface="Calibri"/>
              </a:rPr>
              <a:t>course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570" y="0"/>
            <a:ext cx="9068435" cy="6858000"/>
            <a:chOff x="75570" y="0"/>
            <a:chExt cx="906843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0" y="0"/>
              <a:ext cx="9068429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076" y="723900"/>
              <a:ext cx="5370576" cy="370789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56665" y="834389"/>
              <a:ext cx="5073650" cy="3411220"/>
            </a:xfrm>
            <a:custGeom>
              <a:avLst/>
              <a:gdLst/>
              <a:ahLst/>
              <a:cxnLst/>
              <a:rect l="l" t="t" r="r" b="b"/>
              <a:pathLst>
                <a:path w="5073650" h="3411220">
                  <a:moveTo>
                    <a:pt x="0" y="1705355"/>
                  </a:moveTo>
                  <a:lnTo>
                    <a:pt x="637" y="1666751"/>
                  </a:lnTo>
                  <a:lnTo>
                    <a:pt x="2539" y="1628357"/>
                  </a:lnTo>
                  <a:lnTo>
                    <a:pt x="5693" y="1590182"/>
                  </a:lnTo>
                  <a:lnTo>
                    <a:pt x="10086" y="1552234"/>
                  </a:lnTo>
                  <a:lnTo>
                    <a:pt x="15704" y="1514524"/>
                  </a:lnTo>
                  <a:lnTo>
                    <a:pt x="30561" y="1439849"/>
                  </a:lnTo>
                  <a:lnTo>
                    <a:pt x="50157" y="1366231"/>
                  </a:lnTo>
                  <a:lnTo>
                    <a:pt x="61698" y="1329840"/>
                  </a:lnTo>
                  <a:lnTo>
                    <a:pt x="74384" y="1293740"/>
                  </a:lnTo>
                  <a:lnTo>
                    <a:pt x="88201" y="1257940"/>
                  </a:lnTo>
                  <a:lnTo>
                    <a:pt x="103136" y="1222450"/>
                  </a:lnTo>
                  <a:lnTo>
                    <a:pt x="119175" y="1187277"/>
                  </a:lnTo>
                  <a:lnTo>
                    <a:pt x="136304" y="1152432"/>
                  </a:lnTo>
                  <a:lnTo>
                    <a:pt x="154511" y="1117923"/>
                  </a:lnTo>
                  <a:lnTo>
                    <a:pt x="173782" y="1083759"/>
                  </a:lnTo>
                  <a:lnTo>
                    <a:pt x="194104" y="1049949"/>
                  </a:lnTo>
                  <a:lnTo>
                    <a:pt x="215462" y="1016502"/>
                  </a:lnTo>
                  <a:lnTo>
                    <a:pt x="237844" y="983428"/>
                  </a:lnTo>
                  <a:lnTo>
                    <a:pt x="261236" y="950735"/>
                  </a:lnTo>
                  <a:lnTo>
                    <a:pt x="285625" y="918433"/>
                  </a:lnTo>
                  <a:lnTo>
                    <a:pt x="310998" y="886529"/>
                  </a:lnTo>
                  <a:lnTo>
                    <a:pt x="337340" y="855035"/>
                  </a:lnTo>
                  <a:lnTo>
                    <a:pt x="364639" y="823957"/>
                  </a:lnTo>
                  <a:lnTo>
                    <a:pt x="392881" y="793306"/>
                  </a:lnTo>
                  <a:lnTo>
                    <a:pt x="422053" y="763090"/>
                  </a:lnTo>
                  <a:lnTo>
                    <a:pt x="452140" y="733319"/>
                  </a:lnTo>
                  <a:lnTo>
                    <a:pt x="483131" y="704002"/>
                  </a:lnTo>
                  <a:lnTo>
                    <a:pt x="515011" y="675146"/>
                  </a:lnTo>
                  <a:lnTo>
                    <a:pt x="547767" y="646763"/>
                  </a:lnTo>
                  <a:lnTo>
                    <a:pt x="581386" y="618860"/>
                  </a:lnTo>
                  <a:lnTo>
                    <a:pt x="615853" y="591447"/>
                  </a:lnTo>
                  <a:lnTo>
                    <a:pt x="651157" y="564532"/>
                  </a:lnTo>
                  <a:lnTo>
                    <a:pt x="687282" y="538125"/>
                  </a:lnTo>
                  <a:lnTo>
                    <a:pt x="724217" y="512234"/>
                  </a:lnTo>
                  <a:lnTo>
                    <a:pt x="761946" y="486870"/>
                  </a:lnTo>
                  <a:lnTo>
                    <a:pt x="800458" y="462040"/>
                  </a:lnTo>
                  <a:lnTo>
                    <a:pt x="839738" y="437753"/>
                  </a:lnTo>
                  <a:lnTo>
                    <a:pt x="879774" y="414020"/>
                  </a:lnTo>
                  <a:lnTo>
                    <a:pt x="920551" y="390848"/>
                  </a:lnTo>
                  <a:lnTo>
                    <a:pt x="962056" y="368248"/>
                  </a:lnTo>
                  <a:lnTo>
                    <a:pt x="1004277" y="346227"/>
                  </a:lnTo>
                  <a:lnTo>
                    <a:pt x="1047198" y="324795"/>
                  </a:lnTo>
                  <a:lnTo>
                    <a:pt x="1090808" y="303961"/>
                  </a:lnTo>
                  <a:lnTo>
                    <a:pt x="1135092" y="283733"/>
                  </a:lnTo>
                  <a:lnTo>
                    <a:pt x="1180038" y="264122"/>
                  </a:lnTo>
                  <a:lnTo>
                    <a:pt x="1225631" y="245136"/>
                  </a:lnTo>
                  <a:lnTo>
                    <a:pt x="1271858" y="226784"/>
                  </a:lnTo>
                  <a:lnTo>
                    <a:pt x="1318707" y="209074"/>
                  </a:lnTo>
                  <a:lnTo>
                    <a:pt x="1366162" y="192017"/>
                  </a:lnTo>
                  <a:lnTo>
                    <a:pt x="1414212" y="175621"/>
                  </a:lnTo>
                  <a:lnTo>
                    <a:pt x="1462842" y="159895"/>
                  </a:lnTo>
                  <a:lnTo>
                    <a:pt x="1512040" y="144848"/>
                  </a:lnTo>
                  <a:lnTo>
                    <a:pt x="1561791" y="130490"/>
                  </a:lnTo>
                  <a:lnTo>
                    <a:pt x="1612083" y="116828"/>
                  </a:lnTo>
                  <a:lnTo>
                    <a:pt x="1662901" y="103873"/>
                  </a:lnTo>
                  <a:lnTo>
                    <a:pt x="1714233" y="91633"/>
                  </a:lnTo>
                  <a:lnTo>
                    <a:pt x="1766065" y="80117"/>
                  </a:lnTo>
                  <a:lnTo>
                    <a:pt x="1818383" y="69335"/>
                  </a:lnTo>
                  <a:lnTo>
                    <a:pt x="1871175" y="59295"/>
                  </a:lnTo>
                  <a:lnTo>
                    <a:pt x="1924427" y="50006"/>
                  </a:lnTo>
                  <a:lnTo>
                    <a:pt x="1978124" y="41478"/>
                  </a:lnTo>
                  <a:lnTo>
                    <a:pt x="2032255" y="33719"/>
                  </a:lnTo>
                  <a:lnTo>
                    <a:pt x="2086805" y="26738"/>
                  </a:lnTo>
                  <a:lnTo>
                    <a:pt x="2141762" y="20545"/>
                  </a:lnTo>
                  <a:lnTo>
                    <a:pt x="2197111" y="15148"/>
                  </a:lnTo>
                  <a:lnTo>
                    <a:pt x="2252839" y="10557"/>
                  </a:lnTo>
                  <a:lnTo>
                    <a:pt x="2308933" y="6780"/>
                  </a:lnTo>
                  <a:lnTo>
                    <a:pt x="2365379" y="3827"/>
                  </a:lnTo>
                  <a:lnTo>
                    <a:pt x="2422164" y="1707"/>
                  </a:lnTo>
                  <a:lnTo>
                    <a:pt x="2479275" y="428"/>
                  </a:lnTo>
                  <a:lnTo>
                    <a:pt x="2536698" y="0"/>
                  </a:lnTo>
                  <a:lnTo>
                    <a:pt x="2594120" y="428"/>
                  </a:lnTo>
                  <a:lnTo>
                    <a:pt x="2651231" y="1707"/>
                  </a:lnTo>
                  <a:lnTo>
                    <a:pt x="2708016" y="3827"/>
                  </a:lnTo>
                  <a:lnTo>
                    <a:pt x="2764462" y="6780"/>
                  </a:lnTo>
                  <a:lnTo>
                    <a:pt x="2820556" y="10557"/>
                  </a:lnTo>
                  <a:lnTo>
                    <a:pt x="2876284" y="15148"/>
                  </a:lnTo>
                  <a:lnTo>
                    <a:pt x="2931633" y="20545"/>
                  </a:lnTo>
                  <a:lnTo>
                    <a:pt x="2986590" y="26738"/>
                  </a:lnTo>
                  <a:lnTo>
                    <a:pt x="3041140" y="33719"/>
                  </a:lnTo>
                  <a:lnTo>
                    <a:pt x="3095271" y="41478"/>
                  </a:lnTo>
                  <a:lnTo>
                    <a:pt x="3148968" y="50006"/>
                  </a:lnTo>
                  <a:lnTo>
                    <a:pt x="3202220" y="59295"/>
                  </a:lnTo>
                  <a:lnTo>
                    <a:pt x="3255012" y="69335"/>
                  </a:lnTo>
                  <a:lnTo>
                    <a:pt x="3307330" y="80117"/>
                  </a:lnTo>
                  <a:lnTo>
                    <a:pt x="3359162" y="91633"/>
                  </a:lnTo>
                  <a:lnTo>
                    <a:pt x="3410494" y="103873"/>
                  </a:lnTo>
                  <a:lnTo>
                    <a:pt x="3461312" y="116828"/>
                  </a:lnTo>
                  <a:lnTo>
                    <a:pt x="3511604" y="130490"/>
                  </a:lnTo>
                  <a:lnTo>
                    <a:pt x="3561355" y="144848"/>
                  </a:lnTo>
                  <a:lnTo>
                    <a:pt x="3610553" y="159895"/>
                  </a:lnTo>
                  <a:lnTo>
                    <a:pt x="3659183" y="175621"/>
                  </a:lnTo>
                  <a:lnTo>
                    <a:pt x="3707233" y="192017"/>
                  </a:lnTo>
                  <a:lnTo>
                    <a:pt x="3754688" y="209074"/>
                  </a:lnTo>
                  <a:lnTo>
                    <a:pt x="3801537" y="226784"/>
                  </a:lnTo>
                  <a:lnTo>
                    <a:pt x="3847764" y="245136"/>
                  </a:lnTo>
                  <a:lnTo>
                    <a:pt x="3893357" y="264122"/>
                  </a:lnTo>
                  <a:lnTo>
                    <a:pt x="3938303" y="283733"/>
                  </a:lnTo>
                  <a:lnTo>
                    <a:pt x="3982587" y="303961"/>
                  </a:lnTo>
                  <a:lnTo>
                    <a:pt x="4026197" y="324795"/>
                  </a:lnTo>
                  <a:lnTo>
                    <a:pt x="4069118" y="346227"/>
                  </a:lnTo>
                  <a:lnTo>
                    <a:pt x="4111339" y="368248"/>
                  </a:lnTo>
                  <a:lnTo>
                    <a:pt x="4152844" y="390848"/>
                  </a:lnTo>
                  <a:lnTo>
                    <a:pt x="4193621" y="414020"/>
                  </a:lnTo>
                  <a:lnTo>
                    <a:pt x="4233657" y="437753"/>
                  </a:lnTo>
                  <a:lnTo>
                    <a:pt x="4272937" y="462040"/>
                  </a:lnTo>
                  <a:lnTo>
                    <a:pt x="4311449" y="486870"/>
                  </a:lnTo>
                  <a:lnTo>
                    <a:pt x="4349178" y="512234"/>
                  </a:lnTo>
                  <a:lnTo>
                    <a:pt x="4386113" y="538125"/>
                  </a:lnTo>
                  <a:lnTo>
                    <a:pt x="4422238" y="564532"/>
                  </a:lnTo>
                  <a:lnTo>
                    <a:pt x="4457542" y="591447"/>
                  </a:lnTo>
                  <a:lnTo>
                    <a:pt x="4492009" y="618860"/>
                  </a:lnTo>
                  <a:lnTo>
                    <a:pt x="4525628" y="646763"/>
                  </a:lnTo>
                  <a:lnTo>
                    <a:pt x="4558384" y="675146"/>
                  </a:lnTo>
                  <a:lnTo>
                    <a:pt x="4590264" y="704002"/>
                  </a:lnTo>
                  <a:lnTo>
                    <a:pt x="4621255" y="733319"/>
                  </a:lnTo>
                  <a:lnTo>
                    <a:pt x="4651342" y="763090"/>
                  </a:lnTo>
                  <a:lnTo>
                    <a:pt x="4680514" y="793306"/>
                  </a:lnTo>
                  <a:lnTo>
                    <a:pt x="4708756" y="823957"/>
                  </a:lnTo>
                  <a:lnTo>
                    <a:pt x="4736055" y="855035"/>
                  </a:lnTo>
                  <a:lnTo>
                    <a:pt x="4762397" y="886529"/>
                  </a:lnTo>
                  <a:lnTo>
                    <a:pt x="4787770" y="918433"/>
                  </a:lnTo>
                  <a:lnTo>
                    <a:pt x="4812159" y="950735"/>
                  </a:lnTo>
                  <a:lnTo>
                    <a:pt x="4835551" y="983428"/>
                  </a:lnTo>
                  <a:lnTo>
                    <a:pt x="4857933" y="1016502"/>
                  </a:lnTo>
                  <a:lnTo>
                    <a:pt x="4879291" y="1049949"/>
                  </a:lnTo>
                  <a:lnTo>
                    <a:pt x="4899613" y="1083759"/>
                  </a:lnTo>
                  <a:lnTo>
                    <a:pt x="4918884" y="1117923"/>
                  </a:lnTo>
                  <a:lnTo>
                    <a:pt x="4937091" y="1152432"/>
                  </a:lnTo>
                  <a:lnTo>
                    <a:pt x="4954220" y="1187277"/>
                  </a:lnTo>
                  <a:lnTo>
                    <a:pt x="4970259" y="1222450"/>
                  </a:lnTo>
                  <a:lnTo>
                    <a:pt x="4985194" y="1257940"/>
                  </a:lnTo>
                  <a:lnTo>
                    <a:pt x="4999011" y="1293740"/>
                  </a:lnTo>
                  <a:lnTo>
                    <a:pt x="5011697" y="1329840"/>
                  </a:lnTo>
                  <a:lnTo>
                    <a:pt x="5023238" y="1366231"/>
                  </a:lnTo>
                  <a:lnTo>
                    <a:pt x="5033622" y="1402903"/>
                  </a:lnTo>
                  <a:lnTo>
                    <a:pt x="5050862" y="1477059"/>
                  </a:lnTo>
                  <a:lnTo>
                    <a:pt x="5063309" y="1552234"/>
                  </a:lnTo>
                  <a:lnTo>
                    <a:pt x="5067702" y="1590182"/>
                  </a:lnTo>
                  <a:lnTo>
                    <a:pt x="5070856" y="1628357"/>
                  </a:lnTo>
                  <a:lnTo>
                    <a:pt x="5072758" y="1666751"/>
                  </a:lnTo>
                  <a:lnTo>
                    <a:pt x="5073396" y="1705355"/>
                  </a:lnTo>
                  <a:lnTo>
                    <a:pt x="5072758" y="1743960"/>
                  </a:lnTo>
                  <a:lnTo>
                    <a:pt x="5070856" y="1782354"/>
                  </a:lnTo>
                  <a:lnTo>
                    <a:pt x="5067702" y="1820529"/>
                  </a:lnTo>
                  <a:lnTo>
                    <a:pt x="5063309" y="1858477"/>
                  </a:lnTo>
                  <a:lnTo>
                    <a:pt x="5057691" y="1896187"/>
                  </a:lnTo>
                  <a:lnTo>
                    <a:pt x="5042834" y="1970862"/>
                  </a:lnTo>
                  <a:lnTo>
                    <a:pt x="5023238" y="2044480"/>
                  </a:lnTo>
                  <a:lnTo>
                    <a:pt x="5011697" y="2080871"/>
                  </a:lnTo>
                  <a:lnTo>
                    <a:pt x="4999011" y="2116971"/>
                  </a:lnTo>
                  <a:lnTo>
                    <a:pt x="4985194" y="2152771"/>
                  </a:lnTo>
                  <a:lnTo>
                    <a:pt x="4970259" y="2188261"/>
                  </a:lnTo>
                  <a:lnTo>
                    <a:pt x="4954220" y="2223434"/>
                  </a:lnTo>
                  <a:lnTo>
                    <a:pt x="4937091" y="2258279"/>
                  </a:lnTo>
                  <a:lnTo>
                    <a:pt x="4918884" y="2292788"/>
                  </a:lnTo>
                  <a:lnTo>
                    <a:pt x="4899613" y="2326952"/>
                  </a:lnTo>
                  <a:lnTo>
                    <a:pt x="4879291" y="2360762"/>
                  </a:lnTo>
                  <a:lnTo>
                    <a:pt x="4857933" y="2394209"/>
                  </a:lnTo>
                  <a:lnTo>
                    <a:pt x="4835551" y="2427283"/>
                  </a:lnTo>
                  <a:lnTo>
                    <a:pt x="4812159" y="2459976"/>
                  </a:lnTo>
                  <a:lnTo>
                    <a:pt x="4787770" y="2492278"/>
                  </a:lnTo>
                  <a:lnTo>
                    <a:pt x="4762397" y="2524182"/>
                  </a:lnTo>
                  <a:lnTo>
                    <a:pt x="4736055" y="2555676"/>
                  </a:lnTo>
                  <a:lnTo>
                    <a:pt x="4708756" y="2586754"/>
                  </a:lnTo>
                  <a:lnTo>
                    <a:pt x="4680514" y="2617405"/>
                  </a:lnTo>
                  <a:lnTo>
                    <a:pt x="4651342" y="2647621"/>
                  </a:lnTo>
                  <a:lnTo>
                    <a:pt x="4621255" y="2677392"/>
                  </a:lnTo>
                  <a:lnTo>
                    <a:pt x="4590264" y="2706709"/>
                  </a:lnTo>
                  <a:lnTo>
                    <a:pt x="4558384" y="2735565"/>
                  </a:lnTo>
                  <a:lnTo>
                    <a:pt x="4525628" y="2763948"/>
                  </a:lnTo>
                  <a:lnTo>
                    <a:pt x="4492009" y="2791851"/>
                  </a:lnTo>
                  <a:lnTo>
                    <a:pt x="4457542" y="2819264"/>
                  </a:lnTo>
                  <a:lnTo>
                    <a:pt x="4422238" y="2846179"/>
                  </a:lnTo>
                  <a:lnTo>
                    <a:pt x="4386113" y="2872586"/>
                  </a:lnTo>
                  <a:lnTo>
                    <a:pt x="4349178" y="2898477"/>
                  </a:lnTo>
                  <a:lnTo>
                    <a:pt x="4311449" y="2923841"/>
                  </a:lnTo>
                  <a:lnTo>
                    <a:pt x="4272937" y="2948671"/>
                  </a:lnTo>
                  <a:lnTo>
                    <a:pt x="4233657" y="2972958"/>
                  </a:lnTo>
                  <a:lnTo>
                    <a:pt x="4193621" y="2996691"/>
                  </a:lnTo>
                  <a:lnTo>
                    <a:pt x="4152844" y="3019863"/>
                  </a:lnTo>
                  <a:lnTo>
                    <a:pt x="4111339" y="3042463"/>
                  </a:lnTo>
                  <a:lnTo>
                    <a:pt x="4069118" y="3064484"/>
                  </a:lnTo>
                  <a:lnTo>
                    <a:pt x="4026197" y="3085916"/>
                  </a:lnTo>
                  <a:lnTo>
                    <a:pt x="3982587" y="3106750"/>
                  </a:lnTo>
                  <a:lnTo>
                    <a:pt x="3938303" y="3126978"/>
                  </a:lnTo>
                  <a:lnTo>
                    <a:pt x="3893357" y="3146589"/>
                  </a:lnTo>
                  <a:lnTo>
                    <a:pt x="3847764" y="3165575"/>
                  </a:lnTo>
                  <a:lnTo>
                    <a:pt x="3801537" y="3183927"/>
                  </a:lnTo>
                  <a:lnTo>
                    <a:pt x="3754688" y="3201637"/>
                  </a:lnTo>
                  <a:lnTo>
                    <a:pt x="3707233" y="3218694"/>
                  </a:lnTo>
                  <a:lnTo>
                    <a:pt x="3659183" y="3235090"/>
                  </a:lnTo>
                  <a:lnTo>
                    <a:pt x="3610553" y="3250816"/>
                  </a:lnTo>
                  <a:lnTo>
                    <a:pt x="3561355" y="3265863"/>
                  </a:lnTo>
                  <a:lnTo>
                    <a:pt x="3511604" y="3280221"/>
                  </a:lnTo>
                  <a:lnTo>
                    <a:pt x="3461312" y="3293883"/>
                  </a:lnTo>
                  <a:lnTo>
                    <a:pt x="3410494" y="3306838"/>
                  </a:lnTo>
                  <a:lnTo>
                    <a:pt x="3359162" y="3319078"/>
                  </a:lnTo>
                  <a:lnTo>
                    <a:pt x="3307330" y="3330594"/>
                  </a:lnTo>
                  <a:lnTo>
                    <a:pt x="3255012" y="3341376"/>
                  </a:lnTo>
                  <a:lnTo>
                    <a:pt x="3202220" y="3351416"/>
                  </a:lnTo>
                  <a:lnTo>
                    <a:pt x="3148968" y="3360705"/>
                  </a:lnTo>
                  <a:lnTo>
                    <a:pt x="3095271" y="3369233"/>
                  </a:lnTo>
                  <a:lnTo>
                    <a:pt x="3041140" y="3376992"/>
                  </a:lnTo>
                  <a:lnTo>
                    <a:pt x="2986590" y="3383973"/>
                  </a:lnTo>
                  <a:lnTo>
                    <a:pt x="2931633" y="3390166"/>
                  </a:lnTo>
                  <a:lnTo>
                    <a:pt x="2876284" y="3395563"/>
                  </a:lnTo>
                  <a:lnTo>
                    <a:pt x="2820556" y="3400154"/>
                  </a:lnTo>
                  <a:lnTo>
                    <a:pt x="2764462" y="3403931"/>
                  </a:lnTo>
                  <a:lnTo>
                    <a:pt x="2708016" y="3406884"/>
                  </a:lnTo>
                  <a:lnTo>
                    <a:pt x="2651231" y="3409004"/>
                  </a:lnTo>
                  <a:lnTo>
                    <a:pt x="2594120" y="3410283"/>
                  </a:lnTo>
                  <a:lnTo>
                    <a:pt x="2536698" y="3410711"/>
                  </a:lnTo>
                  <a:lnTo>
                    <a:pt x="2479275" y="3410283"/>
                  </a:lnTo>
                  <a:lnTo>
                    <a:pt x="2422164" y="3409004"/>
                  </a:lnTo>
                  <a:lnTo>
                    <a:pt x="2365379" y="3406884"/>
                  </a:lnTo>
                  <a:lnTo>
                    <a:pt x="2308933" y="3403931"/>
                  </a:lnTo>
                  <a:lnTo>
                    <a:pt x="2252839" y="3400154"/>
                  </a:lnTo>
                  <a:lnTo>
                    <a:pt x="2197111" y="3395563"/>
                  </a:lnTo>
                  <a:lnTo>
                    <a:pt x="2141762" y="3390166"/>
                  </a:lnTo>
                  <a:lnTo>
                    <a:pt x="2086805" y="3383973"/>
                  </a:lnTo>
                  <a:lnTo>
                    <a:pt x="2032255" y="3376992"/>
                  </a:lnTo>
                  <a:lnTo>
                    <a:pt x="1978124" y="3369233"/>
                  </a:lnTo>
                  <a:lnTo>
                    <a:pt x="1924427" y="3360705"/>
                  </a:lnTo>
                  <a:lnTo>
                    <a:pt x="1871175" y="3351416"/>
                  </a:lnTo>
                  <a:lnTo>
                    <a:pt x="1818383" y="3341376"/>
                  </a:lnTo>
                  <a:lnTo>
                    <a:pt x="1766065" y="3330594"/>
                  </a:lnTo>
                  <a:lnTo>
                    <a:pt x="1714233" y="3319078"/>
                  </a:lnTo>
                  <a:lnTo>
                    <a:pt x="1662901" y="3306838"/>
                  </a:lnTo>
                  <a:lnTo>
                    <a:pt x="1612083" y="3293883"/>
                  </a:lnTo>
                  <a:lnTo>
                    <a:pt x="1561791" y="3280221"/>
                  </a:lnTo>
                  <a:lnTo>
                    <a:pt x="1512040" y="3265863"/>
                  </a:lnTo>
                  <a:lnTo>
                    <a:pt x="1462842" y="3250816"/>
                  </a:lnTo>
                  <a:lnTo>
                    <a:pt x="1414212" y="3235090"/>
                  </a:lnTo>
                  <a:lnTo>
                    <a:pt x="1366162" y="3218694"/>
                  </a:lnTo>
                  <a:lnTo>
                    <a:pt x="1318707" y="3201637"/>
                  </a:lnTo>
                  <a:lnTo>
                    <a:pt x="1271858" y="3183927"/>
                  </a:lnTo>
                  <a:lnTo>
                    <a:pt x="1225631" y="3165575"/>
                  </a:lnTo>
                  <a:lnTo>
                    <a:pt x="1180038" y="3146589"/>
                  </a:lnTo>
                  <a:lnTo>
                    <a:pt x="1135092" y="3126978"/>
                  </a:lnTo>
                  <a:lnTo>
                    <a:pt x="1090808" y="3106750"/>
                  </a:lnTo>
                  <a:lnTo>
                    <a:pt x="1047198" y="3085916"/>
                  </a:lnTo>
                  <a:lnTo>
                    <a:pt x="1004277" y="3064484"/>
                  </a:lnTo>
                  <a:lnTo>
                    <a:pt x="962056" y="3042463"/>
                  </a:lnTo>
                  <a:lnTo>
                    <a:pt x="920551" y="3019863"/>
                  </a:lnTo>
                  <a:lnTo>
                    <a:pt x="879774" y="2996691"/>
                  </a:lnTo>
                  <a:lnTo>
                    <a:pt x="839738" y="2972958"/>
                  </a:lnTo>
                  <a:lnTo>
                    <a:pt x="800458" y="2948671"/>
                  </a:lnTo>
                  <a:lnTo>
                    <a:pt x="761946" y="2923841"/>
                  </a:lnTo>
                  <a:lnTo>
                    <a:pt x="724217" y="2898477"/>
                  </a:lnTo>
                  <a:lnTo>
                    <a:pt x="687282" y="2872586"/>
                  </a:lnTo>
                  <a:lnTo>
                    <a:pt x="651157" y="2846179"/>
                  </a:lnTo>
                  <a:lnTo>
                    <a:pt x="615853" y="2819264"/>
                  </a:lnTo>
                  <a:lnTo>
                    <a:pt x="581386" y="2791851"/>
                  </a:lnTo>
                  <a:lnTo>
                    <a:pt x="547767" y="2763948"/>
                  </a:lnTo>
                  <a:lnTo>
                    <a:pt x="515011" y="2735565"/>
                  </a:lnTo>
                  <a:lnTo>
                    <a:pt x="483131" y="2706709"/>
                  </a:lnTo>
                  <a:lnTo>
                    <a:pt x="452140" y="2677392"/>
                  </a:lnTo>
                  <a:lnTo>
                    <a:pt x="422053" y="2647621"/>
                  </a:lnTo>
                  <a:lnTo>
                    <a:pt x="392881" y="2617405"/>
                  </a:lnTo>
                  <a:lnTo>
                    <a:pt x="364639" y="2586754"/>
                  </a:lnTo>
                  <a:lnTo>
                    <a:pt x="337340" y="2555676"/>
                  </a:lnTo>
                  <a:lnTo>
                    <a:pt x="310998" y="2524182"/>
                  </a:lnTo>
                  <a:lnTo>
                    <a:pt x="285625" y="2492278"/>
                  </a:lnTo>
                  <a:lnTo>
                    <a:pt x="261236" y="2459976"/>
                  </a:lnTo>
                  <a:lnTo>
                    <a:pt x="237844" y="2427283"/>
                  </a:lnTo>
                  <a:lnTo>
                    <a:pt x="215462" y="2394209"/>
                  </a:lnTo>
                  <a:lnTo>
                    <a:pt x="194104" y="2360762"/>
                  </a:lnTo>
                  <a:lnTo>
                    <a:pt x="173782" y="2326952"/>
                  </a:lnTo>
                  <a:lnTo>
                    <a:pt x="154511" y="2292788"/>
                  </a:lnTo>
                  <a:lnTo>
                    <a:pt x="136304" y="2258279"/>
                  </a:lnTo>
                  <a:lnTo>
                    <a:pt x="119175" y="2223434"/>
                  </a:lnTo>
                  <a:lnTo>
                    <a:pt x="103136" y="2188261"/>
                  </a:lnTo>
                  <a:lnTo>
                    <a:pt x="88201" y="2152771"/>
                  </a:lnTo>
                  <a:lnTo>
                    <a:pt x="74384" y="2116971"/>
                  </a:lnTo>
                  <a:lnTo>
                    <a:pt x="61698" y="2080871"/>
                  </a:lnTo>
                  <a:lnTo>
                    <a:pt x="50157" y="2044480"/>
                  </a:lnTo>
                  <a:lnTo>
                    <a:pt x="39773" y="2007808"/>
                  </a:lnTo>
                  <a:lnTo>
                    <a:pt x="22533" y="1933652"/>
                  </a:lnTo>
                  <a:lnTo>
                    <a:pt x="10086" y="1858477"/>
                  </a:lnTo>
                  <a:lnTo>
                    <a:pt x="5693" y="1820529"/>
                  </a:lnTo>
                  <a:lnTo>
                    <a:pt x="2539" y="1782354"/>
                  </a:lnTo>
                  <a:lnTo>
                    <a:pt x="637" y="1743960"/>
                  </a:lnTo>
                  <a:lnTo>
                    <a:pt x="0" y="1705355"/>
                  </a:lnTo>
                  <a:close/>
                </a:path>
              </a:pathLst>
            </a:custGeom>
            <a:ln w="190500">
              <a:solidFill>
                <a:srgbClr val="FF9F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8044" y="2083307"/>
              <a:ext cx="1289304" cy="115214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853423" y="2319759"/>
            <a:ext cx="857885" cy="541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marR="5080" indent="-216535">
              <a:lnSpc>
                <a:spcPct val="125200"/>
              </a:lnSpc>
              <a:spcBef>
                <a:spcPts val="100"/>
              </a:spcBef>
            </a:pPr>
            <a:r>
              <a:rPr dirty="0" sz="1350" spc="-10" b="1">
                <a:solidFill>
                  <a:srgbClr val="FF0000"/>
                </a:solidFill>
                <a:latin typeface="Calibri"/>
                <a:cs typeface="Calibri"/>
              </a:rPr>
              <a:t>Computing: </a:t>
            </a:r>
            <a:r>
              <a:rPr dirty="0" sz="1350" spc="-20" b="1">
                <a:solidFill>
                  <a:srgbClr val="FF0000"/>
                </a:solidFill>
                <a:latin typeface="Calibri"/>
                <a:cs typeface="Calibri"/>
              </a:rPr>
              <a:t>ABCD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446020" y="1897379"/>
            <a:ext cx="3272154" cy="2481580"/>
            <a:chOff x="2446020" y="1897379"/>
            <a:chExt cx="3272154" cy="248158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0484" y="1897379"/>
              <a:ext cx="344423" cy="25298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7912" y="2444495"/>
              <a:ext cx="220979" cy="32156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9628" y="3185159"/>
              <a:ext cx="335279" cy="2133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6020" y="2450591"/>
              <a:ext cx="233171" cy="3444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0455" y="3310127"/>
              <a:ext cx="1307591" cy="1068324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734700" y="3596030"/>
            <a:ext cx="657225" cy="41846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88265" marR="5080" indent="-76200">
              <a:lnSpc>
                <a:spcPts val="1460"/>
              </a:lnSpc>
              <a:spcBef>
                <a:spcPts val="285"/>
              </a:spcBef>
            </a:pPr>
            <a:r>
              <a:rPr dirty="0" sz="1350" b="1">
                <a:solidFill>
                  <a:srgbClr val="FFC000"/>
                </a:solidFill>
                <a:latin typeface="Times New Roman"/>
                <a:cs typeface="Times New Roman"/>
              </a:rPr>
              <a:t>5.</a:t>
            </a:r>
            <a:r>
              <a:rPr dirty="0" sz="1350" spc="-25" b="1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1350" spc="-10" b="1">
                <a:solidFill>
                  <a:srgbClr val="FFC000"/>
                </a:solidFill>
                <a:latin typeface="Times New Roman"/>
                <a:cs typeface="Times New Roman"/>
              </a:rPr>
              <a:t>Smart Sports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519172" y="400811"/>
            <a:ext cx="1621790" cy="1532890"/>
            <a:chOff x="2519172" y="400811"/>
            <a:chExt cx="1621790" cy="1532890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9172" y="400811"/>
              <a:ext cx="1621536" cy="109118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606802" y="1498856"/>
              <a:ext cx="1306195" cy="422275"/>
            </a:xfrm>
            <a:custGeom>
              <a:avLst/>
              <a:gdLst/>
              <a:ahLst/>
              <a:cxnLst/>
              <a:rect l="l" t="t" r="r" b="b"/>
              <a:pathLst>
                <a:path w="1306195" h="422275">
                  <a:moveTo>
                    <a:pt x="1235710" y="0"/>
                  </a:moveTo>
                  <a:lnTo>
                    <a:pt x="70358" y="0"/>
                  </a:lnTo>
                  <a:lnTo>
                    <a:pt x="42969" y="5528"/>
                  </a:lnTo>
                  <a:lnTo>
                    <a:pt x="20605" y="20605"/>
                  </a:lnTo>
                  <a:lnTo>
                    <a:pt x="5528" y="42969"/>
                  </a:lnTo>
                  <a:lnTo>
                    <a:pt x="0" y="70358"/>
                  </a:lnTo>
                  <a:lnTo>
                    <a:pt x="0" y="351789"/>
                  </a:lnTo>
                  <a:lnTo>
                    <a:pt x="5528" y="379172"/>
                  </a:lnTo>
                  <a:lnTo>
                    <a:pt x="20605" y="401537"/>
                  </a:lnTo>
                  <a:lnTo>
                    <a:pt x="42969" y="416617"/>
                  </a:lnTo>
                  <a:lnTo>
                    <a:pt x="70358" y="422148"/>
                  </a:lnTo>
                  <a:lnTo>
                    <a:pt x="1235710" y="422148"/>
                  </a:lnTo>
                  <a:lnTo>
                    <a:pt x="1263098" y="416617"/>
                  </a:lnTo>
                  <a:lnTo>
                    <a:pt x="1285462" y="401537"/>
                  </a:lnTo>
                  <a:lnTo>
                    <a:pt x="1300539" y="379172"/>
                  </a:lnTo>
                  <a:lnTo>
                    <a:pt x="1306068" y="351789"/>
                  </a:lnTo>
                  <a:lnTo>
                    <a:pt x="1306068" y="70358"/>
                  </a:lnTo>
                  <a:lnTo>
                    <a:pt x="1300539" y="42969"/>
                  </a:lnTo>
                  <a:lnTo>
                    <a:pt x="1285462" y="20605"/>
                  </a:lnTo>
                  <a:lnTo>
                    <a:pt x="1263098" y="5528"/>
                  </a:lnTo>
                  <a:lnTo>
                    <a:pt x="12357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06802" y="1498856"/>
              <a:ext cx="1306195" cy="422275"/>
            </a:xfrm>
            <a:custGeom>
              <a:avLst/>
              <a:gdLst/>
              <a:ahLst/>
              <a:cxnLst/>
              <a:rect l="l" t="t" r="r" b="b"/>
              <a:pathLst>
                <a:path w="1306195" h="422275">
                  <a:moveTo>
                    <a:pt x="0" y="70358"/>
                  </a:moveTo>
                  <a:lnTo>
                    <a:pt x="5528" y="42969"/>
                  </a:lnTo>
                  <a:lnTo>
                    <a:pt x="20605" y="20605"/>
                  </a:lnTo>
                  <a:lnTo>
                    <a:pt x="42969" y="5528"/>
                  </a:lnTo>
                  <a:lnTo>
                    <a:pt x="70358" y="0"/>
                  </a:lnTo>
                  <a:lnTo>
                    <a:pt x="1235710" y="0"/>
                  </a:lnTo>
                  <a:lnTo>
                    <a:pt x="1263098" y="5528"/>
                  </a:lnTo>
                  <a:lnTo>
                    <a:pt x="1285462" y="20605"/>
                  </a:lnTo>
                  <a:lnTo>
                    <a:pt x="1300539" y="42969"/>
                  </a:lnTo>
                  <a:lnTo>
                    <a:pt x="1306068" y="70358"/>
                  </a:lnTo>
                  <a:lnTo>
                    <a:pt x="1306068" y="351790"/>
                  </a:lnTo>
                  <a:lnTo>
                    <a:pt x="1300539" y="379172"/>
                  </a:lnTo>
                  <a:lnTo>
                    <a:pt x="1285462" y="401537"/>
                  </a:lnTo>
                  <a:lnTo>
                    <a:pt x="1263098" y="416617"/>
                  </a:lnTo>
                  <a:lnTo>
                    <a:pt x="1235710" y="422148"/>
                  </a:lnTo>
                  <a:lnTo>
                    <a:pt x="70358" y="422148"/>
                  </a:lnTo>
                  <a:lnTo>
                    <a:pt x="42969" y="416617"/>
                  </a:lnTo>
                  <a:lnTo>
                    <a:pt x="20605" y="401537"/>
                  </a:lnTo>
                  <a:lnTo>
                    <a:pt x="5528" y="379172"/>
                  </a:lnTo>
                  <a:lnTo>
                    <a:pt x="0" y="351790"/>
                  </a:lnTo>
                  <a:lnTo>
                    <a:pt x="0" y="70358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898989" y="1478118"/>
            <a:ext cx="71945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350" spc="-25" b="1" i="1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350" spc="-25">
                <a:latin typeface="Calibri"/>
                <a:cs typeface="Calibri"/>
              </a:rPr>
              <a:t>I</a:t>
            </a:r>
            <a:endParaRPr sz="13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350" spc="-10">
                <a:latin typeface="Calibri"/>
                <a:cs typeface="Calibri"/>
              </a:rPr>
              <a:t>Algorithm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084573" y="2330451"/>
            <a:ext cx="1418590" cy="523875"/>
            <a:chOff x="4084573" y="2330451"/>
            <a:chExt cx="1418590" cy="523875"/>
          </a:xfrm>
        </p:grpSpPr>
        <p:sp>
          <p:nvSpPr>
            <p:cNvPr id="21" name="object 21" descr=""/>
            <p:cNvSpPr/>
            <p:nvPr/>
          </p:nvSpPr>
          <p:spPr>
            <a:xfrm>
              <a:off x="4097273" y="2343151"/>
              <a:ext cx="1393190" cy="498475"/>
            </a:xfrm>
            <a:custGeom>
              <a:avLst/>
              <a:gdLst/>
              <a:ahLst/>
              <a:cxnLst/>
              <a:rect l="l" t="t" r="r" b="b"/>
              <a:pathLst>
                <a:path w="1393189" h="498475">
                  <a:moveTo>
                    <a:pt x="1309878" y="0"/>
                  </a:moveTo>
                  <a:lnTo>
                    <a:pt x="83058" y="0"/>
                  </a:lnTo>
                  <a:lnTo>
                    <a:pt x="50727" y="6527"/>
                  </a:lnTo>
                  <a:lnTo>
                    <a:pt x="24326" y="24326"/>
                  </a:lnTo>
                  <a:lnTo>
                    <a:pt x="6527" y="50727"/>
                  </a:lnTo>
                  <a:lnTo>
                    <a:pt x="0" y="83058"/>
                  </a:lnTo>
                  <a:lnTo>
                    <a:pt x="0" y="415290"/>
                  </a:lnTo>
                  <a:lnTo>
                    <a:pt x="6527" y="447620"/>
                  </a:lnTo>
                  <a:lnTo>
                    <a:pt x="24326" y="474021"/>
                  </a:lnTo>
                  <a:lnTo>
                    <a:pt x="50727" y="491820"/>
                  </a:lnTo>
                  <a:lnTo>
                    <a:pt x="83058" y="498348"/>
                  </a:lnTo>
                  <a:lnTo>
                    <a:pt x="1309878" y="498348"/>
                  </a:lnTo>
                  <a:lnTo>
                    <a:pt x="1342208" y="491820"/>
                  </a:lnTo>
                  <a:lnTo>
                    <a:pt x="1368609" y="474021"/>
                  </a:lnTo>
                  <a:lnTo>
                    <a:pt x="1386408" y="447620"/>
                  </a:lnTo>
                  <a:lnTo>
                    <a:pt x="1392936" y="415290"/>
                  </a:lnTo>
                  <a:lnTo>
                    <a:pt x="1392936" y="83058"/>
                  </a:lnTo>
                  <a:lnTo>
                    <a:pt x="1386408" y="50727"/>
                  </a:lnTo>
                  <a:lnTo>
                    <a:pt x="1368609" y="24326"/>
                  </a:lnTo>
                  <a:lnTo>
                    <a:pt x="1342208" y="6527"/>
                  </a:lnTo>
                  <a:lnTo>
                    <a:pt x="130987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097273" y="2343151"/>
              <a:ext cx="1393190" cy="498475"/>
            </a:xfrm>
            <a:custGeom>
              <a:avLst/>
              <a:gdLst/>
              <a:ahLst/>
              <a:cxnLst/>
              <a:rect l="l" t="t" r="r" b="b"/>
              <a:pathLst>
                <a:path w="1393189" h="498475">
                  <a:moveTo>
                    <a:pt x="0" y="83058"/>
                  </a:moveTo>
                  <a:lnTo>
                    <a:pt x="6527" y="50727"/>
                  </a:lnTo>
                  <a:lnTo>
                    <a:pt x="24326" y="24326"/>
                  </a:lnTo>
                  <a:lnTo>
                    <a:pt x="50727" y="6527"/>
                  </a:lnTo>
                  <a:lnTo>
                    <a:pt x="83058" y="0"/>
                  </a:lnTo>
                  <a:lnTo>
                    <a:pt x="1309878" y="0"/>
                  </a:lnTo>
                  <a:lnTo>
                    <a:pt x="1342208" y="6527"/>
                  </a:lnTo>
                  <a:lnTo>
                    <a:pt x="1368609" y="24326"/>
                  </a:lnTo>
                  <a:lnTo>
                    <a:pt x="1386408" y="50727"/>
                  </a:lnTo>
                  <a:lnTo>
                    <a:pt x="1392936" y="83058"/>
                  </a:lnTo>
                  <a:lnTo>
                    <a:pt x="1392936" y="415290"/>
                  </a:lnTo>
                  <a:lnTo>
                    <a:pt x="1386408" y="447620"/>
                  </a:lnTo>
                  <a:lnTo>
                    <a:pt x="1368609" y="474021"/>
                  </a:lnTo>
                  <a:lnTo>
                    <a:pt x="1342208" y="491820"/>
                  </a:lnTo>
                  <a:lnTo>
                    <a:pt x="1309878" y="498348"/>
                  </a:lnTo>
                  <a:lnTo>
                    <a:pt x="83058" y="498348"/>
                  </a:lnTo>
                  <a:lnTo>
                    <a:pt x="50727" y="491820"/>
                  </a:lnTo>
                  <a:lnTo>
                    <a:pt x="24326" y="474021"/>
                  </a:lnTo>
                  <a:lnTo>
                    <a:pt x="6527" y="447620"/>
                  </a:lnTo>
                  <a:lnTo>
                    <a:pt x="0" y="415290"/>
                  </a:lnTo>
                  <a:lnTo>
                    <a:pt x="0" y="83058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217131" y="2361057"/>
            <a:ext cx="115062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62585">
              <a:lnSpc>
                <a:spcPct val="100000"/>
              </a:lnSpc>
              <a:spcBef>
                <a:spcPts val="105"/>
              </a:spcBef>
            </a:pPr>
            <a:r>
              <a:rPr dirty="0" sz="1350" spc="-10" b="1" i="1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1350" spc="-10">
                <a:latin typeface="Calibri"/>
                <a:cs typeface="Calibri"/>
              </a:rPr>
              <a:t>loud </a:t>
            </a:r>
            <a:r>
              <a:rPr dirty="0" sz="1350">
                <a:latin typeface="Calibri"/>
                <a:cs typeface="Calibri"/>
              </a:rPr>
              <a:t>Computing</a:t>
            </a:r>
            <a:r>
              <a:rPr dirty="0" sz="1350" spc="-3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+</a:t>
            </a:r>
            <a:r>
              <a:rPr dirty="0" sz="1350" spc="-30">
                <a:latin typeface="Calibri"/>
                <a:cs typeface="Calibri"/>
              </a:rPr>
              <a:t> </a:t>
            </a:r>
            <a:r>
              <a:rPr dirty="0" sz="1350" spc="-25">
                <a:latin typeface="Calibri"/>
                <a:cs typeface="Calibri"/>
              </a:rPr>
              <a:t>5G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089913" y="2344167"/>
            <a:ext cx="1391285" cy="499745"/>
            <a:chOff x="1089913" y="2344167"/>
            <a:chExt cx="1391285" cy="499745"/>
          </a:xfrm>
        </p:grpSpPr>
        <p:sp>
          <p:nvSpPr>
            <p:cNvPr id="25" name="object 25" descr=""/>
            <p:cNvSpPr/>
            <p:nvPr/>
          </p:nvSpPr>
          <p:spPr>
            <a:xfrm>
              <a:off x="1102613" y="2356868"/>
              <a:ext cx="1365885" cy="474345"/>
            </a:xfrm>
            <a:custGeom>
              <a:avLst/>
              <a:gdLst/>
              <a:ahLst/>
              <a:cxnLst/>
              <a:rect l="l" t="t" r="r" b="b"/>
              <a:pathLst>
                <a:path w="1365885" h="474344">
                  <a:moveTo>
                    <a:pt x="1286510" y="0"/>
                  </a:moveTo>
                  <a:lnTo>
                    <a:pt x="78994" y="0"/>
                  </a:lnTo>
                  <a:lnTo>
                    <a:pt x="48247" y="6208"/>
                  </a:lnTo>
                  <a:lnTo>
                    <a:pt x="23137" y="23137"/>
                  </a:lnTo>
                  <a:lnTo>
                    <a:pt x="6208" y="48247"/>
                  </a:lnTo>
                  <a:lnTo>
                    <a:pt x="0" y="78994"/>
                  </a:lnTo>
                  <a:lnTo>
                    <a:pt x="0" y="394970"/>
                  </a:lnTo>
                  <a:lnTo>
                    <a:pt x="6208" y="425716"/>
                  </a:lnTo>
                  <a:lnTo>
                    <a:pt x="23137" y="450826"/>
                  </a:lnTo>
                  <a:lnTo>
                    <a:pt x="48247" y="467755"/>
                  </a:lnTo>
                  <a:lnTo>
                    <a:pt x="78994" y="473963"/>
                  </a:lnTo>
                  <a:lnTo>
                    <a:pt x="1286510" y="473963"/>
                  </a:lnTo>
                  <a:lnTo>
                    <a:pt x="1317256" y="467755"/>
                  </a:lnTo>
                  <a:lnTo>
                    <a:pt x="1342366" y="450826"/>
                  </a:lnTo>
                  <a:lnTo>
                    <a:pt x="1359295" y="425716"/>
                  </a:lnTo>
                  <a:lnTo>
                    <a:pt x="1365504" y="394970"/>
                  </a:lnTo>
                  <a:lnTo>
                    <a:pt x="1365504" y="78994"/>
                  </a:lnTo>
                  <a:lnTo>
                    <a:pt x="1359295" y="48247"/>
                  </a:lnTo>
                  <a:lnTo>
                    <a:pt x="1342366" y="23137"/>
                  </a:lnTo>
                  <a:lnTo>
                    <a:pt x="1317256" y="6208"/>
                  </a:lnTo>
                  <a:lnTo>
                    <a:pt x="128651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02613" y="2356867"/>
              <a:ext cx="1365885" cy="474345"/>
            </a:xfrm>
            <a:custGeom>
              <a:avLst/>
              <a:gdLst/>
              <a:ahLst/>
              <a:cxnLst/>
              <a:rect l="l" t="t" r="r" b="b"/>
              <a:pathLst>
                <a:path w="1365885" h="474344">
                  <a:moveTo>
                    <a:pt x="0" y="78994"/>
                  </a:moveTo>
                  <a:lnTo>
                    <a:pt x="6208" y="48247"/>
                  </a:lnTo>
                  <a:lnTo>
                    <a:pt x="23137" y="23137"/>
                  </a:lnTo>
                  <a:lnTo>
                    <a:pt x="48247" y="6208"/>
                  </a:lnTo>
                  <a:lnTo>
                    <a:pt x="78994" y="0"/>
                  </a:lnTo>
                  <a:lnTo>
                    <a:pt x="1286510" y="0"/>
                  </a:lnTo>
                  <a:lnTo>
                    <a:pt x="1317256" y="6208"/>
                  </a:lnTo>
                  <a:lnTo>
                    <a:pt x="1342366" y="23137"/>
                  </a:lnTo>
                  <a:lnTo>
                    <a:pt x="1359295" y="48247"/>
                  </a:lnTo>
                  <a:lnTo>
                    <a:pt x="1365504" y="78994"/>
                  </a:lnTo>
                  <a:lnTo>
                    <a:pt x="1365504" y="394970"/>
                  </a:lnTo>
                  <a:lnTo>
                    <a:pt x="1359295" y="425716"/>
                  </a:lnTo>
                  <a:lnTo>
                    <a:pt x="1342366" y="450826"/>
                  </a:lnTo>
                  <a:lnTo>
                    <a:pt x="1317256" y="467755"/>
                  </a:lnTo>
                  <a:lnTo>
                    <a:pt x="1286510" y="473964"/>
                  </a:lnTo>
                  <a:lnTo>
                    <a:pt x="78994" y="473964"/>
                  </a:lnTo>
                  <a:lnTo>
                    <a:pt x="48247" y="467755"/>
                  </a:lnTo>
                  <a:lnTo>
                    <a:pt x="23137" y="450826"/>
                  </a:lnTo>
                  <a:lnTo>
                    <a:pt x="6208" y="425716"/>
                  </a:lnTo>
                  <a:lnTo>
                    <a:pt x="0" y="394970"/>
                  </a:lnTo>
                  <a:lnTo>
                    <a:pt x="0" y="78994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608325" y="2362433"/>
            <a:ext cx="35179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105"/>
              </a:spcBef>
            </a:pPr>
            <a:r>
              <a:rPr dirty="0" sz="1350" spc="-25" b="1" i="1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dirty="0" sz="1350" spc="-25">
                <a:latin typeface="Calibri"/>
                <a:cs typeface="Calibri"/>
              </a:rPr>
              <a:t>ig </a:t>
            </a:r>
            <a:r>
              <a:rPr dirty="0" sz="1350" spc="-20">
                <a:latin typeface="Calibri"/>
                <a:cs typeface="Calibri"/>
              </a:rPr>
              <a:t>Data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2586482" y="3366772"/>
            <a:ext cx="1419860" cy="487680"/>
            <a:chOff x="2586482" y="3366772"/>
            <a:chExt cx="1419860" cy="487680"/>
          </a:xfrm>
        </p:grpSpPr>
        <p:sp>
          <p:nvSpPr>
            <p:cNvPr id="29" name="object 29" descr=""/>
            <p:cNvSpPr/>
            <p:nvPr/>
          </p:nvSpPr>
          <p:spPr>
            <a:xfrm>
              <a:off x="2599182" y="3379472"/>
              <a:ext cx="1394460" cy="462280"/>
            </a:xfrm>
            <a:custGeom>
              <a:avLst/>
              <a:gdLst/>
              <a:ahLst/>
              <a:cxnLst/>
              <a:rect l="l" t="t" r="r" b="b"/>
              <a:pathLst>
                <a:path w="1394460" h="462279">
                  <a:moveTo>
                    <a:pt x="1317498" y="0"/>
                  </a:moveTo>
                  <a:lnTo>
                    <a:pt x="76962" y="0"/>
                  </a:lnTo>
                  <a:lnTo>
                    <a:pt x="47004" y="6047"/>
                  </a:lnTo>
                  <a:lnTo>
                    <a:pt x="22540" y="22540"/>
                  </a:lnTo>
                  <a:lnTo>
                    <a:pt x="6047" y="47004"/>
                  </a:lnTo>
                  <a:lnTo>
                    <a:pt x="0" y="76962"/>
                  </a:lnTo>
                  <a:lnTo>
                    <a:pt x="0" y="384810"/>
                  </a:lnTo>
                  <a:lnTo>
                    <a:pt x="6047" y="414767"/>
                  </a:lnTo>
                  <a:lnTo>
                    <a:pt x="22540" y="439231"/>
                  </a:lnTo>
                  <a:lnTo>
                    <a:pt x="47004" y="455724"/>
                  </a:lnTo>
                  <a:lnTo>
                    <a:pt x="76962" y="461772"/>
                  </a:lnTo>
                  <a:lnTo>
                    <a:pt x="1317498" y="461772"/>
                  </a:lnTo>
                  <a:lnTo>
                    <a:pt x="1347455" y="455724"/>
                  </a:lnTo>
                  <a:lnTo>
                    <a:pt x="1371919" y="439231"/>
                  </a:lnTo>
                  <a:lnTo>
                    <a:pt x="1388412" y="414767"/>
                  </a:lnTo>
                  <a:lnTo>
                    <a:pt x="1394460" y="384810"/>
                  </a:lnTo>
                  <a:lnTo>
                    <a:pt x="1394460" y="76962"/>
                  </a:lnTo>
                  <a:lnTo>
                    <a:pt x="1388412" y="47004"/>
                  </a:lnTo>
                  <a:lnTo>
                    <a:pt x="1371919" y="22540"/>
                  </a:lnTo>
                  <a:lnTo>
                    <a:pt x="1347455" y="6047"/>
                  </a:lnTo>
                  <a:lnTo>
                    <a:pt x="131749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599182" y="3379472"/>
              <a:ext cx="1394460" cy="462280"/>
            </a:xfrm>
            <a:custGeom>
              <a:avLst/>
              <a:gdLst/>
              <a:ahLst/>
              <a:cxnLst/>
              <a:rect l="l" t="t" r="r" b="b"/>
              <a:pathLst>
                <a:path w="1394460" h="462279">
                  <a:moveTo>
                    <a:pt x="0" y="76962"/>
                  </a:moveTo>
                  <a:lnTo>
                    <a:pt x="6047" y="47004"/>
                  </a:lnTo>
                  <a:lnTo>
                    <a:pt x="22540" y="22540"/>
                  </a:lnTo>
                  <a:lnTo>
                    <a:pt x="47004" y="6047"/>
                  </a:lnTo>
                  <a:lnTo>
                    <a:pt x="76962" y="0"/>
                  </a:lnTo>
                  <a:lnTo>
                    <a:pt x="1317498" y="0"/>
                  </a:lnTo>
                  <a:lnTo>
                    <a:pt x="1347455" y="6047"/>
                  </a:lnTo>
                  <a:lnTo>
                    <a:pt x="1371919" y="22540"/>
                  </a:lnTo>
                  <a:lnTo>
                    <a:pt x="1388412" y="47004"/>
                  </a:lnTo>
                  <a:lnTo>
                    <a:pt x="1394460" y="76962"/>
                  </a:lnTo>
                  <a:lnTo>
                    <a:pt x="1394460" y="384810"/>
                  </a:lnTo>
                  <a:lnTo>
                    <a:pt x="1388412" y="414767"/>
                  </a:lnTo>
                  <a:lnTo>
                    <a:pt x="1371919" y="439231"/>
                  </a:lnTo>
                  <a:lnTo>
                    <a:pt x="1347455" y="455724"/>
                  </a:lnTo>
                  <a:lnTo>
                    <a:pt x="1317498" y="461772"/>
                  </a:lnTo>
                  <a:lnTo>
                    <a:pt x="76962" y="461772"/>
                  </a:lnTo>
                  <a:lnTo>
                    <a:pt x="47004" y="455724"/>
                  </a:lnTo>
                  <a:lnTo>
                    <a:pt x="22540" y="439231"/>
                  </a:lnTo>
                  <a:lnTo>
                    <a:pt x="6047" y="414767"/>
                  </a:lnTo>
                  <a:lnTo>
                    <a:pt x="0" y="384810"/>
                  </a:lnTo>
                  <a:lnTo>
                    <a:pt x="0" y="76962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2710778" y="3379203"/>
            <a:ext cx="116840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75590">
              <a:lnSpc>
                <a:spcPct val="100000"/>
              </a:lnSpc>
              <a:spcBef>
                <a:spcPts val="105"/>
              </a:spcBef>
            </a:pPr>
            <a:r>
              <a:rPr dirty="0" sz="1350" b="1" i="1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sz="1350">
                <a:latin typeface="Calibri"/>
                <a:cs typeface="Calibri"/>
              </a:rPr>
              <a:t>evice</a:t>
            </a:r>
            <a:r>
              <a:rPr dirty="0" sz="1350" spc="-55">
                <a:latin typeface="Calibri"/>
                <a:cs typeface="Calibri"/>
              </a:rPr>
              <a:t> </a:t>
            </a:r>
            <a:r>
              <a:rPr dirty="0" sz="1350" spc="-50">
                <a:latin typeface="Calibri"/>
                <a:cs typeface="Calibri"/>
              </a:rPr>
              <a:t>– </a:t>
            </a:r>
            <a:r>
              <a:rPr dirty="0" sz="1350">
                <a:latin typeface="Calibri"/>
                <a:cs typeface="Calibri"/>
              </a:rPr>
              <a:t>Edge</a:t>
            </a:r>
            <a:r>
              <a:rPr dirty="0" sz="1350" spc="-7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Computing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03647" y="1322832"/>
            <a:ext cx="1459991" cy="975360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4961722" y="1562369"/>
            <a:ext cx="1144905" cy="41846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 marR="5080" indent="241935">
              <a:lnSpc>
                <a:spcPts val="1460"/>
              </a:lnSpc>
              <a:spcBef>
                <a:spcPts val="285"/>
              </a:spcBef>
            </a:pPr>
            <a:r>
              <a:rPr dirty="0" sz="1350" b="1">
                <a:solidFill>
                  <a:srgbClr val="FFC000"/>
                </a:solidFill>
                <a:latin typeface="Times New Roman"/>
                <a:cs typeface="Times New Roman"/>
              </a:rPr>
              <a:t>3.</a:t>
            </a:r>
            <a:r>
              <a:rPr dirty="0" sz="1350" spc="-25" b="1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1350" spc="-10" b="1">
                <a:solidFill>
                  <a:srgbClr val="FFC000"/>
                </a:solidFill>
                <a:latin typeface="Times New Roman"/>
                <a:cs typeface="Times New Roman"/>
              </a:rPr>
              <a:t>Smart Manufacturing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1563" y="1322832"/>
            <a:ext cx="1286256" cy="1045463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484731" y="1597301"/>
            <a:ext cx="953769" cy="41846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243840" marR="5080" indent="-231775">
              <a:lnSpc>
                <a:spcPts val="1460"/>
              </a:lnSpc>
              <a:spcBef>
                <a:spcPts val="285"/>
              </a:spcBef>
            </a:pPr>
            <a:r>
              <a:rPr dirty="0" sz="1350" b="1">
                <a:solidFill>
                  <a:srgbClr val="FFFFFF"/>
                </a:solidFill>
                <a:latin typeface="Times New Roman"/>
                <a:cs typeface="Times New Roman"/>
              </a:rPr>
              <a:t>2.</a:t>
            </a:r>
            <a:r>
              <a:rPr dirty="0" sz="1350" spc="-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350" spc="-10" b="1">
                <a:solidFill>
                  <a:srgbClr val="FFFFFF"/>
                </a:solidFill>
                <a:latin typeface="Times New Roman"/>
                <a:cs typeface="Times New Roman"/>
              </a:rPr>
              <a:t>Computer Vision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77111" y="3351276"/>
            <a:ext cx="1295400" cy="1045463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1506409" y="3625712"/>
            <a:ext cx="836930" cy="41846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 marR="5080" indent="89535">
              <a:lnSpc>
                <a:spcPts val="1460"/>
              </a:lnSpc>
              <a:spcBef>
                <a:spcPts val="285"/>
              </a:spcBef>
            </a:pPr>
            <a:r>
              <a:rPr dirty="0" sz="1350" b="1">
                <a:solidFill>
                  <a:srgbClr val="FFC000"/>
                </a:solidFill>
                <a:latin typeface="Times New Roman"/>
                <a:cs typeface="Times New Roman"/>
              </a:rPr>
              <a:t>4.</a:t>
            </a:r>
            <a:r>
              <a:rPr dirty="0" sz="1350" spc="-15" b="1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1350" spc="-10" b="1">
                <a:solidFill>
                  <a:srgbClr val="FFC000"/>
                </a:solidFill>
                <a:latin typeface="Times New Roman"/>
                <a:cs typeface="Times New Roman"/>
              </a:rPr>
              <a:t>Smart Healthcare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169737" y="3291104"/>
            <a:ext cx="274320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b="1" i="1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1350" spc="-10" b="1" i="1">
                <a:solidFill>
                  <a:srgbClr val="FF0000"/>
                </a:solidFill>
                <a:latin typeface="Times New Roman"/>
                <a:cs typeface="Times New Roman"/>
              </a:rPr>
              <a:t> D</a:t>
            </a:r>
            <a:r>
              <a:rPr dirty="0" sz="1350" spc="-10">
                <a:latin typeface="Times New Roman"/>
                <a:cs typeface="Times New Roman"/>
              </a:rPr>
              <a:t>evice</a:t>
            </a:r>
            <a:endParaRPr sz="135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</a:pPr>
            <a:r>
              <a:rPr dirty="0" sz="1350">
                <a:latin typeface="Times New Roman"/>
                <a:cs typeface="Times New Roman"/>
              </a:rPr>
              <a:t>a) Robot</a:t>
            </a:r>
            <a:r>
              <a:rPr dirty="0" sz="1350" spc="-3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&amp;</a:t>
            </a:r>
            <a:r>
              <a:rPr dirty="0" sz="1350" spc="-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Robot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Arm</a:t>
            </a:r>
            <a:r>
              <a:rPr dirty="0" sz="1350" spc="31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-</a:t>
            </a:r>
            <a:r>
              <a:rPr dirty="0" sz="1350" spc="-7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AMR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+</a:t>
            </a:r>
            <a:r>
              <a:rPr dirty="0" sz="1350" spc="5">
                <a:latin typeface="Times New Roman"/>
                <a:cs typeface="Times New Roman"/>
              </a:rPr>
              <a:t> </a:t>
            </a:r>
            <a:r>
              <a:rPr dirty="0" sz="1350" spc="-25">
                <a:latin typeface="Times New Roman"/>
                <a:cs typeface="Times New Roman"/>
              </a:rPr>
              <a:t>ROS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220030" y="3702515"/>
            <a:ext cx="27838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5130" algn="l"/>
              </a:tabLst>
            </a:pPr>
            <a:r>
              <a:rPr dirty="0" sz="1350">
                <a:latin typeface="Times New Roman"/>
                <a:cs typeface="Times New Roman"/>
              </a:rPr>
              <a:t>b)</a:t>
            </a:r>
            <a:r>
              <a:rPr dirty="0" sz="1350" spc="-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Sensor:</a:t>
            </a:r>
            <a:r>
              <a:rPr dirty="0" sz="1350" spc="-4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Camera</a:t>
            </a:r>
            <a:r>
              <a:rPr dirty="0" sz="1350">
                <a:latin typeface="Times New Roman"/>
                <a:cs typeface="Times New Roman"/>
              </a:rPr>
              <a:t>	-</a:t>
            </a:r>
            <a:r>
              <a:rPr dirty="0" sz="1350" spc="-5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LiDar,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 spc="-20">
                <a:latin typeface="Times New Roman"/>
                <a:cs typeface="Times New Roman"/>
              </a:rPr>
              <a:t>IMU…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220030" y="3837358"/>
            <a:ext cx="2520315" cy="786765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350" spc="-10">
                <a:latin typeface="Times New Roman"/>
                <a:cs typeface="Times New Roman"/>
              </a:rPr>
              <a:t>c)</a:t>
            </a:r>
            <a:r>
              <a:rPr dirty="0" sz="1350" spc="-8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Actuator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(controller)</a:t>
            </a:r>
            <a:r>
              <a:rPr dirty="0" sz="1350" spc="-3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- </a:t>
            </a:r>
            <a:r>
              <a:rPr dirty="0" sz="1350" spc="-20">
                <a:latin typeface="Times New Roman"/>
                <a:cs typeface="Times New Roman"/>
              </a:rPr>
              <a:t>Motor</a:t>
            </a:r>
            <a:endParaRPr sz="1350">
              <a:latin typeface="Times New Roman"/>
              <a:cs typeface="Times New Roman"/>
            </a:endParaRPr>
          </a:p>
          <a:p>
            <a:pPr marL="195580" marR="5080">
              <a:lnSpc>
                <a:spcPct val="100000"/>
              </a:lnSpc>
              <a:spcBef>
                <a:spcPts val="565"/>
              </a:spcBef>
            </a:pPr>
            <a:r>
              <a:rPr dirty="0" sz="1350">
                <a:solidFill>
                  <a:srgbClr val="948A54"/>
                </a:solidFill>
                <a:latin typeface="Calibri"/>
                <a:cs typeface="Calibri"/>
              </a:rPr>
              <a:t>AMR:</a:t>
            </a:r>
            <a:r>
              <a:rPr dirty="0" sz="1350" spc="-55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948A54"/>
                </a:solidFill>
                <a:latin typeface="Calibri"/>
                <a:cs typeface="Calibri"/>
              </a:rPr>
              <a:t>Autonomous</a:t>
            </a:r>
            <a:r>
              <a:rPr dirty="0" sz="1350" spc="-60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948A54"/>
                </a:solidFill>
                <a:latin typeface="Calibri"/>
                <a:cs typeface="Calibri"/>
              </a:rPr>
              <a:t>Mobile</a:t>
            </a:r>
            <a:r>
              <a:rPr dirty="0" sz="1350" spc="-55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948A54"/>
                </a:solidFill>
                <a:latin typeface="Calibri"/>
                <a:cs typeface="Calibri"/>
              </a:rPr>
              <a:t>Robot </a:t>
            </a:r>
            <a:r>
              <a:rPr dirty="0" sz="1350">
                <a:solidFill>
                  <a:srgbClr val="948A54"/>
                </a:solidFill>
                <a:latin typeface="Calibri"/>
                <a:cs typeface="Calibri"/>
              </a:rPr>
              <a:t>ROS:</a:t>
            </a:r>
            <a:r>
              <a:rPr dirty="0" sz="1350" spc="245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948A54"/>
                </a:solidFill>
                <a:latin typeface="Calibri"/>
                <a:cs typeface="Calibri"/>
              </a:rPr>
              <a:t>Robot</a:t>
            </a:r>
            <a:r>
              <a:rPr dirty="0" sz="1350" spc="-55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948A54"/>
                </a:solidFill>
                <a:latin typeface="Calibri"/>
                <a:cs typeface="Calibri"/>
              </a:rPr>
              <a:t>Operating System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0" y="551688"/>
            <a:ext cx="9133840" cy="6274435"/>
            <a:chOff x="0" y="551688"/>
            <a:chExt cx="9133840" cy="6274435"/>
          </a:xfrm>
        </p:grpSpPr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1404" y="551688"/>
              <a:ext cx="2471928" cy="801623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0" y="4764023"/>
              <a:ext cx="8717280" cy="2062480"/>
            </a:xfrm>
            <a:custGeom>
              <a:avLst/>
              <a:gdLst/>
              <a:ahLst/>
              <a:cxnLst/>
              <a:rect l="l" t="t" r="r" b="b"/>
              <a:pathLst>
                <a:path w="8717280" h="2062479">
                  <a:moveTo>
                    <a:pt x="8717280" y="0"/>
                  </a:moveTo>
                  <a:lnTo>
                    <a:pt x="0" y="0"/>
                  </a:lnTo>
                  <a:lnTo>
                    <a:pt x="0" y="2061971"/>
                  </a:lnTo>
                  <a:lnTo>
                    <a:pt x="8717280" y="2061971"/>
                  </a:lnTo>
                  <a:lnTo>
                    <a:pt x="8717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82931" y="19190"/>
            <a:ext cx="853567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2.2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Build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3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AI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Computing-</a:t>
            </a:r>
            <a:r>
              <a:rPr dirty="0" sz="2000" b="1">
                <a:latin typeface="Calibri"/>
                <a:cs typeface="Calibri"/>
              </a:rPr>
              <a:t>Centric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Platforms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with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B0F0"/>
                </a:solidFill>
                <a:latin typeface="Calibri"/>
                <a:cs typeface="Calibri"/>
              </a:rPr>
              <a:t>Big</a:t>
            </a:r>
            <a:r>
              <a:rPr dirty="0" sz="2000" spc="-3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B0F0"/>
                </a:solidFill>
                <a:latin typeface="Calibri"/>
                <a:cs typeface="Calibri"/>
              </a:rPr>
              <a:t>Data</a:t>
            </a:r>
            <a:r>
              <a:rPr dirty="0" sz="2000" b="1">
                <a:latin typeface="Calibri"/>
                <a:cs typeface="Calibri"/>
              </a:rPr>
              <a:t>: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AIoT–Computing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ABCD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8739" y="4784523"/>
            <a:ext cx="5904865" cy="19773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>
                <a:solidFill>
                  <a:srgbClr val="0099FF"/>
                </a:solidFill>
                <a:latin typeface="Calibri"/>
                <a:cs typeface="Calibri"/>
              </a:rPr>
              <a:t>Build</a:t>
            </a:r>
            <a:r>
              <a:rPr dirty="0" sz="1600" spc="-15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99FF"/>
                </a:solidFill>
                <a:latin typeface="Calibri"/>
                <a:cs typeface="Calibri"/>
              </a:rPr>
              <a:t>3</a:t>
            </a:r>
            <a:r>
              <a:rPr dirty="0" sz="1600" spc="10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99FF"/>
                </a:solidFill>
                <a:latin typeface="Calibri"/>
                <a:cs typeface="Calibri"/>
              </a:rPr>
              <a:t>AI </a:t>
            </a:r>
            <a:r>
              <a:rPr dirty="0" sz="1600" spc="-10">
                <a:solidFill>
                  <a:srgbClr val="0099FF"/>
                </a:solidFill>
                <a:latin typeface="Calibri"/>
                <a:cs typeface="Calibri"/>
              </a:rPr>
              <a:t>Computing-</a:t>
            </a:r>
            <a:r>
              <a:rPr dirty="0" sz="1600">
                <a:solidFill>
                  <a:srgbClr val="0099FF"/>
                </a:solidFill>
                <a:latin typeface="Calibri"/>
                <a:cs typeface="Calibri"/>
              </a:rPr>
              <a:t>Centric</a:t>
            </a:r>
            <a:r>
              <a:rPr dirty="0" sz="1600" spc="-25">
                <a:solidFill>
                  <a:srgbClr val="0099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99FF"/>
                </a:solidFill>
                <a:latin typeface="Calibri"/>
                <a:cs typeface="Calibri"/>
              </a:rPr>
              <a:t>Platforms:</a:t>
            </a:r>
            <a:endParaRPr sz="1600">
              <a:latin typeface="Calibri"/>
              <a:cs typeface="Calibri"/>
            </a:endParaRPr>
          </a:p>
          <a:p>
            <a:pPr lvl="1" marL="476250" indent="-198755">
              <a:lnSpc>
                <a:spcPct val="100000"/>
              </a:lnSpc>
              <a:buClr>
                <a:srgbClr val="FF0000"/>
              </a:buClr>
              <a:buAutoNum type="arabicPeriod"/>
              <a:tabLst>
                <a:tab pos="476250" algn="l"/>
              </a:tabLst>
            </a:pP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AIoT</a:t>
            </a:r>
            <a:r>
              <a:rPr dirty="0" sz="1600" spc="-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Calibri"/>
                <a:cs typeface="Calibri"/>
              </a:rPr>
              <a:t>platform</a:t>
            </a:r>
            <a:r>
              <a:rPr dirty="0" sz="16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u="heavy" sz="160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smart</a:t>
            </a:r>
            <a:r>
              <a:rPr dirty="0" u="heavy" sz="1600" spc="-2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60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manufacturing</a:t>
            </a: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,</a:t>
            </a:r>
            <a:r>
              <a:rPr dirty="0" sz="1600" spc="-5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B0F0"/>
                </a:solidFill>
                <a:latin typeface="Calibri"/>
                <a:cs typeface="Calibri"/>
              </a:rPr>
              <a:t>2014</a:t>
            </a:r>
            <a:endParaRPr sz="1600">
              <a:latin typeface="Calibri"/>
              <a:cs typeface="Calibri"/>
            </a:endParaRPr>
          </a:p>
          <a:p>
            <a:pPr lvl="2" marL="730885" indent="-271780">
              <a:lnSpc>
                <a:spcPts val="1900"/>
              </a:lnSpc>
              <a:spcBef>
                <a:spcPts val="45"/>
              </a:spcBef>
              <a:buAutoNum type="arabicParenR"/>
              <a:tabLst>
                <a:tab pos="730885" algn="l"/>
              </a:tabLst>
            </a:pP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2D/3D</a:t>
            </a:r>
            <a:r>
              <a:rPr dirty="0" sz="1600" spc="-6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automatic optical</a:t>
            </a:r>
            <a:r>
              <a:rPr dirty="0" sz="1600" spc="-3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inspection</a:t>
            </a:r>
            <a:r>
              <a:rPr dirty="0" sz="1600" spc="-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333333"/>
                </a:solidFill>
                <a:latin typeface="Times New Roman"/>
                <a:cs typeface="Times New Roman"/>
              </a:rPr>
              <a:t>(AOI)</a:t>
            </a:r>
            <a:endParaRPr sz="1600">
              <a:latin typeface="Times New Roman"/>
              <a:cs typeface="Times New Roman"/>
            </a:endParaRPr>
          </a:p>
          <a:p>
            <a:pPr lvl="2" marL="730885" indent="-271780">
              <a:lnSpc>
                <a:spcPts val="1895"/>
              </a:lnSpc>
              <a:buAutoNum type="arabicParenR"/>
              <a:tabLst>
                <a:tab pos="730885" algn="l"/>
              </a:tabLst>
            </a:pPr>
            <a:r>
              <a:rPr dirty="0" sz="1600" spc="-30">
                <a:solidFill>
                  <a:srgbClr val="333333"/>
                </a:solidFill>
                <a:latin typeface="Times New Roman"/>
                <a:cs typeface="Times New Roman"/>
              </a:rPr>
              <a:t>Visual-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guided</a:t>
            </a:r>
            <a:r>
              <a:rPr dirty="0" sz="1600" spc="-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robot</a:t>
            </a:r>
            <a:r>
              <a:rPr dirty="0" sz="1600" spc="-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arm</a:t>
            </a:r>
            <a:r>
              <a:rPr dirty="0" sz="1600" spc="-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and</a:t>
            </a:r>
            <a:r>
              <a:rPr dirty="0" sz="1600" spc="-2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mobile</a:t>
            </a:r>
            <a:r>
              <a:rPr dirty="0" sz="1600" spc="1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robot</a:t>
            </a:r>
            <a:r>
              <a:rPr dirty="0" sz="1600" spc="-2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333333"/>
                </a:solidFill>
                <a:latin typeface="Times New Roman"/>
                <a:cs typeface="Times New Roman"/>
              </a:rPr>
              <a:t>controls</a:t>
            </a:r>
            <a:endParaRPr sz="1600">
              <a:latin typeface="Times New Roman"/>
              <a:cs typeface="Times New Roman"/>
            </a:endParaRPr>
          </a:p>
          <a:p>
            <a:pPr lvl="1" marL="476250" indent="-198755">
              <a:lnSpc>
                <a:spcPts val="1914"/>
              </a:lnSpc>
              <a:buClr>
                <a:srgbClr val="FF0000"/>
              </a:buClr>
              <a:buAutoNum type="arabicPeriod"/>
              <a:tabLst>
                <a:tab pos="476250" algn="l"/>
              </a:tabLst>
            </a:pPr>
            <a:r>
              <a:rPr dirty="0" sz="1600" spc="-10">
                <a:solidFill>
                  <a:srgbClr val="C00000"/>
                </a:solidFill>
                <a:latin typeface="Calibri"/>
                <a:cs typeface="Calibri"/>
              </a:rPr>
              <a:t>Federated</a:t>
            </a:r>
            <a:r>
              <a:rPr dirty="0" sz="16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learning</a:t>
            </a:r>
            <a:r>
              <a:rPr dirty="0" sz="1600" spc="-5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(FL)</a:t>
            </a:r>
            <a:r>
              <a:rPr dirty="0" sz="16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Calibri"/>
                <a:cs typeface="Calibri"/>
              </a:rPr>
              <a:t>platform</a:t>
            </a:r>
            <a:r>
              <a:rPr dirty="0" sz="1600" spc="-6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33333"/>
                </a:solidFill>
                <a:latin typeface="Calibri"/>
                <a:cs typeface="Calibri"/>
              </a:rPr>
              <a:t>for</a:t>
            </a:r>
            <a:r>
              <a:rPr dirty="0" sz="1600" spc="-2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smart</a:t>
            </a:r>
            <a:r>
              <a:rPr dirty="0" u="sng" sz="1600" spc="-3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healthcare</a:t>
            </a: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,</a:t>
            </a:r>
            <a:r>
              <a:rPr dirty="0" sz="1600" spc="-4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B0F0"/>
                </a:solidFill>
                <a:latin typeface="Calibri"/>
                <a:cs typeface="Calibri"/>
              </a:rPr>
              <a:t>2019</a:t>
            </a:r>
            <a:endParaRPr sz="1600">
              <a:latin typeface="Calibri"/>
              <a:cs typeface="Calibri"/>
            </a:endParaRPr>
          </a:p>
          <a:p>
            <a:pPr lvl="2" marL="730885" indent="-271780">
              <a:lnSpc>
                <a:spcPts val="1914"/>
              </a:lnSpc>
              <a:spcBef>
                <a:spcPts val="15"/>
              </a:spcBef>
              <a:buAutoNum type="arabicParenR"/>
              <a:tabLst>
                <a:tab pos="730885" algn="l"/>
              </a:tabLst>
            </a:pP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LDCT</a:t>
            </a:r>
            <a:r>
              <a:rPr dirty="0" sz="1600" spc="-6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subsolid</a:t>
            </a:r>
            <a:r>
              <a:rPr dirty="0" sz="1600" spc="-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nodule</a:t>
            </a:r>
            <a:r>
              <a:rPr dirty="0" sz="1600" spc="-3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detection</a:t>
            </a:r>
            <a:r>
              <a:rPr dirty="0" sz="1600" spc="-1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and</a:t>
            </a:r>
            <a:r>
              <a:rPr dirty="0" sz="1600" spc="-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333333"/>
                </a:solidFill>
                <a:latin typeface="Times New Roman"/>
                <a:cs typeface="Times New Roman"/>
              </a:rPr>
              <a:t>classification</a:t>
            </a:r>
            <a:endParaRPr sz="1600">
              <a:latin typeface="Times New Roman"/>
              <a:cs typeface="Times New Roman"/>
            </a:endParaRPr>
          </a:p>
          <a:p>
            <a:pPr lvl="1" marL="476250" indent="-198755">
              <a:lnSpc>
                <a:spcPts val="1914"/>
              </a:lnSpc>
              <a:buClr>
                <a:srgbClr val="FF0000"/>
              </a:buClr>
              <a:buAutoNum type="arabicPeriod"/>
              <a:tabLst>
                <a:tab pos="476250" algn="l"/>
              </a:tabLst>
            </a:pP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AI</a:t>
            </a:r>
            <a:r>
              <a:rPr dirty="0" sz="16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edge</a:t>
            </a:r>
            <a:r>
              <a:rPr dirty="0" sz="1600" spc="-2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cloud</a:t>
            </a:r>
            <a:r>
              <a:rPr dirty="0" sz="16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computing</a:t>
            </a:r>
            <a:r>
              <a:rPr dirty="0" sz="1600" spc="-4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Calibri"/>
                <a:cs typeface="Calibri"/>
              </a:rPr>
              <a:t>platform</a:t>
            </a:r>
            <a:r>
              <a:rPr dirty="0" sz="1600" spc="-3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with</a:t>
            </a:r>
            <a:r>
              <a:rPr dirty="0" sz="1600" spc="-3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C00000"/>
                </a:solidFill>
                <a:latin typeface="Calibri"/>
                <a:cs typeface="Calibri"/>
              </a:rPr>
              <a:t>5G</a:t>
            </a:r>
            <a:r>
              <a:rPr dirty="0" sz="1600" spc="31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33333"/>
                </a:solidFill>
                <a:latin typeface="Calibri"/>
                <a:cs typeface="Calibri"/>
              </a:rPr>
              <a:t>for</a:t>
            </a:r>
            <a:r>
              <a:rPr dirty="0" sz="1600" spc="-1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smart</a:t>
            </a:r>
            <a:r>
              <a:rPr dirty="0" u="sng" sz="1600" spc="-15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Calibri"/>
                <a:cs typeface="Calibri"/>
              </a:rPr>
              <a:t>sports</a:t>
            </a:r>
            <a:r>
              <a:rPr dirty="0" sz="1600">
                <a:solidFill>
                  <a:srgbClr val="00B0F0"/>
                </a:solidFill>
                <a:latin typeface="Calibri"/>
                <a:cs typeface="Calibri"/>
              </a:rPr>
              <a:t>,</a:t>
            </a:r>
            <a:r>
              <a:rPr dirty="0" sz="1600" spc="-1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B0F0"/>
                </a:solidFill>
                <a:latin typeface="Calibri"/>
                <a:cs typeface="Calibri"/>
              </a:rPr>
              <a:t>2021</a:t>
            </a:r>
            <a:endParaRPr sz="1600">
              <a:latin typeface="Calibri"/>
              <a:cs typeface="Calibri"/>
            </a:endParaRPr>
          </a:p>
          <a:p>
            <a:pPr lvl="2" marL="679450" indent="-220345">
              <a:lnSpc>
                <a:spcPct val="100000"/>
              </a:lnSpc>
              <a:spcBef>
                <a:spcPts val="10"/>
              </a:spcBef>
              <a:buAutoNum type="arabicParenR"/>
              <a:tabLst>
                <a:tab pos="679450" algn="l"/>
              </a:tabLst>
            </a:pP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Free</a:t>
            </a:r>
            <a:r>
              <a:rPr dirty="0" sz="1600" spc="-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viewpoints</a:t>
            </a:r>
            <a:r>
              <a:rPr dirty="0" sz="1600" spc="-4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from</a:t>
            </a:r>
            <a:r>
              <a:rPr dirty="0" sz="1600" spc="-3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crowdsourced</a:t>
            </a:r>
            <a:r>
              <a:rPr dirty="0" sz="1600" spc="-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333333"/>
                </a:solidFill>
                <a:latin typeface="Times New Roman"/>
                <a:cs typeface="Times New Roman"/>
              </a:rPr>
              <a:t>live</a:t>
            </a:r>
            <a:r>
              <a:rPr dirty="0" sz="1600" spc="-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333333"/>
                </a:solidFill>
                <a:latin typeface="Times New Roman"/>
                <a:cs typeface="Times New Roman"/>
              </a:rPr>
              <a:t>streaming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4758" y="303300"/>
            <a:ext cx="7398384" cy="84899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ts val="1415"/>
              </a:lnSpc>
              <a:spcBef>
                <a:spcPts val="105"/>
              </a:spcBef>
            </a:pPr>
            <a:r>
              <a:rPr dirty="0" sz="1350" spc="-20">
                <a:solidFill>
                  <a:srgbClr val="948A54"/>
                </a:solidFill>
                <a:latin typeface="Calibri"/>
                <a:cs typeface="Calibri"/>
              </a:rPr>
              <a:t>IoT:</a:t>
            </a:r>
            <a:r>
              <a:rPr dirty="0" sz="1350" spc="-25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948A54"/>
                </a:solidFill>
                <a:latin typeface="Calibri"/>
                <a:cs typeface="Calibri"/>
              </a:rPr>
              <a:t>Internet </a:t>
            </a:r>
            <a:r>
              <a:rPr dirty="0" sz="1350">
                <a:solidFill>
                  <a:srgbClr val="948A54"/>
                </a:solidFill>
                <a:latin typeface="Calibri"/>
                <a:cs typeface="Calibri"/>
              </a:rPr>
              <a:t>of</a:t>
            </a:r>
            <a:r>
              <a:rPr dirty="0" sz="1350" spc="-40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948A54"/>
                </a:solidFill>
                <a:latin typeface="Calibri"/>
                <a:cs typeface="Calibri"/>
              </a:rPr>
              <a:t>Thing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ts val="1565"/>
              </a:lnSpc>
              <a:buFont typeface="Wingdings"/>
              <a:buChar char=""/>
              <a:tabLst>
                <a:tab pos="298450" algn="l"/>
              </a:tabLst>
            </a:pPr>
            <a:r>
              <a:rPr dirty="0" sz="1600" spc="-45" b="1">
                <a:solidFill>
                  <a:srgbClr val="0099FF"/>
                </a:solidFill>
                <a:latin typeface="Times New Roman"/>
                <a:cs typeface="Times New Roman"/>
              </a:rPr>
              <a:t>AIoT-</a:t>
            </a:r>
            <a:r>
              <a:rPr dirty="0" sz="1600" spc="-10" b="1">
                <a:solidFill>
                  <a:srgbClr val="0099FF"/>
                </a:solidFill>
                <a:latin typeface="Times New Roman"/>
                <a:cs typeface="Times New Roman"/>
              </a:rPr>
              <a:t>Computing</a:t>
            </a:r>
            <a:r>
              <a:rPr dirty="0" sz="1600" spc="-15" b="1">
                <a:solidFill>
                  <a:srgbClr val="0099FF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0099FF"/>
                </a:solidFill>
                <a:latin typeface="Times New Roman"/>
                <a:cs typeface="Times New Roman"/>
              </a:rPr>
              <a:t>ABCD:</a:t>
            </a:r>
            <a:endParaRPr sz="1600">
              <a:latin typeface="Times New Roman"/>
              <a:cs typeface="Times New Roman"/>
            </a:endParaRPr>
          </a:p>
          <a:p>
            <a:pPr lvl="1" marL="3224530" indent="-257810">
              <a:lnSpc>
                <a:spcPts val="1465"/>
              </a:lnSpc>
              <a:buAutoNum type="arabicPeriod"/>
              <a:tabLst>
                <a:tab pos="3224530" algn="l"/>
              </a:tabLst>
            </a:pPr>
            <a:r>
              <a:rPr dirty="0" sz="1350" b="1">
                <a:solidFill>
                  <a:srgbClr val="FFFFFF"/>
                </a:solidFill>
                <a:latin typeface="Times New Roman"/>
                <a:cs typeface="Times New Roman"/>
              </a:rPr>
              <a:t>AI</a:t>
            </a:r>
            <a:r>
              <a:rPr dirty="0" sz="1350" spc="-1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350" spc="-50" b="1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endParaRPr sz="1350">
              <a:latin typeface="Times New Roman"/>
              <a:cs typeface="Times New Roman"/>
            </a:endParaRPr>
          </a:p>
          <a:p>
            <a:pPr algn="ctr" marR="880110">
              <a:lnSpc>
                <a:spcPct val="100000"/>
              </a:lnSpc>
              <a:spcBef>
                <a:spcPts val="409"/>
              </a:spcBef>
            </a:pPr>
            <a:r>
              <a:rPr dirty="0" sz="1350" b="1">
                <a:solidFill>
                  <a:srgbClr val="FFFFFF"/>
                </a:solidFill>
                <a:latin typeface="Times New Roman"/>
                <a:cs typeface="Times New Roman"/>
              </a:rPr>
              <a:t>Deep</a:t>
            </a:r>
            <a:r>
              <a:rPr dirty="0" sz="1350" spc="-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350" spc="-10" b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879795" y="656215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056964" y="4745263"/>
            <a:ext cx="28498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>
                <a:latin typeface="Calibri"/>
                <a:cs typeface="Calibri"/>
              </a:rPr>
              <a:t>NVidia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Jensen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Huang</a:t>
            </a:r>
            <a:r>
              <a:rPr dirty="0" sz="1600" spc="95">
                <a:latin typeface="Lucida Sans Unicode"/>
                <a:cs typeface="Lucida Sans Unicode"/>
              </a:rPr>
              <a:t>湫</a:t>
            </a:r>
            <a:r>
              <a:rPr dirty="0" sz="1600" spc="85">
                <a:latin typeface="Lucida Sans Unicode"/>
                <a:cs typeface="Lucida Sans Unicode"/>
              </a:rPr>
              <a:t>ṩ⊛</a:t>
            </a:r>
            <a:r>
              <a:rPr dirty="0" sz="1600" spc="-135">
                <a:latin typeface="Lucida Sans Unicode"/>
                <a:cs typeface="Lucida Sans Unicode"/>
              </a:rPr>
              <a:t> </a:t>
            </a:r>
            <a:r>
              <a:rPr dirty="0" sz="1600" spc="-25">
                <a:latin typeface="Calibri"/>
                <a:cs typeface="Calibri"/>
              </a:rPr>
              <a:t>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056870" y="4987480"/>
            <a:ext cx="248031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Computex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Taiwan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2023:</a:t>
            </a:r>
            <a:endParaRPr sz="1600">
              <a:latin typeface="Calibri"/>
              <a:cs typeface="Calibri"/>
            </a:endParaRPr>
          </a:p>
          <a:p>
            <a:pPr marL="278130" indent="-265430">
              <a:lnSpc>
                <a:spcPct val="100000"/>
              </a:lnSpc>
              <a:buAutoNum type="arabicParenR"/>
              <a:tabLst>
                <a:tab pos="278130" algn="l"/>
              </a:tabLst>
            </a:pPr>
            <a:r>
              <a:rPr dirty="0" sz="1600">
                <a:latin typeface="Calibri"/>
                <a:cs typeface="Calibri"/>
              </a:rPr>
              <a:t>5G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Cloud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Server</a:t>
            </a:r>
            <a:endParaRPr sz="1600">
              <a:latin typeface="Calibri"/>
              <a:cs typeface="Calibri"/>
            </a:endParaRPr>
          </a:p>
          <a:p>
            <a:pPr marL="278130" indent="-265430">
              <a:lnSpc>
                <a:spcPct val="100000"/>
              </a:lnSpc>
              <a:buAutoNum type="arabicParenR"/>
              <a:tabLst>
                <a:tab pos="278130" algn="l"/>
              </a:tabLst>
            </a:pPr>
            <a:r>
              <a:rPr dirty="0" sz="1600">
                <a:latin typeface="Calibri"/>
                <a:cs typeface="Calibri"/>
              </a:rPr>
              <a:t>Digital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Twin</a:t>
            </a:r>
            <a:endParaRPr sz="1600">
              <a:latin typeface="Calibri"/>
              <a:cs typeface="Calibri"/>
            </a:endParaRPr>
          </a:p>
          <a:p>
            <a:pPr marL="278130" indent="-265430">
              <a:lnSpc>
                <a:spcPct val="100000"/>
              </a:lnSpc>
              <a:buAutoNum type="arabicParenR"/>
              <a:tabLst>
                <a:tab pos="278130" algn="l"/>
              </a:tabLst>
            </a:pPr>
            <a:r>
              <a:rPr dirty="0" sz="1600">
                <a:latin typeface="Calibri"/>
                <a:cs typeface="Calibri"/>
              </a:rPr>
              <a:t>AMR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SDK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48640" y="6445551"/>
            <a:ext cx="4770120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0"/>
              </a:lnSpc>
              <a:tabLst>
                <a:tab pos="3274060" algn="l"/>
              </a:tabLst>
            </a:pPr>
            <a:r>
              <a:rPr dirty="0" sz="1400">
                <a:latin typeface="Times New Roman"/>
                <a:cs typeface="Times New Roman"/>
              </a:rPr>
              <a:t>CSIE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NCKU</a:t>
            </a:r>
            <a:r>
              <a:rPr dirty="0" sz="1400">
                <a:latin typeface="Times New Roman"/>
                <a:cs typeface="Times New Roman"/>
              </a:rPr>
              <a:t>	Jenn-Jier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James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Lien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0.1.1</a:t>
            </a:r>
            <a:r>
              <a:rPr dirty="0" u="sng" sz="2400" spc="-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OpenCV</a:t>
            </a:r>
            <a:r>
              <a:rPr dirty="0" u="sng" sz="2400" spc="-7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and</a:t>
            </a:r>
            <a:r>
              <a:rPr dirty="0" u="sng" sz="2400" spc="-3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Deep</a:t>
            </a:r>
            <a:r>
              <a:rPr dirty="0" u="sng" sz="2400" spc="-4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Learning:</a:t>
            </a:r>
            <a:r>
              <a:rPr dirty="0" u="sng" sz="2400" spc="-4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FTP</a:t>
            </a:r>
            <a:r>
              <a:rPr dirty="0" u="sng" sz="2400" spc="-15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Site</a:t>
            </a:r>
            <a:r>
              <a:rPr dirty="0" u="sng" sz="2400" spc="-5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and</a:t>
            </a:r>
            <a:r>
              <a:rPr dirty="0" u="sng" sz="2400" spc="-8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Website</a:t>
            </a:r>
            <a:r>
              <a:rPr dirty="0" u="sng" sz="2400" spc="-4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sng" sz="2400" spc="-5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400" spc="-2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BS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83108" y="935736"/>
            <a:ext cx="8661400" cy="5760720"/>
          </a:xfrm>
          <a:custGeom>
            <a:avLst/>
            <a:gdLst/>
            <a:ahLst/>
            <a:cxnLst/>
            <a:rect l="l" t="t" r="r" b="b"/>
            <a:pathLst>
              <a:path w="8661400" h="5760720">
                <a:moveTo>
                  <a:pt x="8660892" y="0"/>
                </a:moveTo>
                <a:lnTo>
                  <a:pt x="0" y="0"/>
                </a:lnTo>
                <a:lnTo>
                  <a:pt x="0" y="5760720"/>
                </a:lnTo>
                <a:lnTo>
                  <a:pt x="8660892" y="5760720"/>
                </a:lnTo>
                <a:lnTo>
                  <a:pt x="8660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425769" y="1325496"/>
            <a:ext cx="16103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Times New Roman"/>
                <a:cs typeface="Times New Roman"/>
              </a:rPr>
              <a:t>140.116.154.28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19700" y="1265177"/>
            <a:ext cx="808355" cy="112268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2000" spc="-25">
                <a:latin typeface="Times New Roman"/>
                <a:cs typeface="Times New Roman"/>
              </a:rPr>
              <a:t>IP:</a:t>
            </a:r>
            <a:endParaRPr sz="20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2000" spc="-10">
                <a:latin typeface="Times New Roman"/>
                <a:cs typeface="Times New Roman"/>
              </a:rPr>
              <a:t>Port:</a:t>
            </a:r>
            <a:endParaRPr sz="20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2000" spc="-25">
                <a:latin typeface="Times New Roman"/>
                <a:cs typeface="Times New Roman"/>
              </a:rPr>
              <a:t>ID: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70049" y="2056952"/>
            <a:ext cx="14687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Times New Roman"/>
                <a:cs typeface="Times New Roman"/>
              </a:rPr>
              <a:t>opencvdl2025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9700" y="2422679"/>
            <a:ext cx="29902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2000">
                <a:latin typeface="Times New Roman"/>
                <a:cs typeface="Times New Roman"/>
              </a:rPr>
              <a:t>Password: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RL2025opencv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2500" y="3154136"/>
            <a:ext cx="5695315" cy="37452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69265" algn="l"/>
              </a:tabLst>
            </a:pPr>
            <a:r>
              <a:rPr dirty="0" sz="2000" b="1">
                <a:latin typeface="Times New Roman"/>
                <a:cs typeface="Times New Roman"/>
              </a:rPr>
              <a:t>Download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lectures: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After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21:00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Monday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Wingdings"/>
              <a:buChar char=""/>
            </a:pPr>
            <a:endParaRPr sz="2000">
              <a:latin typeface="Times New Roman"/>
              <a:cs typeface="Times New Roman"/>
            </a:endParaRPr>
          </a:p>
          <a:p>
            <a:pPr marL="239395" indent="-233679">
              <a:lnSpc>
                <a:spcPct val="100000"/>
              </a:lnSpc>
              <a:buSzPct val="92500"/>
              <a:buFont typeface="Wingdings"/>
              <a:buChar char=""/>
              <a:tabLst>
                <a:tab pos="239395" algn="l"/>
                <a:tab pos="469265" algn="l"/>
              </a:tabLst>
            </a:pPr>
            <a:r>
              <a:rPr dirty="0" sz="2000" strike="sngStrike">
                <a:latin typeface="Times New Roman"/>
                <a:cs typeface="Times New Roman"/>
              </a:rPr>
              <a:t>	</a:t>
            </a:r>
            <a:r>
              <a:rPr dirty="0" sz="2000" spc="-10" b="1" strike="sngStrike">
                <a:latin typeface="Times New Roman"/>
                <a:cs typeface="Times New Roman"/>
              </a:rPr>
              <a:t>Website</a:t>
            </a:r>
            <a:r>
              <a:rPr dirty="0" sz="2000" spc="-55" b="1" strike="sngStrike">
                <a:latin typeface="Times New Roman"/>
                <a:cs typeface="Times New Roman"/>
              </a:rPr>
              <a:t> </a:t>
            </a:r>
            <a:r>
              <a:rPr dirty="0" sz="2000" b="1" strike="sngStrike">
                <a:latin typeface="Times New Roman"/>
                <a:cs typeface="Times New Roman"/>
              </a:rPr>
              <a:t>and</a:t>
            </a:r>
            <a:r>
              <a:rPr dirty="0" sz="2000" spc="-35" b="1" strike="sngStrike">
                <a:latin typeface="Times New Roman"/>
                <a:cs typeface="Times New Roman"/>
              </a:rPr>
              <a:t> </a:t>
            </a:r>
            <a:r>
              <a:rPr dirty="0" sz="2000" b="1" strike="sngStrike">
                <a:latin typeface="Times New Roman"/>
                <a:cs typeface="Times New Roman"/>
              </a:rPr>
              <a:t>lecture</a:t>
            </a:r>
            <a:r>
              <a:rPr dirty="0" sz="2000" spc="-45" b="1" strike="sngStrike">
                <a:latin typeface="Times New Roman"/>
                <a:cs typeface="Times New Roman"/>
              </a:rPr>
              <a:t> </a:t>
            </a:r>
            <a:r>
              <a:rPr dirty="0" sz="2000" b="1" strike="sngStrike">
                <a:latin typeface="Times New Roman"/>
                <a:cs typeface="Times New Roman"/>
              </a:rPr>
              <a:t>videos</a:t>
            </a:r>
            <a:r>
              <a:rPr dirty="0" sz="2000" spc="-55" b="1" strike="sngStrike">
                <a:latin typeface="Times New Roman"/>
                <a:cs typeface="Times New Roman"/>
              </a:rPr>
              <a:t> </a:t>
            </a:r>
            <a:r>
              <a:rPr dirty="0" sz="2000" b="1" strike="sngStrike">
                <a:latin typeface="Times New Roman"/>
                <a:cs typeface="Times New Roman"/>
              </a:rPr>
              <a:t>at</a:t>
            </a:r>
            <a:r>
              <a:rPr dirty="0" sz="2000" spc="-90" b="1" strike="sngStrike">
                <a:latin typeface="Times New Roman"/>
                <a:cs typeface="Times New Roman"/>
              </a:rPr>
              <a:t> </a:t>
            </a:r>
            <a:r>
              <a:rPr dirty="0" sz="2000" spc="-10" b="1" strike="sngStrike">
                <a:latin typeface="Times New Roman"/>
                <a:cs typeface="Times New Roman"/>
              </a:rPr>
              <a:t>YouTube:</a:t>
            </a:r>
            <a:endParaRPr sz="2000">
              <a:latin typeface="Times New Roman"/>
              <a:cs typeface="Times New Roman"/>
            </a:endParaRPr>
          </a:p>
          <a:p>
            <a:pPr lvl="1" marL="669925" indent="-214629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95000"/>
              <a:buFont typeface="Wingdings"/>
              <a:buChar char=""/>
              <a:tabLst>
                <a:tab pos="669925" algn="l"/>
              </a:tabLst>
            </a:pPr>
            <a:r>
              <a:rPr dirty="0" sz="2000" spc="170" strike="sngStrike">
                <a:solidFill>
                  <a:srgbClr val="0000FF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dirty="0" u="sng" sz="2000" spc="-10" strike="sngStrike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http://robotics.csie.ncku.edu.tw/course.html</a:t>
            </a:r>
            <a:endParaRPr sz="2000">
              <a:latin typeface="Times New Roman"/>
              <a:cs typeface="Times New Roman"/>
            </a:endParaRPr>
          </a:p>
          <a:p>
            <a:pPr lvl="1" marL="669925" indent="-214629">
              <a:lnSpc>
                <a:spcPct val="100000"/>
              </a:lnSpc>
              <a:spcBef>
                <a:spcPts val="480"/>
              </a:spcBef>
              <a:buSzPct val="95000"/>
              <a:buFont typeface="Wingdings"/>
              <a:buChar char=""/>
              <a:tabLst>
                <a:tab pos="669925" algn="l"/>
              </a:tabLst>
            </a:pPr>
            <a:r>
              <a:rPr dirty="0" sz="2000" spc="160" strike="sngStrike">
                <a:latin typeface="Times New Roman"/>
                <a:cs typeface="Times New Roman"/>
              </a:rPr>
              <a:t> </a:t>
            </a:r>
            <a:r>
              <a:rPr dirty="0" sz="2000" strike="sngStrike">
                <a:latin typeface="Times New Roman"/>
                <a:cs typeface="Times New Roman"/>
              </a:rPr>
              <a:t>Lecture</a:t>
            </a:r>
            <a:r>
              <a:rPr dirty="0" sz="2000" spc="-30" strike="sngStrike">
                <a:latin typeface="Times New Roman"/>
                <a:cs typeface="Times New Roman"/>
              </a:rPr>
              <a:t> </a:t>
            </a:r>
            <a:r>
              <a:rPr dirty="0" sz="2000" strike="sngStrike">
                <a:latin typeface="Times New Roman"/>
                <a:cs typeface="Times New Roman"/>
              </a:rPr>
              <a:t>videos</a:t>
            </a:r>
            <a:r>
              <a:rPr dirty="0" sz="2000" spc="-40" strike="sngStrike">
                <a:latin typeface="Times New Roman"/>
                <a:cs typeface="Times New Roman"/>
              </a:rPr>
              <a:t> </a:t>
            </a:r>
            <a:r>
              <a:rPr dirty="0" sz="2000" strike="sngStrike">
                <a:latin typeface="Times New Roman"/>
                <a:cs typeface="Times New Roman"/>
              </a:rPr>
              <a:t>at</a:t>
            </a:r>
            <a:r>
              <a:rPr dirty="0" sz="2000" spc="-90" strike="sngStrike">
                <a:latin typeface="Times New Roman"/>
                <a:cs typeface="Times New Roman"/>
              </a:rPr>
              <a:t> </a:t>
            </a:r>
            <a:r>
              <a:rPr dirty="0" sz="2000" spc="-35" strike="sngStrike">
                <a:latin typeface="Times New Roman"/>
                <a:cs typeface="Times New Roman"/>
              </a:rPr>
              <a:t>YouTube</a:t>
            </a:r>
            <a:r>
              <a:rPr dirty="0" sz="2000" spc="-30" strike="sngStrike">
                <a:latin typeface="Times New Roman"/>
                <a:cs typeface="Times New Roman"/>
              </a:rPr>
              <a:t> </a:t>
            </a:r>
            <a:r>
              <a:rPr dirty="0" sz="2000" spc="-50" strike="sngStrike">
                <a:latin typeface="Times New Roman"/>
                <a:cs typeface="Times New Roman"/>
              </a:rPr>
              <a:t>-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65"/>
              </a:spcBef>
              <a:tabLst>
                <a:tab pos="723900" algn="l"/>
              </a:tabLst>
            </a:pPr>
            <a:r>
              <a:rPr dirty="0" sz="2000" strike="sngStrike">
                <a:latin typeface="Times New Roman"/>
                <a:cs typeface="Times New Roman"/>
              </a:rPr>
              <a:t>	</a:t>
            </a:r>
            <a:r>
              <a:rPr dirty="0" sz="2000" spc="65" strike="sngStrike">
                <a:latin typeface="Lucida Sans Unicode"/>
                <a:cs typeface="Lucida Sans Unicode"/>
              </a:rPr>
              <a:t>忋暯± ㆸ⣏㨇</a:t>
            </a:r>
            <a:r>
              <a:rPr dirty="0" sz="2000" spc="70" strike="sngStrike">
                <a:latin typeface="Lucida Sans Unicode"/>
                <a:cs typeface="Lucida Sans Unicode"/>
              </a:rPr>
              <a:t>☐V⮎</a:t>
            </a:r>
            <a:r>
              <a:rPr dirty="0" sz="2000" spc="40" strike="sngStrike">
                <a:latin typeface="Lucida Sans Unicode"/>
                <a:cs typeface="Lucida Sans Unicode"/>
              </a:rPr>
              <a:t>槿⭌</a:t>
            </a:r>
            <a:r>
              <a:rPr dirty="0" sz="2000" spc="-10" strike="sngStrike">
                <a:latin typeface="Times New Roman"/>
                <a:cs typeface="Times New Roman"/>
              </a:rPr>
              <a:t>, </a:t>
            </a:r>
            <a:r>
              <a:rPr dirty="0" sz="2000" strike="sngStrike">
                <a:latin typeface="Times New Roman"/>
                <a:cs typeface="Times New Roman"/>
              </a:rPr>
              <a:t>Ncku Robotics</a:t>
            </a:r>
            <a:r>
              <a:rPr dirty="0" sz="2000" spc="-20" strike="sngStrike">
                <a:latin typeface="Times New Roman"/>
                <a:cs typeface="Times New Roman"/>
              </a:rPr>
              <a:t> </a:t>
            </a:r>
            <a:r>
              <a:rPr dirty="0" sz="2000" spc="-25" strike="sngStrike"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20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"/>
              <a:tabLst>
                <a:tab pos="469265" algn="l"/>
              </a:tabLst>
            </a:pPr>
            <a:r>
              <a:rPr dirty="0" sz="2000" b="1">
                <a:latin typeface="Times New Roman"/>
                <a:cs typeface="Times New Roman"/>
              </a:rPr>
              <a:t>Office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hour: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CSIE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9F</a:t>
            </a:r>
            <a:r>
              <a:rPr dirty="0" sz="2000" spc="-9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Robotics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  <a:p>
            <a:pPr lvl="1" marL="755015" indent="-285750">
              <a:lnSpc>
                <a:spcPct val="100000"/>
              </a:lnSpc>
              <a:buFont typeface="Wingdings"/>
              <a:buChar char=""/>
              <a:tabLst>
                <a:tab pos="755015" algn="l"/>
              </a:tabLst>
            </a:pPr>
            <a:r>
              <a:rPr dirty="0" sz="2000">
                <a:latin typeface="Times New Roman"/>
                <a:cs typeface="Times New Roman"/>
              </a:rPr>
              <a:t>10:00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~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12:00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Monday</a:t>
            </a:r>
            <a:endParaRPr sz="2000">
              <a:latin typeface="Times New Roman"/>
              <a:cs typeface="Times New Roman"/>
            </a:endParaRPr>
          </a:p>
          <a:p>
            <a:pPr lvl="1" marL="755015" indent="-285750">
              <a:lnSpc>
                <a:spcPts val="2400"/>
              </a:lnSpc>
              <a:buFont typeface="Wingdings"/>
              <a:buChar char=""/>
              <a:tabLst>
                <a:tab pos="755015" algn="l"/>
              </a:tabLst>
            </a:pPr>
            <a:r>
              <a:rPr dirty="0" sz="2000">
                <a:latin typeface="Times New Roman"/>
                <a:cs typeface="Times New Roman"/>
              </a:rPr>
              <a:t>10:00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~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12:00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Thursday</a:t>
            </a:r>
            <a:endParaRPr sz="2000">
              <a:latin typeface="Times New Roman"/>
              <a:cs typeface="Times New Roman"/>
            </a:endParaRPr>
          </a:p>
          <a:p>
            <a:pPr lvl="1" marL="755015" indent="-285750">
              <a:lnSpc>
                <a:spcPct val="100000"/>
              </a:lnSpc>
              <a:buFont typeface="Wingdings"/>
              <a:buChar char=""/>
              <a:tabLst>
                <a:tab pos="755015" algn="l"/>
              </a:tabLst>
            </a:pPr>
            <a:r>
              <a:rPr dirty="0" sz="2000" spc="-25">
                <a:latin typeface="Times New Roman"/>
                <a:cs typeface="Times New Roman"/>
              </a:rPr>
              <a:t>..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8739" y="494451"/>
            <a:ext cx="8937625" cy="796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620" indent="-121920">
              <a:lnSpc>
                <a:spcPct val="100000"/>
              </a:lnSpc>
              <a:spcBef>
                <a:spcPts val="100"/>
              </a:spcBef>
              <a:buChar char="-"/>
              <a:tabLst>
                <a:tab pos="134620" algn="l"/>
              </a:tabLst>
            </a:pPr>
            <a:r>
              <a:rPr dirty="0" sz="1800">
                <a:latin typeface="Calibri"/>
                <a:cs typeface="Calibri"/>
              </a:rPr>
              <a:t>FPT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Syllabus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Exam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example</a:t>
            </a:r>
            <a:endParaRPr sz="1800">
              <a:latin typeface="Calibri"/>
              <a:cs typeface="Calibri"/>
            </a:endParaRPr>
          </a:p>
          <a:p>
            <a:pPr lvl="1" marL="953135" indent="-457200">
              <a:lnSpc>
                <a:spcPct val="100000"/>
              </a:lnSpc>
              <a:spcBef>
                <a:spcPts val="1505"/>
              </a:spcBef>
              <a:buFont typeface="Wingdings"/>
              <a:buChar char=""/>
              <a:tabLst>
                <a:tab pos="953135" algn="l"/>
              </a:tabLst>
            </a:pPr>
            <a:r>
              <a:rPr dirty="0" sz="2000" spc="-20" b="1">
                <a:latin typeface="Times New Roman"/>
                <a:cs typeface="Times New Roman"/>
              </a:rPr>
              <a:t>FTP</a:t>
            </a:r>
            <a:r>
              <a:rPr dirty="0" sz="2000" spc="-105" b="1"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1F1216"/>
                </a:solidFill>
                <a:latin typeface="Times New Roman"/>
                <a:cs typeface="Times New Roman"/>
              </a:rPr>
              <a:t>site</a:t>
            </a:r>
            <a:r>
              <a:rPr dirty="0" sz="2000" spc="-30" b="1">
                <a:solidFill>
                  <a:srgbClr val="1F1216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download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upload: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ftp:/RoboticsLab/Course/OpenCvDl_2025_Bs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953396" y="6477947"/>
            <a:ext cx="1149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0" y="0"/>
              <a:ext cx="9068429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0835" y="1447800"/>
              <a:ext cx="2599943" cy="102565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34412"/>
              <a:ext cx="390144" cy="309067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080" y="5038344"/>
              <a:ext cx="6757416" cy="5516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080" y="3151632"/>
              <a:ext cx="6757416" cy="172364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2080" y="2563367"/>
              <a:ext cx="6810743" cy="42976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984497" y="5543550"/>
              <a:ext cx="2030095" cy="291465"/>
            </a:xfrm>
            <a:custGeom>
              <a:avLst/>
              <a:gdLst/>
              <a:ahLst/>
              <a:cxnLst/>
              <a:rect l="l" t="t" r="r" b="b"/>
              <a:pathLst>
                <a:path w="2030095" h="291464">
                  <a:moveTo>
                    <a:pt x="1981454" y="0"/>
                  </a:moveTo>
                  <a:lnTo>
                    <a:pt x="48514" y="0"/>
                  </a:lnTo>
                  <a:lnTo>
                    <a:pt x="29628" y="3811"/>
                  </a:lnTo>
                  <a:lnTo>
                    <a:pt x="14208" y="14208"/>
                  </a:lnTo>
                  <a:lnTo>
                    <a:pt x="3811" y="29628"/>
                  </a:lnTo>
                  <a:lnTo>
                    <a:pt x="0" y="48513"/>
                  </a:lnTo>
                  <a:lnTo>
                    <a:pt x="0" y="242569"/>
                  </a:lnTo>
                  <a:lnTo>
                    <a:pt x="3811" y="261455"/>
                  </a:lnTo>
                  <a:lnTo>
                    <a:pt x="14208" y="276875"/>
                  </a:lnTo>
                  <a:lnTo>
                    <a:pt x="29628" y="287272"/>
                  </a:lnTo>
                  <a:lnTo>
                    <a:pt x="48514" y="291083"/>
                  </a:lnTo>
                  <a:lnTo>
                    <a:pt x="1981454" y="291083"/>
                  </a:lnTo>
                  <a:lnTo>
                    <a:pt x="2000339" y="287272"/>
                  </a:lnTo>
                  <a:lnTo>
                    <a:pt x="2015759" y="276875"/>
                  </a:lnTo>
                  <a:lnTo>
                    <a:pt x="2026156" y="261455"/>
                  </a:lnTo>
                  <a:lnTo>
                    <a:pt x="2029968" y="242569"/>
                  </a:lnTo>
                  <a:lnTo>
                    <a:pt x="2029968" y="48513"/>
                  </a:lnTo>
                  <a:lnTo>
                    <a:pt x="2026156" y="29628"/>
                  </a:lnTo>
                  <a:lnTo>
                    <a:pt x="2015759" y="14208"/>
                  </a:lnTo>
                  <a:lnTo>
                    <a:pt x="2000339" y="3811"/>
                  </a:lnTo>
                  <a:lnTo>
                    <a:pt x="1981454" y="0"/>
                  </a:lnTo>
                  <a:close/>
                </a:path>
              </a:pathLst>
            </a:custGeom>
            <a:solidFill>
              <a:srgbClr val="FFCD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984497" y="5543550"/>
              <a:ext cx="2030095" cy="291465"/>
            </a:xfrm>
            <a:custGeom>
              <a:avLst/>
              <a:gdLst/>
              <a:ahLst/>
              <a:cxnLst/>
              <a:rect l="l" t="t" r="r" b="b"/>
              <a:pathLst>
                <a:path w="2030095" h="291464">
                  <a:moveTo>
                    <a:pt x="0" y="48513"/>
                  </a:moveTo>
                  <a:lnTo>
                    <a:pt x="3811" y="29628"/>
                  </a:lnTo>
                  <a:lnTo>
                    <a:pt x="14208" y="14208"/>
                  </a:lnTo>
                  <a:lnTo>
                    <a:pt x="29628" y="3811"/>
                  </a:lnTo>
                  <a:lnTo>
                    <a:pt x="48514" y="0"/>
                  </a:lnTo>
                  <a:lnTo>
                    <a:pt x="1981454" y="0"/>
                  </a:lnTo>
                  <a:lnTo>
                    <a:pt x="2000339" y="3811"/>
                  </a:lnTo>
                  <a:lnTo>
                    <a:pt x="2015759" y="14208"/>
                  </a:lnTo>
                  <a:lnTo>
                    <a:pt x="2026156" y="29628"/>
                  </a:lnTo>
                  <a:lnTo>
                    <a:pt x="2029968" y="48513"/>
                  </a:lnTo>
                  <a:lnTo>
                    <a:pt x="2029968" y="242569"/>
                  </a:lnTo>
                  <a:lnTo>
                    <a:pt x="2026156" y="261455"/>
                  </a:lnTo>
                  <a:lnTo>
                    <a:pt x="2015759" y="276875"/>
                  </a:lnTo>
                  <a:lnTo>
                    <a:pt x="2000339" y="287272"/>
                  </a:lnTo>
                  <a:lnTo>
                    <a:pt x="1981454" y="291083"/>
                  </a:lnTo>
                  <a:lnTo>
                    <a:pt x="48514" y="291083"/>
                  </a:lnTo>
                  <a:lnTo>
                    <a:pt x="29628" y="287272"/>
                  </a:lnTo>
                  <a:lnTo>
                    <a:pt x="14208" y="276875"/>
                  </a:lnTo>
                  <a:lnTo>
                    <a:pt x="3811" y="261455"/>
                  </a:lnTo>
                  <a:lnTo>
                    <a:pt x="0" y="242569"/>
                  </a:lnTo>
                  <a:lnTo>
                    <a:pt x="0" y="48513"/>
                  </a:lnTo>
                  <a:close/>
                </a:path>
              </a:pathLst>
            </a:custGeom>
            <a:ln w="25399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1052" y="2652522"/>
              <a:ext cx="289560" cy="683260"/>
            </a:xfrm>
            <a:custGeom>
              <a:avLst/>
              <a:gdLst/>
              <a:ahLst/>
              <a:cxnLst/>
              <a:rect l="l" t="t" r="r" b="b"/>
              <a:pathLst>
                <a:path w="289560" h="683260">
                  <a:moveTo>
                    <a:pt x="241300" y="0"/>
                  </a:moveTo>
                  <a:lnTo>
                    <a:pt x="48260" y="0"/>
                  </a:lnTo>
                  <a:lnTo>
                    <a:pt x="29473" y="3791"/>
                  </a:lnTo>
                  <a:lnTo>
                    <a:pt x="14133" y="14133"/>
                  </a:lnTo>
                  <a:lnTo>
                    <a:pt x="3791" y="29473"/>
                  </a:lnTo>
                  <a:lnTo>
                    <a:pt x="0" y="48260"/>
                  </a:lnTo>
                  <a:lnTo>
                    <a:pt x="0" y="634492"/>
                  </a:lnTo>
                  <a:lnTo>
                    <a:pt x="3791" y="653278"/>
                  </a:lnTo>
                  <a:lnTo>
                    <a:pt x="14133" y="668618"/>
                  </a:lnTo>
                  <a:lnTo>
                    <a:pt x="29473" y="678960"/>
                  </a:lnTo>
                  <a:lnTo>
                    <a:pt x="48260" y="682752"/>
                  </a:lnTo>
                  <a:lnTo>
                    <a:pt x="241300" y="682752"/>
                  </a:lnTo>
                  <a:lnTo>
                    <a:pt x="260086" y="678960"/>
                  </a:lnTo>
                  <a:lnTo>
                    <a:pt x="275426" y="668618"/>
                  </a:lnTo>
                  <a:lnTo>
                    <a:pt x="285768" y="653278"/>
                  </a:lnTo>
                  <a:lnTo>
                    <a:pt x="289560" y="634492"/>
                  </a:lnTo>
                  <a:lnTo>
                    <a:pt x="289560" y="48260"/>
                  </a:lnTo>
                  <a:lnTo>
                    <a:pt x="285768" y="29473"/>
                  </a:lnTo>
                  <a:lnTo>
                    <a:pt x="275426" y="14133"/>
                  </a:lnTo>
                  <a:lnTo>
                    <a:pt x="260086" y="3791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CD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052" y="2652522"/>
              <a:ext cx="289560" cy="683260"/>
            </a:xfrm>
            <a:custGeom>
              <a:avLst/>
              <a:gdLst/>
              <a:ahLst/>
              <a:cxnLst/>
              <a:rect l="l" t="t" r="r" b="b"/>
              <a:pathLst>
                <a:path w="289560" h="683260">
                  <a:moveTo>
                    <a:pt x="241300" y="0"/>
                  </a:moveTo>
                  <a:lnTo>
                    <a:pt x="260086" y="3791"/>
                  </a:lnTo>
                  <a:lnTo>
                    <a:pt x="275426" y="14133"/>
                  </a:lnTo>
                  <a:lnTo>
                    <a:pt x="285768" y="29473"/>
                  </a:lnTo>
                  <a:lnTo>
                    <a:pt x="289560" y="48260"/>
                  </a:lnTo>
                  <a:lnTo>
                    <a:pt x="289560" y="634492"/>
                  </a:lnTo>
                  <a:lnTo>
                    <a:pt x="285768" y="653278"/>
                  </a:lnTo>
                  <a:lnTo>
                    <a:pt x="275426" y="668618"/>
                  </a:lnTo>
                  <a:lnTo>
                    <a:pt x="260086" y="678960"/>
                  </a:lnTo>
                  <a:lnTo>
                    <a:pt x="241300" y="682752"/>
                  </a:lnTo>
                  <a:lnTo>
                    <a:pt x="48260" y="682752"/>
                  </a:lnTo>
                  <a:lnTo>
                    <a:pt x="29473" y="678960"/>
                  </a:lnTo>
                  <a:lnTo>
                    <a:pt x="14133" y="668618"/>
                  </a:lnTo>
                  <a:lnTo>
                    <a:pt x="3791" y="653278"/>
                  </a:lnTo>
                  <a:lnTo>
                    <a:pt x="0" y="634492"/>
                  </a:lnTo>
                  <a:lnTo>
                    <a:pt x="0" y="48260"/>
                  </a:lnTo>
                  <a:lnTo>
                    <a:pt x="3791" y="29473"/>
                  </a:lnTo>
                  <a:lnTo>
                    <a:pt x="14133" y="14133"/>
                  </a:lnTo>
                  <a:lnTo>
                    <a:pt x="29473" y="3791"/>
                  </a:lnTo>
                  <a:lnTo>
                    <a:pt x="48260" y="0"/>
                  </a:lnTo>
                  <a:lnTo>
                    <a:pt x="241300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-20323" y="2847968"/>
            <a:ext cx="403860" cy="28829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385"/>
              </a:lnSpc>
            </a:pPr>
            <a:r>
              <a:rPr dirty="0" sz="1350" spc="-20" b="1" i="1">
                <a:solidFill>
                  <a:srgbClr val="FF0000"/>
                </a:solidFill>
                <a:latin typeface="Calibri"/>
                <a:cs typeface="Calibri"/>
              </a:rPr>
              <a:t>IoT:</a:t>
            </a:r>
            <a:endParaRPr sz="135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</a:pPr>
            <a:r>
              <a:rPr dirty="0" sz="1350" spc="-25" b="1" i="1">
                <a:solidFill>
                  <a:srgbClr val="FF0000"/>
                </a:solidFill>
                <a:latin typeface="Calibri"/>
                <a:cs typeface="Calibri"/>
              </a:rPr>
              <a:t>5G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25450" y="2551431"/>
            <a:ext cx="942975" cy="458470"/>
            <a:chOff x="425450" y="2551431"/>
            <a:chExt cx="942975" cy="458470"/>
          </a:xfrm>
        </p:grpSpPr>
        <p:sp>
          <p:nvSpPr>
            <p:cNvPr id="15" name="object 15" descr=""/>
            <p:cNvSpPr/>
            <p:nvPr/>
          </p:nvSpPr>
          <p:spPr>
            <a:xfrm>
              <a:off x="438150" y="2564131"/>
              <a:ext cx="917575" cy="433070"/>
            </a:xfrm>
            <a:custGeom>
              <a:avLst/>
              <a:gdLst/>
              <a:ahLst/>
              <a:cxnLst/>
              <a:rect l="l" t="t" r="r" b="b"/>
              <a:pathLst>
                <a:path w="917575" h="433069">
                  <a:moveTo>
                    <a:pt x="845312" y="0"/>
                  </a:moveTo>
                  <a:lnTo>
                    <a:pt x="72136" y="0"/>
                  </a:lnTo>
                  <a:lnTo>
                    <a:pt x="44057" y="5668"/>
                  </a:lnTo>
                  <a:lnTo>
                    <a:pt x="21128" y="21128"/>
                  </a:lnTo>
                  <a:lnTo>
                    <a:pt x="5668" y="44057"/>
                  </a:lnTo>
                  <a:lnTo>
                    <a:pt x="0" y="72136"/>
                  </a:lnTo>
                  <a:lnTo>
                    <a:pt x="0" y="360680"/>
                  </a:lnTo>
                  <a:lnTo>
                    <a:pt x="5668" y="388758"/>
                  </a:lnTo>
                  <a:lnTo>
                    <a:pt x="21128" y="411687"/>
                  </a:lnTo>
                  <a:lnTo>
                    <a:pt x="44057" y="427147"/>
                  </a:lnTo>
                  <a:lnTo>
                    <a:pt x="72136" y="432816"/>
                  </a:lnTo>
                  <a:lnTo>
                    <a:pt x="845312" y="432816"/>
                  </a:lnTo>
                  <a:lnTo>
                    <a:pt x="873390" y="427147"/>
                  </a:lnTo>
                  <a:lnTo>
                    <a:pt x="896319" y="411687"/>
                  </a:lnTo>
                  <a:lnTo>
                    <a:pt x="911779" y="388758"/>
                  </a:lnTo>
                  <a:lnTo>
                    <a:pt x="917447" y="360680"/>
                  </a:lnTo>
                  <a:lnTo>
                    <a:pt x="917447" y="72136"/>
                  </a:lnTo>
                  <a:lnTo>
                    <a:pt x="911779" y="44057"/>
                  </a:lnTo>
                  <a:lnTo>
                    <a:pt x="896319" y="21128"/>
                  </a:lnTo>
                  <a:lnTo>
                    <a:pt x="873390" y="5668"/>
                  </a:lnTo>
                  <a:lnTo>
                    <a:pt x="8453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38150" y="2564131"/>
              <a:ext cx="917575" cy="433070"/>
            </a:xfrm>
            <a:custGeom>
              <a:avLst/>
              <a:gdLst/>
              <a:ahLst/>
              <a:cxnLst/>
              <a:rect l="l" t="t" r="r" b="b"/>
              <a:pathLst>
                <a:path w="917575" h="433069">
                  <a:moveTo>
                    <a:pt x="0" y="72136"/>
                  </a:moveTo>
                  <a:lnTo>
                    <a:pt x="5668" y="44057"/>
                  </a:lnTo>
                  <a:lnTo>
                    <a:pt x="21128" y="21128"/>
                  </a:lnTo>
                  <a:lnTo>
                    <a:pt x="44057" y="5668"/>
                  </a:lnTo>
                  <a:lnTo>
                    <a:pt x="72136" y="0"/>
                  </a:lnTo>
                  <a:lnTo>
                    <a:pt x="845312" y="0"/>
                  </a:lnTo>
                  <a:lnTo>
                    <a:pt x="873390" y="5668"/>
                  </a:lnTo>
                  <a:lnTo>
                    <a:pt x="896319" y="21128"/>
                  </a:lnTo>
                  <a:lnTo>
                    <a:pt x="911779" y="44057"/>
                  </a:lnTo>
                  <a:lnTo>
                    <a:pt x="917447" y="72136"/>
                  </a:lnTo>
                  <a:lnTo>
                    <a:pt x="917447" y="360680"/>
                  </a:lnTo>
                  <a:lnTo>
                    <a:pt x="911779" y="388758"/>
                  </a:lnTo>
                  <a:lnTo>
                    <a:pt x="896319" y="411687"/>
                  </a:lnTo>
                  <a:lnTo>
                    <a:pt x="873390" y="427147"/>
                  </a:lnTo>
                  <a:lnTo>
                    <a:pt x="845312" y="432816"/>
                  </a:lnTo>
                  <a:lnTo>
                    <a:pt x="72136" y="432816"/>
                  </a:lnTo>
                  <a:lnTo>
                    <a:pt x="44057" y="427147"/>
                  </a:lnTo>
                  <a:lnTo>
                    <a:pt x="21128" y="411687"/>
                  </a:lnTo>
                  <a:lnTo>
                    <a:pt x="5668" y="388758"/>
                  </a:lnTo>
                  <a:lnTo>
                    <a:pt x="0" y="360680"/>
                  </a:lnTo>
                  <a:lnTo>
                    <a:pt x="0" y="7213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810733" y="2446515"/>
            <a:ext cx="17272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 b="1" i="1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350" spc="-25">
                <a:latin typeface="Calibri"/>
                <a:cs typeface="Calibri"/>
              </a:rPr>
              <a:t>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05112" y="2652308"/>
            <a:ext cx="582295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Calibri"/>
                <a:cs typeface="Calibri"/>
              </a:rPr>
              <a:t>Algorith </a:t>
            </a:r>
            <a:r>
              <a:rPr dirty="0" sz="1350" spc="-50">
                <a:latin typeface="Calibri"/>
                <a:cs typeface="Calibri"/>
              </a:rPr>
              <a:t>m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8200897" y="2551431"/>
            <a:ext cx="942975" cy="458470"/>
            <a:chOff x="8200897" y="2551431"/>
            <a:chExt cx="942975" cy="458470"/>
          </a:xfrm>
        </p:grpSpPr>
        <p:sp>
          <p:nvSpPr>
            <p:cNvPr id="20" name="object 20" descr=""/>
            <p:cNvSpPr/>
            <p:nvPr/>
          </p:nvSpPr>
          <p:spPr>
            <a:xfrm>
              <a:off x="8213597" y="2564131"/>
              <a:ext cx="917575" cy="433070"/>
            </a:xfrm>
            <a:custGeom>
              <a:avLst/>
              <a:gdLst/>
              <a:ahLst/>
              <a:cxnLst/>
              <a:rect l="l" t="t" r="r" b="b"/>
              <a:pathLst>
                <a:path w="917575" h="433069">
                  <a:moveTo>
                    <a:pt x="845312" y="0"/>
                  </a:moveTo>
                  <a:lnTo>
                    <a:pt x="72136" y="0"/>
                  </a:lnTo>
                  <a:lnTo>
                    <a:pt x="44057" y="5668"/>
                  </a:lnTo>
                  <a:lnTo>
                    <a:pt x="21128" y="21128"/>
                  </a:lnTo>
                  <a:lnTo>
                    <a:pt x="5668" y="44057"/>
                  </a:lnTo>
                  <a:lnTo>
                    <a:pt x="0" y="72136"/>
                  </a:lnTo>
                  <a:lnTo>
                    <a:pt x="0" y="360680"/>
                  </a:lnTo>
                  <a:lnTo>
                    <a:pt x="5668" y="388758"/>
                  </a:lnTo>
                  <a:lnTo>
                    <a:pt x="21128" y="411687"/>
                  </a:lnTo>
                  <a:lnTo>
                    <a:pt x="44057" y="427147"/>
                  </a:lnTo>
                  <a:lnTo>
                    <a:pt x="72136" y="432816"/>
                  </a:lnTo>
                  <a:lnTo>
                    <a:pt x="845312" y="432816"/>
                  </a:lnTo>
                  <a:lnTo>
                    <a:pt x="873390" y="427147"/>
                  </a:lnTo>
                  <a:lnTo>
                    <a:pt x="896319" y="411687"/>
                  </a:lnTo>
                  <a:lnTo>
                    <a:pt x="911779" y="388758"/>
                  </a:lnTo>
                  <a:lnTo>
                    <a:pt x="917447" y="360680"/>
                  </a:lnTo>
                  <a:lnTo>
                    <a:pt x="917447" y="72136"/>
                  </a:lnTo>
                  <a:lnTo>
                    <a:pt x="911779" y="44057"/>
                  </a:lnTo>
                  <a:lnTo>
                    <a:pt x="896319" y="21128"/>
                  </a:lnTo>
                  <a:lnTo>
                    <a:pt x="873390" y="5668"/>
                  </a:lnTo>
                  <a:lnTo>
                    <a:pt x="8453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213597" y="2564131"/>
              <a:ext cx="917575" cy="433070"/>
            </a:xfrm>
            <a:custGeom>
              <a:avLst/>
              <a:gdLst/>
              <a:ahLst/>
              <a:cxnLst/>
              <a:rect l="l" t="t" r="r" b="b"/>
              <a:pathLst>
                <a:path w="917575" h="433069">
                  <a:moveTo>
                    <a:pt x="0" y="72136"/>
                  </a:moveTo>
                  <a:lnTo>
                    <a:pt x="5668" y="44057"/>
                  </a:lnTo>
                  <a:lnTo>
                    <a:pt x="21128" y="21128"/>
                  </a:lnTo>
                  <a:lnTo>
                    <a:pt x="44057" y="5668"/>
                  </a:lnTo>
                  <a:lnTo>
                    <a:pt x="72136" y="0"/>
                  </a:lnTo>
                  <a:lnTo>
                    <a:pt x="845312" y="0"/>
                  </a:lnTo>
                  <a:lnTo>
                    <a:pt x="873390" y="5668"/>
                  </a:lnTo>
                  <a:lnTo>
                    <a:pt x="896319" y="21128"/>
                  </a:lnTo>
                  <a:lnTo>
                    <a:pt x="911779" y="44057"/>
                  </a:lnTo>
                  <a:lnTo>
                    <a:pt x="917447" y="72136"/>
                  </a:lnTo>
                  <a:lnTo>
                    <a:pt x="917447" y="360680"/>
                  </a:lnTo>
                  <a:lnTo>
                    <a:pt x="911779" y="388758"/>
                  </a:lnTo>
                  <a:lnTo>
                    <a:pt x="896319" y="411687"/>
                  </a:lnTo>
                  <a:lnTo>
                    <a:pt x="873390" y="427147"/>
                  </a:lnTo>
                  <a:lnTo>
                    <a:pt x="845312" y="432816"/>
                  </a:lnTo>
                  <a:lnTo>
                    <a:pt x="72136" y="432816"/>
                  </a:lnTo>
                  <a:lnTo>
                    <a:pt x="44057" y="427147"/>
                  </a:lnTo>
                  <a:lnTo>
                    <a:pt x="21128" y="411687"/>
                  </a:lnTo>
                  <a:lnTo>
                    <a:pt x="5668" y="388758"/>
                  </a:lnTo>
                  <a:lnTo>
                    <a:pt x="0" y="360680"/>
                  </a:lnTo>
                  <a:lnTo>
                    <a:pt x="0" y="7213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8316311" y="2549385"/>
            <a:ext cx="709930" cy="440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500" spc="-10" b="1" i="1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dirty="0" sz="1500" spc="-10">
                <a:latin typeface="Calibri"/>
                <a:cs typeface="Calibri"/>
              </a:rPr>
              <a:t>loud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200" spc="-10">
                <a:latin typeface="Calibri"/>
                <a:cs typeface="Calibri"/>
              </a:rPr>
              <a:t>Computing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201409" y="1701040"/>
            <a:ext cx="942975" cy="457200"/>
            <a:chOff x="6201409" y="1701040"/>
            <a:chExt cx="942975" cy="457200"/>
          </a:xfrm>
        </p:grpSpPr>
        <p:sp>
          <p:nvSpPr>
            <p:cNvPr id="24" name="object 24" descr=""/>
            <p:cNvSpPr/>
            <p:nvPr/>
          </p:nvSpPr>
          <p:spPr>
            <a:xfrm>
              <a:off x="6214109" y="1713740"/>
              <a:ext cx="917575" cy="431800"/>
            </a:xfrm>
            <a:custGeom>
              <a:avLst/>
              <a:gdLst/>
              <a:ahLst/>
              <a:cxnLst/>
              <a:rect l="l" t="t" r="r" b="b"/>
              <a:pathLst>
                <a:path w="917575" h="431800">
                  <a:moveTo>
                    <a:pt x="845565" y="0"/>
                  </a:moveTo>
                  <a:lnTo>
                    <a:pt x="71881" y="0"/>
                  </a:lnTo>
                  <a:lnTo>
                    <a:pt x="43901" y="5648"/>
                  </a:lnTo>
                  <a:lnTo>
                    <a:pt x="21053" y="21053"/>
                  </a:lnTo>
                  <a:lnTo>
                    <a:pt x="5648" y="43901"/>
                  </a:lnTo>
                  <a:lnTo>
                    <a:pt x="0" y="71881"/>
                  </a:lnTo>
                  <a:lnTo>
                    <a:pt x="0" y="359410"/>
                  </a:lnTo>
                  <a:lnTo>
                    <a:pt x="5648" y="387390"/>
                  </a:lnTo>
                  <a:lnTo>
                    <a:pt x="21053" y="410238"/>
                  </a:lnTo>
                  <a:lnTo>
                    <a:pt x="43901" y="425643"/>
                  </a:lnTo>
                  <a:lnTo>
                    <a:pt x="71881" y="431291"/>
                  </a:lnTo>
                  <a:lnTo>
                    <a:pt x="845565" y="431291"/>
                  </a:lnTo>
                  <a:lnTo>
                    <a:pt x="873546" y="425643"/>
                  </a:lnTo>
                  <a:lnTo>
                    <a:pt x="896394" y="410238"/>
                  </a:lnTo>
                  <a:lnTo>
                    <a:pt x="911799" y="387390"/>
                  </a:lnTo>
                  <a:lnTo>
                    <a:pt x="917447" y="359410"/>
                  </a:lnTo>
                  <a:lnTo>
                    <a:pt x="917447" y="71881"/>
                  </a:lnTo>
                  <a:lnTo>
                    <a:pt x="911799" y="43901"/>
                  </a:lnTo>
                  <a:lnTo>
                    <a:pt x="896394" y="21053"/>
                  </a:lnTo>
                  <a:lnTo>
                    <a:pt x="873546" y="5648"/>
                  </a:lnTo>
                  <a:lnTo>
                    <a:pt x="84556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214109" y="1713740"/>
              <a:ext cx="917575" cy="431800"/>
            </a:xfrm>
            <a:custGeom>
              <a:avLst/>
              <a:gdLst/>
              <a:ahLst/>
              <a:cxnLst/>
              <a:rect l="l" t="t" r="r" b="b"/>
              <a:pathLst>
                <a:path w="917575" h="431800">
                  <a:moveTo>
                    <a:pt x="0" y="71882"/>
                  </a:moveTo>
                  <a:lnTo>
                    <a:pt x="5648" y="43901"/>
                  </a:lnTo>
                  <a:lnTo>
                    <a:pt x="21053" y="21053"/>
                  </a:lnTo>
                  <a:lnTo>
                    <a:pt x="43901" y="5648"/>
                  </a:lnTo>
                  <a:lnTo>
                    <a:pt x="71882" y="0"/>
                  </a:lnTo>
                  <a:lnTo>
                    <a:pt x="845566" y="0"/>
                  </a:lnTo>
                  <a:lnTo>
                    <a:pt x="873546" y="5648"/>
                  </a:lnTo>
                  <a:lnTo>
                    <a:pt x="896394" y="21053"/>
                  </a:lnTo>
                  <a:lnTo>
                    <a:pt x="911799" y="43901"/>
                  </a:lnTo>
                  <a:lnTo>
                    <a:pt x="917447" y="71882"/>
                  </a:lnTo>
                  <a:lnTo>
                    <a:pt x="917447" y="359410"/>
                  </a:lnTo>
                  <a:lnTo>
                    <a:pt x="911799" y="387390"/>
                  </a:lnTo>
                  <a:lnTo>
                    <a:pt x="896394" y="410238"/>
                  </a:lnTo>
                  <a:lnTo>
                    <a:pt x="873546" y="425643"/>
                  </a:lnTo>
                  <a:lnTo>
                    <a:pt x="845566" y="431292"/>
                  </a:lnTo>
                  <a:lnTo>
                    <a:pt x="71882" y="431292"/>
                  </a:lnTo>
                  <a:lnTo>
                    <a:pt x="43901" y="425643"/>
                  </a:lnTo>
                  <a:lnTo>
                    <a:pt x="21053" y="410238"/>
                  </a:lnTo>
                  <a:lnTo>
                    <a:pt x="5648" y="387390"/>
                  </a:lnTo>
                  <a:lnTo>
                    <a:pt x="0" y="359410"/>
                  </a:lnTo>
                  <a:lnTo>
                    <a:pt x="0" y="71882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479340" y="1674878"/>
            <a:ext cx="3854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00"/>
              </a:spcBef>
            </a:pPr>
            <a:r>
              <a:rPr dirty="0" sz="1500" spc="-25" b="1" i="1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dirty="0" sz="1500" spc="-25">
                <a:latin typeface="Calibri"/>
                <a:cs typeface="Calibri"/>
              </a:rPr>
              <a:t>ig </a:t>
            </a:r>
            <a:r>
              <a:rPr dirty="0" sz="1500" spc="-20">
                <a:latin typeface="Calibri"/>
                <a:cs typeface="Calibri"/>
              </a:rPr>
              <a:t>Data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425450" y="3139697"/>
            <a:ext cx="937260" cy="2463800"/>
            <a:chOff x="425450" y="3139697"/>
            <a:chExt cx="937260" cy="2463800"/>
          </a:xfrm>
        </p:grpSpPr>
        <p:sp>
          <p:nvSpPr>
            <p:cNvPr id="28" name="object 28" descr=""/>
            <p:cNvSpPr/>
            <p:nvPr/>
          </p:nvSpPr>
          <p:spPr>
            <a:xfrm>
              <a:off x="438150" y="3152397"/>
              <a:ext cx="911860" cy="2438400"/>
            </a:xfrm>
            <a:custGeom>
              <a:avLst/>
              <a:gdLst/>
              <a:ahLst/>
              <a:cxnLst/>
              <a:rect l="l" t="t" r="r" b="b"/>
              <a:pathLst>
                <a:path w="911860" h="2438400">
                  <a:moveTo>
                    <a:pt x="759460" y="0"/>
                  </a:moveTo>
                  <a:lnTo>
                    <a:pt x="151892" y="0"/>
                  </a:lnTo>
                  <a:lnTo>
                    <a:pt x="103883" y="7743"/>
                  </a:lnTo>
                  <a:lnTo>
                    <a:pt x="62188" y="29307"/>
                  </a:lnTo>
                  <a:lnTo>
                    <a:pt x="29307" y="62188"/>
                  </a:lnTo>
                  <a:lnTo>
                    <a:pt x="7743" y="103883"/>
                  </a:lnTo>
                  <a:lnTo>
                    <a:pt x="0" y="151891"/>
                  </a:lnTo>
                  <a:lnTo>
                    <a:pt x="0" y="2286495"/>
                  </a:lnTo>
                  <a:lnTo>
                    <a:pt x="7743" y="2334509"/>
                  </a:lnTo>
                  <a:lnTo>
                    <a:pt x="29307" y="2376208"/>
                  </a:lnTo>
                  <a:lnTo>
                    <a:pt x="62188" y="2409091"/>
                  </a:lnTo>
                  <a:lnTo>
                    <a:pt x="103883" y="2430655"/>
                  </a:lnTo>
                  <a:lnTo>
                    <a:pt x="151892" y="2438399"/>
                  </a:lnTo>
                  <a:lnTo>
                    <a:pt x="759460" y="2438399"/>
                  </a:lnTo>
                  <a:lnTo>
                    <a:pt x="807468" y="2430655"/>
                  </a:lnTo>
                  <a:lnTo>
                    <a:pt x="849163" y="2409091"/>
                  </a:lnTo>
                  <a:lnTo>
                    <a:pt x="882044" y="2376208"/>
                  </a:lnTo>
                  <a:lnTo>
                    <a:pt x="903608" y="2334509"/>
                  </a:lnTo>
                  <a:lnTo>
                    <a:pt x="911352" y="2286495"/>
                  </a:lnTo>
                  <a:lnTo>
                    <a:pt x="911352" y="151891"/>
                  </a:lnTo>
                  <a:lnTo>
                    <a:pt x="903608" y="103883"/>
                  </a:lnTo>
                  <a:lnTo>
                    <a:pt x="882044" y="62188"/>
                  </a:lnTo>
                  <a:lnTo>
                    <a:pt x="849163" y="29307"/>
                  </a:lnTo>
                  <a:lnTo>
                    <a:pt x="807468" y="7743"/>
                  </a:lnTo>
                  <a:lnTo>
                    <a:pt x="75946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38150" y="3152397"/>
              <a:ext cx="911860" cy="2438400"/>
            </a:xfrm>
            <a:custGeom>
              <a:avLst/>
              <a:gdLst/>
              <a:ahLst/>
              <a:cxnLst/>
              <a:rect l="l" t="t" r="r" b="b"/>
              <a:pathLst>
                <a:path w="911860" h="2438400">
                  <a:moveTo>
                    <a:pt x="0" y="151891"/>
                  </a:moveTo>
                  <a:lnTo>
                    <a:pt x="7743" y="103883"/>
                  </a:lnTo>
                  <a:lnTo>
                    <a:pt x="29307" y="62188"/>
                  </a:lnTo>
                  <a:lnTo>
                    <a:pt x="62188" y="29307"/>
                  </a:lnTo>
                  <a:lnTo>
                    <a:pt x="103883" y="7743"/>
                  </a:lnTo>
                  <a:lnTo>
                    <a:pt x="151892" y="0"/>
                  </a:lnTo>
                  <a:lnTo>
                    <a:pt x="759460" y="0"/>
                  </a:lnTo>
                  <a:lnTo>
                    <a:pt x="807468" y="7743"/>
                  </a:lnTo>
                  <a:lnTo>
                    <a:pt x="849163" y="29307"/>
                  </a:lnTo>
                  <a:lnTo>
                    <a:pt x="882044" y="62188"/>
                  </a:lnTo>
                  <a:lnTo>
                    <a:pt x="903608" y="103883"/>
                  </a:lnTo>
                  <a:lnTo>
                    <a:pt x="911352" y="151891"/>
                  </a:lnTo>
                  <a:lnTo>
                    <a:pt x="911352" y="2286495"/>
                  </a:lnTo>
                  <a:lnTo>
                    <a:pt x="903608" y="2334509"/>
                  </a:lnTo>
                  <a:lnTo>
                    <a:pt x="882044" y="2376208"/>
                  </a:lnTo>
                  <a:lnTo>
                    <a:pt x="849163" y="2409091"/>
                  </a:lnTo>
                  <a:lnTo>
                    <a:pt x="807468" y="2430655"/>
                  </a:lnTo>
                  <a:lnTo>
                    <a:pt x="759460" y="2438399"/>
                  </a:lnTo>
                  <a:lnTo>
                    <a:pt x="151892" y="2438399"/>
                  </a:lnTo>
                  <a:lnTo>
                    <a:pt x="103883" y="2430655"/>
                  </a:lnTo>
                  <a:lnTo>
                    <a:pt x="62188" y="2409091"/>
                  </a:lnTo>
                  <a:lnTo>
                    <a:pt x="29307" y="2376208"/>
                  </a:lnTo>
                  <a:lnTo>
                    <a:pt x="7743" y="2334509"/>
                  </a:lnTo>
                  <a:lnTo>
                    <a:pt x="0" y="2286495"/>
                  </a:lnTo>
                  <a:lnTo>
                    <a:pt x="0" y="151891"/>
                  </a:lnTo>
                  <a:close/>
                </a:path>
              </a:pathLst>
            </a:custGeom>
            <a:ln w="25399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73504" y="3957576"/>
            <a:ext cx="637540" cy="805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2540">
              <a:lnSpc>
                <a:spcPct val="100400"/>
              </a:lnSpc>
              <a:spcBef>
                <a:spcPts val="100"/>
              </a:spcBef>
            </a:pPr>
            <a:r>
              <a:rPr dirty="0" sz="1350" b="1" i="1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sz="1350">
                <a:latin typeface="Calibri"/>
                <a:cs typeface="Calibri"/>
              </a:rPr>
              <a:t>evice</a:t>
            </a:r>
            <a:r>
              <a:rPr dirty="0" sz="1350" spc="-55">
                <a:latin typeface="Calibri"/>
                <a:cs typeface="Calibri"/>
              </a:rPr>
              <a:t> </a:t>
            </a:r>
            <a:r>
              <a:rPr dirty="0" sz="1350" spc="-50">
                <a:latin typeface="Calibri"/>
                <a:cs typeface="Calibri"/>
              </a:rPr>
              <a:t>– </a:t>
            </a:r>
            <a:r>
              <a:rPr dirty="0" sz="1350" spc="-20">
                <a:latin typeface="Calibri"/>
                <a:cs typeface="Calibri"/>
              </a:rPr>
              <a:t>Edge </a:t>
            </a:r>
            <a:r>
              <a:rPr dirty="0" sz="1200" spc="-10">
                <a:latin typeface="Calibri"/>
                <a:cs typeface="Calibri"/>
              </a:rPr>
              <a:t>Computin </a:t>
            </a:r>
            <a:r>
              <a:rPr dirty="0" sz="1200" spc="-50"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803401" y="56388"/>
            <a:ext cx="8327390" cy="5012055"/>
            <a:chOff x="803401" y="56388"/>
            <a:chExt cx="8327390" cy="5012055"/>
          </a:xfrm>
        </p:grpSpPr>
        <p:sp>
          <p:nvSpPr>
            <p:cNvPr id="32" name="object 32" descr=""/>
            <p:cNvSpPr/>
            <p:nvPr/>
          </p:nvSpPr>
          <p:spPr>
            <a:xfrm>
              <a:off x="1331213" y="2661666"/>
              <a:ext cx="137160" cy="248920"/>
            </a:xfrm>
            <a:custGeom>
              <a:avLst/>
              <a:gdLst/>
              <a:ahLst/>
              <a:cxnLst/>
              <a:rect l="l" t="t" r="r" b="b"/>
              <a:pathLst>
                <a:path w="137159" h="248919">
                  <a:moveTo>
                    <a:pt x="0" y="62102"/>
                  </a:moveTo>
                  <a:lnTo>
                    <a:pt x="68580" y="62102"/>
                  </a:lnTo>
                  <a:lnTo>
                    <a:pt x="68580" y="0"/>
                  </a:lnTo>
                  <a:lnTo>
                    <a:pt x="137160" y="124205"/>
                  </a:lnTo>
                  <a:lnTo>
                    <a:pt x="68580" y="248411"/>
                  </a:lnTo>
                  <a:lnTo>
                    <a:pt x="68580" y="186308"/>
                  </a:lnTo>
                  <a:lnTo>
                    <a:pt x="0" y="186308"/>
                  </a:lnTo>
                  <a:lnTo>
                    <a:pt x="0" y="62102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401" y="2981197"/>
              <a:ext cx="176275" cy="22656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9648" y="56388"/>
              <a:ext cx="2040634" cy="678179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761737" y="4856225"/>
              <a:ext cx="451484" cy="203200"/>
            </a:xfrm>
            <a:custGeom>
              <a:avLst/>
              <a:gdLst/>
              <a:ahLst/>
              <a:cxnLst/>
              <a:rect l="l" t="t" r="r" b="b"/>
              <a:pathLst>
                <a:path w="451485" h="203200">
                  <a:moveTo>
                    <a:pt x="225551" y="0"/>
                  </a:moveTo>
                  <a:lnTo>
                    <a:pt x="0" y="101346"/>
                  </a:lnTo>
                  <a:lnTo>
                    <a:pt x="112775" y="101346"/>
                  </a:lnTo>
                  <a:lnTo>
                    <a:pt x="112775" y="202692"/>
                  </a:lnTo>
                  <a:lnTo>
                    <a:pt x="338327" y="202692"/>
                  </a:lnTo>
                  <a:lnTo>
                    <a:pt x="338327" y="101346"/>
                  </a:lnTo>
                  <a:lnTo>
                    <a:pt x="451103" y="101346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761737" y="4856225"/>
              <a:ext cx="451484" cy="203200"/>
            </a:xfrm>
            <a:custGeom>
              <a:avLst/>
              <a:gdLst/>
              <a:ahLst/>
              <a:cxnLst/>
              <a:rect l="l" t="t" r="r" b="b"/>
              <a:pathLst>
                <a:path w="451485" h="203200">
                  <a:moveTo>
                    <a:pt x="451103" y="101346"/>
                  </a:moveTo>
                  <a:lnTo>
                    <a:pt x="338327" y="101346"/>
                  </a:lnTo>
                  <a:lnTo>
                    <a:pt x="338327" y="202692"/>
                  </a:lnTo>
                  <a:lnTo>
                    <a:pt x="112775" y="202692"/>
                  </a:lnTo>
                  <a:lnTo>
                    <a:pt x="112775" y="101346"/>
                  </a:lnTo>
                  <a:lnTo>
                    <a:pt x="0" y="101346"/>
                  </a:lnTo>
                  <a:lnTo>
                    <a:pt x="225551" y="0"/>
                  </a:lnTo>
                  <a:lnTo>
                    <a:pt x="451103" y="101346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838628" y="2791053"/>
              <a:ext cx="266700" cy="248285"/>
            </a:xfrm>
            <a:custGeom>
              <a:avLst/>
              <a:gdLst/>
              <a:ahLst/>
              <a:cxnLst/>
              <a:rect l="l" t="t" r="r" b="b"/>
              <a:pathLst>
                <a:path w="266700" h="248285">
                  <a:moveTo>
                    <a:pt x="199846" y="0"/>
                  </a:moveTo>
                  <a:lnTo>
                    <a:pt x="199846" y="33324"/>
                  </a:lnTo>
                  <a:lnTo>
                    <a:pt x="145104" y="47852"/>
                  </a:lnTo>
                  <a:lnTo>
                    <a:pt x="97526" y="69675"/>
                  </a:lnTo>
                  <a:lnTo>
                    <a:pt x="58169" y="97636"/>
                  </a:lnTo>
                  <a:lnTo>
                    <a:pt x="28091" y="130577"/>
                  </a:lnTo>
                  <a:lnTo>
                    <a:pt x="8349" y="167340"/>
                  </a:lnTo>
                  <a:lnTo>
                    <a:pt x="0" y="206767"/>
                  </a:lnTo>
                  <a:lnTo>
                    <a:pt x="4101" y="247700"/>
                  </a:lnTo>
                  <a:lnTo>
                    <a:pt x="21910" y="206528"/>
                  </a:lnTo>
                  <a:lnTo>
                    <a:pt x="51999" y="169956"/>
                  </a:lnTo>
                  <a:lnTo>
                    <a:pt x="92758" y="139201"/>
                  </a:lnTo>
                  <a:lnTo>
                    <a:pt x="142577" y="115477"/>
                  </a:lnTo>
                  <a:lnTo>
                    <a:pt x="199846" y="99999"/>
                  </a:lnTo>
                  <a:lnTo>
                    <a:pt x="199846" y="133337"/>
                  </a:lnTo>
                  <a:lnTo>
                    <a:pt x="266521" y="60731"/>
                  </a:lnTo>
                  <a:lnTo>
                    <a:pt x="19984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838450" y="3005423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0" y="0"/>
                  </a:moveTo>
                  <a:lnTo>
                    <a:pt x="0" y="66675"/>
                  </a:lnTo>
                  <a:lnTo>
                    <a:pt x="5418" y="104356"/>
                  </a:lnTo>
                  <a:lnTo>
                    <a:pt x="20958" y="139453"/>
                  </a:lnTo>
                  <a:lnTo>
                    <a:pt x="45548" y="171212"/>
                  </a:lnTo>
                  <a:lnTo>
                    <a:pt x="78114" y="198883"/>
                  </a:lnTo>
                  <a:lnTo>
                    <a:pt x="117585" y="221713"/>
                  </a:lnTo>
                  <a:lnTo>
                    <a:pt x="162888" y="238951"/>
                  </a:lnTo>
                  <a:lnTo>
                    <a:pt x="212950" y="249845"/>
                  </a:lnTo>
                  <a:lnTo>
                    <a:pt x="266700" y="253644"/>
                  </a:lnTo>
                  <a:lnTo>
                    <a:pt x="266700" y="186982"/>
                  </a:lnTo>
                  <a:lnTo>
                    <a:pt x="212950" y="183183"/>
                  </a:lnTo>
                  <a:lnTo>
                    <a:pt x="162888" y="172287"/>
                  </a:lnTo>
                  <a:lnTo>
                    <a:pt x="117585" y="155047"/>
                  </a:lnTo>
                  <a:lnTo>
                    <a:pt x="78114" y="132214"/>
                  </a:lnTo>
                  <a:lnTo>
                    <a:pt x="45548" y="104541"/>
                  </a:lnTo>
                  <a:lnTo>
                    <a:pt x="20958" y="72780"/>
                  </a:lnTo>
                  <a:lnTo>
                    <a:pt x="5418" y="37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838450" y="2791047"/>
              <a:ext cx="266700" cy="468630"/>
            </a:xfrm>
            <a:custGeom>
              <a:avLst/>
              <a:gdLst/>
              <a:ahLst/>
              <a:cxnLst/>
              <a:rect l="l" t="t" r="r" b="b"/>
              <a:pathLst>
                <a:path w="266700" h="468629">
                  <a:moveTo>
                    <a:pt x="0" y="214375"/>
                  </a:moveTo>
                  <a:lnTo>
                    <a:pt x="20958" y="287156"/>
                  </a:lnTo>
                  <a:lnTo>
                    <a:pt x="45548" y="318917"/>
                  </a:lnTo>
                  <a:lnTo>
                    <a:pt x="78114" y="346590"/>
                  </a:lnTo>
                  <a:lnTo>
                    <a:pt x="117585" y="369423"/>
                  </a:lnTo>
                  <a:lnTo>
                    <a:pt x="162888" y="386663"/>
                  </a:lnTo>
                  <a:lnTo>
                    <a:pt x="212950" y="397559"/>
                  </a:lnTo>
                  <a:lnTo>
                    <a:pt x="266700" y="401358"/>
                  </a:lnTo>
                  <a:lnTo>
                    <a:pt x="266700" y="468020"/>
                  </a:lnTo>
                  <a:lnTo>
                    <a:pt x="212950" y="464221"/>
                  </a:lnTo>
                  <a:lnTo>
                    <a:pt x="162888" y="453327"/>
                  </a:lnTo>
                  <a:lnTo>
                    <a:pt x="117585" y="436089"/>
                  </a:lnTo>
                  <a:lnTo>
                    <a:pt x="78114" y="413259"/>
                  </a:lnTo>
                  <a:lnTo>
                    <a:pt x="45548" y="385588"/>
                  </a:lnTo>
                  <a:lnTo>
                    <a:pt x="20958" y="353829"/>
                  </a:lnTo>
                  <a:lnTo>
                    <a:pt x="5418" y="318732"/>
                  </a:lnTo>
                  <a:lnTo>
                    <a:pt x="0" y="281050"/>
                  </a:lnTo>
                  <a:lnTo>
                    <a:pt x="0" y="214375"/>
                  </a:lnTo>
                  <a:lnTo>
                    <a:pt x="6639" y="172843"/>
                  </a:lnTo>
                  <a:lnTo>
                    <a:pt x="25690" y="134284"/>
                  </a:lnTo>
                  <a:lnTo>
                    <a:pt x="55854" y="99877"/>
                  </a:lnTo>
                  <a:lnTo>
                    <a:pt x="95831" y="70799"/>
                  </a:lnTo>
                  <a:lnTo>
                    <a:pt x="144321" y="48226"/>
                  </a:lnTo>
                  <a:lnTo>
                    <a:pt x="200025" y="33337"/>
                  </a:lnTo>
                  <a:lnTo>
                    <a:pt x="200025" y="0"/>
                  </a:lnTo>
                  <a:lnTo>
                    <a:pt x="266700" y="60731"/>
                  </a:lnTo>
                  <a:lnTo>
                    <a:pt x="200025" y="133349"/>
                  </a:lnTo>
                  <a:lnTo>
                    <a:pt x="200025" y="100012"/>
                  </a:lnTo>
                  <a:lnTo>
                    <a:pt x="142756" y="115484"/>
                  </a:lnTo>
                  <a:lnTo>
                    <a:pt x="92937" y="139205"/>
                  </a:lnTo>
                  <a:lnTo>
                    <a:pt x="52178" y="169960"/>
                  </a:lnTo>
                  <a:lnTo>
                    <a:pt x="22089" y="206534"/>
                  </a:lnTo>
                  <a:lnTo>
                    <a:pt x="4279" y="247713"/>
                  </a:lnTo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852666" y="3280410"/>
              <a:ext cx="944880" cy="330835"/>
            </a:xfrm>
            <a:custGeom>
              <a:avLst/>
              <a:gdLst/>
              <a:ahLst/>
              <a:cxnLst/>
              <a:rect l="l" t="t" r="r" b="b"/>
              <a:pathLst>
                <a:path w="944879" h="330835">
                  <a:moveTo>
                    <a:pt x="944879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944879" y="330707"/>
                  </a:lnTo>
                  <a:lnTo>
                    <a:pt x="94487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852666" y="3280410"/>
              <a:ext cx="944880" cy="330835"/>
            </a:xfrm>
            <a:custGeom>
              <a:avLst/>
              <a:gdLst/>
              <a:ahLst/>
              <a:cxnLst/>
              <a:rect l="l" t="t" r="r" b="b"/>
              <a:pathLst>
                <a:path w="944879" h="330835">
                  <a:moveTo>
                    <a:pt x="0" y="330707"/>
                  </a:moveTo>
                  <a:lnTo>
                    <a:pt x="944879" y="330707"/>
                  </a:lnTo>
                  <a:lnTo>
                    <a:pt x="944879" y="0"/>
                  </a:lnTo>
                  <a:lnTo>
                    <a:pt x="0" y="0"/>
                  </a:lnTo>
                  <a:lnTo>
                    <a:pt x="0" y="330707"/>
                  </a:lnTo>
                  <a:close/>
                </a:path>
              </a:pathLst>
            </a:custGeom>
            <a:ln w="254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3764273" y="3257999"/>
            <a:ext cx="4940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Times New Roman"/>
                <a:cs typeface="Times New Roman"/>
              </a:rPr>
              <a:t>Actuator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764273" y="3417995"/>
            <a:ext cx="5886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Times New Roman"/>
                <a:cs typeface="Times New Roman"/>
              </a:rPr>
              <a:t>(controller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764273" y="3577991"/>
            <a:ext cx="7048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0">
                <a:latin typeface="Times New Roman"/>
                <a:cs typeface="Times New Roman"/>
              </a:rPr>
              <a:t>)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3840" y="637434"/>
            <a:ext cx="19767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 spc="-10" b="1">
                <a:solidFill>
                  <a:srgbClr val="0099FF"/>
                </a:solidFill>
                <a:latin typeface="Times New Roman"/>
                <a:cs typeface="Times New Roman"/>
              </a:rPr>
              <a:t>Computing</a:t>
            </a:r>
            <a:r>
              <a:rPr dirty="0" sz="1600" spc="-45" b="1">
                <a:solidFill>
                  <a:srgbClr val="0099FF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99FF"/>
                </a:solidFill>
                <a:latin typeface="Times New Roman"/>
                <a:cs typeface="Times New Roman"/>
              </a:rPr>
              <a:t>ABCD:</a:t>
            </a:r>
            <a:endParaRPr sz="1600">
              <a:latin typeface="Times New Roman"/>
              <a:cs typeface="Times New Roman"/>
            </a:endParaRPr>
          </a:p>
          <a:p>
            <a:pPr lvl="1" marL="549910" indent="-272415">
              <a:lnSpc>
                <a:spcPct val="100000"/>
              </a:lnSpc>
              <a:buFont typeface="Wingdings"/>
              <a:buChar char=""/>
              <a:tabLst>
                <a:tab pos="549910" algn="l"/>
              </a:tabLst>
            </a:pP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AI</a:t>
            </a:r>
            <a:r>
              <a:rPr dirty="0" sz="1600" spc="-1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00B0F0"/>
                </a:solidFill>
                <a:latin typeface="Times New Roman"/>
                <a:cs typeface="Times New Roman"/>
              </a:rPr>
              <a:t>Service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969204" y="3321509"/>
            <a:ext cx="7131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0">
                <a:latin typeface="Times New Roman"/>
                <a:cs typeface="Times New Roman"/>
              </a:rPr>
              <a:t>୔ୱၗ਑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836930" y="1819908"/>
            <a:ext cx="6421755" cy="1493520"/>
            <a:chOff x="836930" y="1819908"/>
            <a:chExt cx="6421755" cy="1493520"/>
          </a:xfrm>
        </p:grpSpPr>
        <p:sp>
          <p:nvSpPr>
            <p:cNvPr id="48" name="object 48" descr=""/>
            <p:cNvSpPr/>
            <p:nvPr/>
          </p:nvSpPr>
          <p:spPr>
            <a:xfrm>
              <a:off x="6982206" y="3055721"/>
              <a:ext cx="266700" cy="248285"/>
            </a:xfrm>
            <a:custGeom>
              <a:avLst/>
              <a:gdLst/>
              <a:ahLst/>
              <a:cxnLst/>
              <a:rect l="l" t="t" r="r" b="b"/>
              <a:pathLst>
                <a:path w="266700" h="248285">
                  <a:moveTo>
                    <a:pt x="262432" y="0"/>
                  </a:moveTo>
                  <a:lnTo>
                    <a:pt x="244617" y="41172"/>
                  </a:lnTo>
                  <a:lnTo>
                    <a:pt x="214524" y="77743"/>
                  </a:lnTo>
                  <a:lnTo>
                    <a:pt x="173763" y="108499"/>
                  </a:lnTo>
                  <a:lnTo>
                    <a:pt x="123943" y="132223"/>
                  </a:lnTo>
                  <a:lnTo>
                    <a:pt x="66675" y="147700"/>
                  </a:lnTo>
                  <a:lnTo>
                    <a:pt x="66675" y="114363"/>
                  </a:lnTo>
                  <a:lnTo>
                    <a:pt x="0" y="186969"/>
                  </a:lnTo>
                  <a:lnTo>
                    <a:pt x="66675" y="247700"/>
                  </a:lnTo>
                  <a:lnTo>
                    <a:pt x="66675" y="214375"/>
                  </a:lnTo>
                  <a:lnTo>
                    <a:pt x="121417" y="199848"/>
                  </a:lnTo>
                  <a:lnTo>
                    <a:pt x="168995" y="178025"/>
                  </a:lnTo>
                  <a:lnTo>
                    <a:pt x="208353" y="150064"/>
                  </a:lnTo>
                  <a:lnTo>
                    <a:pt x="238432" y="117123"/>
                  </a:lnTo>
                  <a:lnTo>
                    <a:pt x="258176" y="80360"/>
                  </a:lnTo>
                  <a:lnTo>
                    <a:pt x="266529" y="40933"/>
                  </a:lnTo>
                  <a:lnTo>
                    <a:pt x="26243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982206" y="2835408"/>
              <a:ext cx="266700" cy="254000"/>
            </a:xfrm>
            <a:custGeom>
              <a:avLst/>
              <a:gdLst/>
              <a:ahLst/>
              <a:cxnLst/>
              <a:rect l="l" t="t" r="r" b="b"/>
              <a:pathLst>
                <a:path w="266700" h="254000">
                  <a:moveTo>
                    <a:pt x="0" y="0"/>
                  </a:moveTo>
                  <a:lnTo>
                    <a:pt x="0" y="66662"/>
                  </a:lnTo>
                  <a:lnTo>
                    <a:pt x="53749" y="70461"/>
                  </a:lnTo>
                  <a:lnTo>
                    <a:pt x="103811" y="81356"/>
                  </a:lnTo>
                  <a:lnTo>
                    <a:pt x="149114" y="98596"/>
                  </a:lnTo>
                  <a:lnTo>
                    <a:pt x="188585" y="121429"/>
                  </a:lnTo>
                  <a:lnTo>
                    <a:pt x="221151" y="149102"/>
                  </a:lnTo>
                  <a:lnTo>
                    <a:pt x="245741" y="180864"/>
                  </a:lnTo>
                  <a:lnTo>
                    <a:pt x="261281" y="215962"/>
                  </a:lnTo>
                  <a:lnTo>
                    <a:pt x="266700" y="253644"/>
                  </a:lnTo>
                  <a:lnTo>
                    <a:pt x="266700" y="186969"/>
                  </a:lnTo>
                  <a:lnTo>
                    <a:pt x="245741" y="114191"/>
                  </a:lnTo>
                  <a:lnTo>
                    <a:pt x="221151" y="82431"/>
                  </a:lnTo>
                  <a:lnTo>
                    <a:pt x="188585" y="54760"/>
                  </a:lnTo>
                  <a:lnTo>
                    <a:pt x="149114" y="31930"/>
                  </a:lnTo>
                  <a:lnTo>
                    <a:pt x="103811" y="14692"/>
                  </a:lnTo>
                  <a:lnTo>
                    <a:pt x="53749" y="3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982206" y="2835408"/>
              <a:ext cx="266700" cy="468630"/>
            </a:xfrm>
            <a:custGeom>
              <a:avLst/>
              <a:gdLst/>
              <a:ahLst/>
              <a:cxnLst/>
              <a:rect l="l" t="t" r="r" b="b"/>
              <a:pathLst>
                <a:path w="266700" h="468629">
                  <a:moveTo>
                    <a:pt x="266700" y="253644"/>
                  </a:moveTo>
                  <a:lnTo>
                    <a:pt x="245741" y="180864"/>
                  </a:lnTo>
                  <a:lnTo>
                    <a:pt x="221151" y="149102"/>
                  </a:lnTo>
                  <a:lnTo>
                    <a:pt x="188585" y="121429"/>
                  </a:lnTo>
                  <a:lnTo>
                    <a:pt x="149114" y="98596"/>
                  </a:lnTo>
                  <a:lnTo>
                    <a:pt x="103811" y="81356"/>
                  </a:lnTo>
                  <a:lnTo>
                    <a:pt x="53749" y="70461"/>
                  </a:lnTo>
                  <a:lnTo>
                    <a:pt x="0" y="66662"/>
                  </a:lnTo>
                  <a:lnTo>
                    <a:pt x="0" y="0"/>
                  </a:lnTo>
                  <a:lnTo>
                    <a:pt x="53749" y="3798"/>
                  </a:lnTo>
                  <a:lnTo>
                    <a:pt x="103811" y="14692"/>
                  </a:lnTo>
                  <a:lnTo>
                    <a:pt x="149114" y="31930"/>
                  </a:lnTo>
                  <a:lnTo>
                    <a:pt x="188585" y="54760"/>
                  </a:lnTo>
                  <a:lnTo>
                    <a:pt x="221151" y="82431"/>
                  </a:lnTo>
                  <a:lnTo>
                    <a:pt x="245741" y="114191"/>
                  </a:lnTo>
                  <a:lnTo>
                    <a:pt x="261281" y="149287"/>
                  </a:lnTo>
                  <a:lnTo>
                    <a:pt x="266700" y="186969"/>
                  </a:lnTo>
                  <a:lnTo>
                    <a:pt x="266700" y="253644"/>
                  </a:lnTo>
                  <a:lnTo>
                    <a:pt x="260060" y="295177"/>
                  </a:lnTo>
                  <a:lnTo>
                    <a:pt x="241009" y="333735"/>
                  </a:lnTo>
                  <a:lnTo>
                    <a:pt x="210845" y="368142"/>
                  </a:lnTo>
                  <a:lnTo>
                    <a:pt x="170868" y="397221"/>
                  </a:lnTo>
                  <a:lnTo>
                    <a:pt x="122378" y="419793"/>
                  </a:lnTo>
                  <a:lnTo>
                    <a:pt x="66675" y="434682"/>
                  </a:lnTo>
                  <a:lnTo>
                    <a:pt x="66675" y="468020"/>
                  </a:lnTo>
                  <a:lnTo>
                    <a:pt x="0" y="407288"/>
                  </a:lnTo>
                  <a:lnTo>
                    <a:pt x="66675" y="334670"/>
                  </a:lnTo>
                  <a:lnTo>
                    <a:pt x="66675" y="368007"/>
                  </a:lnTo>
                  <a:lnTo>
                    <a:pt x="123943" y="352536"/>
                  </a:lnTo>
                  <a:lnTo>
                    <a:pt x="173763" y="328815"/>
                  </a:lnTo>
                  <a:lnTo>
                    <a:pt x="214524" y="298059"/>
                  </a:lnTo>
                  <a:lnTo>
                    <a:pt x="244617" y="261485"/>
                  </a:lnTo>
                  <a:lnTo>
                    <a:pt x="262432" y="220306"/>
                  </a:lnTo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536608" y="2228672"/>
              <a:ext cx="266700" cy="247015"/>
            </a:xfrm>
            <a:custGeom>
              <a:avLst/>
              <a:gdLst/>
              <a:ahLst/>
              <a:cxnLst/>
              <a:rect l="l" t="t" r="r" b="b"/>
              <a:pathLst>
                <a:path w="266700" h="247014">
                  <a:moveTo>
                    <a:pt x="199858" y="0"/>
                  </a:moveTo>
                  <a:lnTo>
                    <a:pt x="199858" y="33337"/>
                  </a:lnTo>
                  <a:lnTo>
                    <a:pt x="145088" y="47814"/>
                  </a:lnTo>
                  <a:lnTo>
                    <a:pt x="97492" y="69563"/>
                  </a:lnTo>
                  <a:lnTo>
                    <a:pt x="58127" y="97430"/>
                  </a:lnTo>
                  <a:lnTo>
                    <a:pt x="28052" y="130259"/>
                  </a:lnTo>
                  <a:lnTo>
                    <a:pt x="8323" y="166897"/>
                  </a:lnTo>
                  <a:lnTo>
                    <a:pt x="0" y="206187"/>
                  </a:lnTo>
                  <a:lnTo>
                    <a:pt x="4138" y="246976"/>
                  </a:lnTo>
                  <a:lnTo>
                    <a:pt x="21975" y="205997"/>
                  </a:lnTo>
                  <a:lnTo>
                    <a:pt x="52073" y="169605"/>
                  </a:lnTo>
                  <a:lnTo>
                    <a:pt x="92825" y="139006"/>
                  </a:lnTo>
                  <a:lnTo>
                    <a:pt x="142622" y="115406"/>
                  </a:lnTo>
                  <a:lnTo>
                    <a:pt x="199858" y="100012"/>
                  </a:lnTo>
                  <a:lnTo>
                    <a:pt x="199858" y="133350"/>
                  </a:lnTo>
                  <a:lnTo>
                    <a:pt x="266533" y="60756"/>
                  </a:lnTo>
                  <a:lnTo>
                    <a:pt x="19985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536441" y="2442305"/>
              <a:ext cx="266700" cy="253365"/>
            </a:xfrm>
            <a:custGeom>
              <a:avLst/>
              <a:gdLst/>
              <a:ahLst/>
              <a:cxnLst/>
              <a:rect l="l" t="t" r="r" b="b"/>
              <a:pathLst>
                <a:path w="266700" h="253364">
                  <a:moveTo>
                    <a:pt x="0" y="0"/>
                  </a:moveTo>
                  <a:lnTo>
                    <a:pt x="0" y="66675"/>
                  </a:lnTo>
                  <a:lnTo>
                    <a:pt x="5418" y="104204"/>
                  </a:lnTo>
                  <a:lnTo>
                    <a:pt x="20958" y="139159"/>
                  </a:lnTo>
                  <a:lnTo>
                    <a:pt x="45548" y="170791"/>
                  </a:lnTo>
                  <a:lnTo>
                    <a:pt x="78114" y="198351"/>
                  </a:lnTo>
                  <a:lnTo>
                    <a:pt x="117585" y="221091"/>
                  </a:lnTo>
                  <a:lnTo>
                    <a:pt x="162888" y="238260"/>
                  </a:lnTo>
                  <a:lnTo>
                    <a:pt x="212950" y="249111"/>
                  </a:lnTo>
                  <a:lnTo>
                    <a:pt x="266700" y="252895"/>
                  </a:lnTo>
                  <a:lnTo>
                    <a:pt x="266700" y="186220"/>
                  </a:lnTo>
                  <a:lnTo>
                    <a:pt x="212950" y="182436"/>
                  </a:lnTo>
                  <a:lnTo>
                    <a:pt x="162888" y="171585"/>
                  </a:lnTo>
                  <a:lnTo>
                    <a:pt x="117585" y="154416"/>
                  </a:lnTo>
                  <a:lnTo>
                    <a:pt x="78114" y="131676"/>
                  </a:lnTo>
                  <a:lnTo>
                    <a:pt x="45548" y="104116"/>
                  </a:lnTo>
                  <a:lnTo>
                    <a:pt x="20958" y="72484"/>
                  </a:lnTo>
                  <a:lnTo>
                    <a:pt x="5418" y="37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536441" y="2228665"/>
              <a:ext cx="266700" cy="466725"/>
            </a:xfrm>
            <a:custGeom>
              <a:avLst/>
              <a:gdLst/>
              <a:ahLst/>
              <a:cxnLst/>
              <a:rect l="l" t="t" r="r" b="b"/>
              <a:pathLst>
                <a:path w="266700" h="466725">
                  <a:moveTo>
                    <a:pt x="0" y="213639"/>
                  </a:moveTo>
                  <a:lnTo>
                    <a:pt x="20958" y="286123"/>
                  </a:lnTo>
                  <a:lnTo>
                    <a:pt x="45548" y="317755"/>
                  </a:lnTo>
                  <a:lnTo>
                    <a:pt x="78114" y="345316"/>
                  </a:lnTo>
                  <a:lnTo>
                    <a:pt x="117585" y="368055"/>
                  </a:lnTo>
                  <a:lnTo>
                    <a:pt x="162888" y="385225"/>
                  </a:lnTo>
                  <a:lnTo>
                    <a:pt x="212950" y="396076"/>
                  </a:lnTo>
                  <a:lnTo>
                    <a:pt x="266700" y="399859"/>
                  </a:lnTo>
                  <a:lnTo>
                    <a:pt x="266700" y="466534"/>
                  </a:lnTo>
                  <a:lnTo>
                    <a:pt x="212950" y="462751"/>
                  </a:lnTo>
                  <a:lnTo>
                    <a:pt x="162888" y="451900"/>
                  </a:lnTo>
                  <a:lnTo>
                    <a:pt x="117585" y="434730"/>
                  </a:lnTo>
                  <a:lnTo>
                    <a:pt x="78114" y="411991"/>
                  </a:lnTo>
                  <a:lnTo>
                    <a:pt x="45548" y="384430"/>
                  </a:lnTo>
                  <a:lnTo>
                    <a:pt x="20958" y="352798"/>
                  </a:lnTo>
                  <a:lnTo>
                    <a:pt x="5418" y="317843"/>
                  </a:lnTo>
                  <a:lnTo>
                    <a:pt x="0" y="280314"/>
                  </a:lnTo>
                  <a:lnTo>
                    <a:pt x="0" y="213639"/>
                  </a:lnTo>
                  <a:lnTo>
                    <a:pt x="6639" y="172274"/>
                  </a:lnTo>
                  <a:lnTo>
                    <a:pt x="25690" y="133874"/>
                  </a:lnTo>
                  <a:lnTo>
                    <a:pt x="55854" y="99609"/>
                  </a:lnTo>
                  <a:lnTo>
                    <a:pt x="95831" y="70650"/>
                  </a:lnTo>
                  <a:lnTo>
                    <a:pt x="144321" y="48169"/>
                  </a:lnTo>
                  <a:lnTo>
                    <a:pt x="200025" y="33337"/>
                  </a:lnTo>
                  <a:lnTo>
                    <a:pt x="200025" y="0"/>
                  </a:lnTo>
                  <a:lnTo>
                    <a:pt x="266700" y="60756"/>
                  </a:lnTo>
                  <a:lnTo>
                    <a:pt x="200025" y="133350"/>
                  </a:lnTo>
                  <a:lnTo>
                    <a:pt x="200025" y="100012"/>
                  </a:lnTo>
                  <a:lnTo>
                    <a:pt x="142789" y="115412"/>
                  </a:lnTo>
                  <a:lnTo>
                    <a:pt x="92992" y="139015"/>
                  </a:lnTo>
                  <a:lnTo>
                    <a:pt x="52240" y="169614"/>
                  </a:lnTo>
                  <a:lnTo>
                    <a:pt x="22142" y="206004"/>
                  </a:lnTo>
                  <a:lnTo>
                    <a:pt x="4305" y="246976"/>
                  </a:lnTo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079997" y="2495638"/>
              <a:ext cx="266700" cy="247015"/>
            </a:xfrm>
            <a:custGeom>
              <a:avLst/>
              <a:gdLst/>
              <a:ahLst/>
              <a:cxnLst/>
              <a:rect l="l" t="t" r="r" b="b"/>
              <a:pathLst>
                <a:path w="266700" h="247014">
                  <a:moveTo>
                    <a:pt x="262394" y="0"/>
                  </a:moveTo>
                  <a:lnTo>
                    <a:pt x="244557" y="40978"/>
                  </a:lnTo>
                  <a:lnTo>
                    <a:pt x="214459" y="77371"/>
                  </a:lnTo>
                  <a:lnTo>
                    <a:pt x="173707" y="107970"/>
                  </a:lnTo>
                  <a:lnTo>
                    <a:pt x="123910" y="131570"/>
                  </a:lnTo>
                  <a:lnTo>
                    <a:pt x="66675" y="146964"/>
                  </a:lnTo>
                  <a:lnTo>
                    <a:pt x="66675" y="113626"/>
                  </a:lnTo>
                  <a:lnTo>
                    <a:pt x="0" y="186220"/>
                  </a:lnTo>
                  <a:lnTo>
                    <a:pt x="66675" y="246976"/>
                  </a:lnTo>
                  <a:lnTo>
                    <a:pt x="66675" y="213639"/>
                  </a:lnTo>
                  <a:lnTo>
                    <a:pt x="121445" y="199162"/>
                  </a:lnTo>
                  <a:lnTo>
                    <a:pt x="169041" y="177413"/>
                  </a:lnTo>
                  <a:lnTo>
                    <a:pt x="208406" y="149546"/>
                  </a:lnTo>
                  <a:lnTo>
                    <a:pt x="238481" y="116717"/>
                  </a:lnTo>
                  <a:lnTo>
                    <a:pt x="258209" y="80079"/>
                  </a:lnTo>
                  <a:lnTo>
                    <a:pt x="266533" y="40789"/>
                  </a:lnTo>
                  <a:lnTo>
                    <a:pt x="262394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079997" y="2276087"/>
              <a:ext cx="266700" cy="253365"/>
            </a:xfrm>
            <a:custGeom>
              <a:avLst/>
              <a:gdLst/>
              <a:ahLst/>
              <a:cxnLst/>
              <a:rect l="l" t="t" r="r" b="b"/>
              <a:pathLst>
                <a:path w="266700" h="253364">
                  <a:moveTo>
                    <a:pt x="0" y="0"/>
                  </a:moveTo>
                  <a:lnTo>
                    <a:pt x="0" y="66675"/>
                  </a:lnTo>
                  <a:lnTo>
                    <a:pt x="53749" y="70458"/>
                  </a:lnTo>
                  <a:lnTo>
                    <a:pt x="103811" y="81309"/>
                  </a:lnTo>
                  <a:lnTo>
                    <a:pt x="149114" y="98478"/>
                  </a:lnTo>
                  <a:lnTo>
                    <a:pt x="188585" y="121218"/>
                  </a:lnTo>
                  <a:lnTo>
                    <a:pt x="221151" y="148778"/>
                  </a:lnTo>
                  <a:lnTo>
                    <a:pt x="245741" y="180410"/>
                  </a:lnTo>
                  <a:lnTo>
                    <a:pt x="261281" y="215365"/>
                  </a:lnTo>
                  <a:lnTo>
                    <a:pt x="266700" y="252895"/>
                  </a:lnTo>
                  <a:lnTo>
                    <a:pt x="266700" y="186220"/>
                  </a:lnTo>
                  <a:lnTo>
                    <a:pt x="245741" y="113735"/>
                  </a:lnTo>
                  <a:lnTo>
                    <a:pt x="221151" y="82103"/>
                  </a:lnTo>
                  <a:lnTo>
                    <a:pt x="188585" y="54543"/>
                  </a:lnTo>
                  <a:lnTo>
                    <a:pt x="149114" y="31803"/>
                  </a:lnTo>
                  <a:lnTo>
                    <a:pt x="103811" y="14634"/>
                  </a:lnTo>
                  <a:lnTo>
                    <a:pt x="53749" y="3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079996" y="2276087"/>
              <a:ext cx="266700" cy="466725"/>
            </a:xfrm>
            <a:custGeom>
              <a:avLst/>
              <a:gdLst/>
              <a:ahLst/>
              <a:cxnLst/>
              <a:rect l="l" t="t" r="r" b="b"/>
              <a:pathLst>
                <a:path w="266700" h="466725">
                  <a:moveTo>
                    <a:pt x="266700" y="252895"/>
                  </a:moveTo>
                  <a:lnTo>
                    <a:pt x="245741" y="180410"/>
                  </a:lnTo>
                  <a:lnTo>
                    <a:pt x="221151" y="148778"/>
                  </a:lnTo>
                  <a:lnTo>
                    <a:pt x="188585" y="121218"/>
                  </a:lnTo>
                  <a:lnTo>
                    <a:pt x="149114" y="98478"/>
                  </a:lnTo>
                  <a:lnTo>
                    <a:pt x="103811" y="81309"/>
                  </a:lnTo>
                  <a:lnTo>
                    <a:pt x="53749" y="70458"/>
                  </a:lnTo>
                  <a:lnTo>
                    <a:pt x="0" y="66675"/>
                  </a:lnTo>
                  <a:lnTo>
                    <a:pt x="0" y="0"/>
                  </a:lnTo>
                  <a:lnTo>
                    <a:pt x="53749" y="3783"/>
                  </a:lnTo>
                  <a:lnTo>
                    <a:pt x="103811" y="14634"/>
                  </a:lnTo>
                  <a:lnTo>
                    <a:pt x="149114" y="31803"/>
                  </a:lnTo>
                  <a:lnTo>
                    <a:pt x="188585" y="54543"/>
                  </a:lnTo>
                  <a:lnTo>
                    <a:pt x="221151" y="82103"/>
                  </a:lnTo>
                  <a:lnTo>
                    <a:pt x="245741" y="113735"/>
                  </a:lnTo>
                  <a:lnTo>
                    <a:pt x="261281" y="148690"/>
                  </a:lnTo>
                  <a:lnTo>
                    <a:pt x="266700" y="186220"/>
                  </a:lnTo>
                  <a:lnTo>
                    <a:pt x="266700" y="252895"/>
                  </a:lnTo>
                  <a:lnTo>
                    <a:pt x="260060" y="294259"/>
                  </a:lnTo>
                  <a:lnTo>
                    <a:pt x="241009" y="332660"/>
                  </a:lnTo>
                  <a:lnTo>
                    <a:pt x="210845" y="366925"/>
                  </a:lnTo>
                  <a:lnTo>
                    <a:pt x="170868" y="395883"/>
                  </a:lnTo>
                  <a:lnTo>
                    <a:pt x="122378" y="418364"/>
                  </a:lnTo>
                  <a:lnTo>
                    <a:pt x="66675" y="433197"/>
                  </a:lnTo>
                  <a:lnTo>
                    <a:pt x="66675" y="466534"/>
                  </a:lnTo>
                  <a:lnTo>
                    <a:pt x="0" y="405777"/>
                  </a:lnTo>
                  <a:lnTo>
                    <a:pt x="66675" y="333184"/>
                  </a:lnTo>
                  <a:lnTo>
                    <a:pt x="66675" y="366522"/>
                  </a:lnTo>
                  <a:lnTo>
                    <a:pt x="123910" y="351121"/>
                  </a:lnTo>
                  <a:lnTo>
                    <a:pt x="173707" y="327518"/>
                  </a:lnTo>
                  <a:lnTo>
                    <a:pt x="214459" y="296919"/>
                  </a:lnTo>
                  <a:lnTo>
                    <a:pt x="244557" y="260530"/>
                  </a:lnTo>
                  <a:lnTo>
                    <a:pt x="262394" y="219557"/>
                  </a:lnTo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933450" y="1832608"/>
              <a:ext cx="2707005" cy="158750"/>
            </a:xfrm>
            <a:custGeom>
              <a:avLst/>
              <a:gdLst/>
              <a:ahLst/>
              <a:cxnLst/>
              <a:rect l="l" t="t" r="r" b="b"/>
              <a:pathLst>
                <a:path w="2707004" h="158750">
                  <a:moveTo>
                    <a:pt x="0" y="39624"/>
                  </a:moveTo>
                  <a:lnTo>
                    <a:pt x="2627376" y="39624"/>
                  </a:lnTo>
                  <a:lnTo>
                    <a:pt x="2627376" y="0"/>
                  </a:lnTo>
                  <a:lnTo>
                    <a:pt x="2706624" y="79248"/>
                  </a:lnTo>
                  <a:lnTo>
                    <a:pt x="2627376" y="158496"/>
                  </a:lnTo>
                  <a:lnTo>
                    <a:pt x="2627376" y="118872"/>
                  </a:lnTo>
                  <a:lnTo>
                    <a:pt x="0" y="118872"/>
                  </a:lnTo>
                  <a:lnTo>
                    <a:pt x="0" y="39624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49630" y="1870709"/>
              <a:ext cx="83820" cy="693420"/>
            </a:xfrm>
            <a:custGeom>
              <a:avLst/>
              <a:gdLst/>
              <a:ahLst/>
              <a:cxnLst/>
              <a:rect l="l" t="t" r="r" b="b"/>
              <a:pathLst>
                <a:path w="83819" h="693419">
                  <a:moveTo>
                    <a:pt x="0" y="693420"/>
                  </a:moveTo>
                  <a:lnTo>
                    <a:pt x="83819" y="693420"/>
                  </a:lnTo>
                  <a:lnTo>
                    <a:pt x="83819" y="0"/>
                  </a:lnTo>
                  <a:lnTo>
                    <a:pt x="0" y="0"/>
                  </a:lnTo>
                  <a:lnTo>
                    <a:pt x="0" y="69342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1775537" y="3016623"/>
            <a:ext cx="54991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Upload</a:t>
            </a:r>
            <a:r>
              <a:rPr dirty="0" sz="1050" spc="-3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spc="-50" b="1">
                <a:solidFill>
                  <a:srgbClr val="00B0F0"/>
                </a:solidFill>
                <a:latin typeface="Calibri"/>
                <a:cs typeface="Calibri"/>
              </a:rPr>
              <a:t>&amp;</a:t>
            </a:r>
            <a:r>
              <a:rPr dirty="0" sz="1050" spc="-10" b="1">
                <a:solidFill>
                  <a:srgbClr val="00B0F0"/>
                </a:solidFill>
                <a:latin typeface="Calibri"/>
                <a:cs typeface="Calibri"/>
              </a:rPr>
              <a:t> Request: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929561" y="6676082"/>
            <a:ext cx="18097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680195" y="4879841"/>
            <a:ext cx="1893570" cy="9734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34874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Upload</a:t>
            </a:r>
            <a:r>
              <a:rPr dirty="0" sz="1050" spc="-3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spc="-50" b="1">
                <a:solidFill>
                  <a:srgbClr val="00B0F0"/>
                </a:solidFill>
                <a:latin typeface="Calibri"/>
                <a:cs typeface="Calibri"/>
              </a:rPr>
              <a:t>&amp;</a:t>
            </a:r>
            <a:r>
              <a:rPr dirty="0" sz="1050" spc="-10" b="1">
                <a:solidFill>
                  <a:srgbClr val="00B0F0"/>
                </a:solidFill>
                <a:latin typeface="Calibri"/>
                <a:cs typeface="Calibri"/>
              </a:rPr>
              <a:t> Request: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endParaRPr sz="1050">
              <a:latin typeface="Calibri"/>
              <a:cs typeface="Calibri"/>
            </a:endParaRPr>
          </a:p>
          <a:p>
            <a:pPr marL="1012825" marR="5080" indent="-603885">
              <a:lnSpc>
                <a:spcPct val="100000"/>
              </a:lnSpc>
              <a:spcBef>
                <a:spcPts val="5"/>
              </a:spcBef>
            </a:pPr>
            <a:r>
              <a:rPr dirty="0" sz="1050" b="1" i="1">
                <a:latin typeface="Calibri"/>
                <a:cs typeface="Calibri"/>
              </a:rPr>
              <a:t>3D Sensor:</a:t>
            </a:r>
            <a:r>
              <a:rPr dirty="0" sz="1050" spc="-20" b="1" i="1">
                <a:latin typeface="Calibri"/>
                <a:cs typeface="Calibri"/>
              </a:rPr>
              <a:t> </a:t>
            </a:r>
            <a:r>
              <a:rPr dirty="0" sz="1050" spc="-10" b="1" i="1">
                <a:latin typeface="Calibri"/>
                <a:cs typeface="Calibri"/>
              </a:rPr>
              <a:t>RGB-</a:t>
            </a:r>
            <a:r>
              <a:rPr dirty="0" sz="1050" b="1" i="1">
                <a:latin typeface="Calibri"/>
                <a:cs typeface="Calibri"/>
              </a:rPr>
              <a:t>D</a:t>
            </a:r>
            <a:r>
              <a:rPr dirty="0" sz="1050" spc="-5" b="1" i="1">
                <a:latin typeface="Calibri"/>
                <a:cs typeface="Calibri"/>
              </a:rPr>
              <a:t> </a:t>
            </a:r>
            <a:r>
              <a:rPr dirty="0" sz="1050" spc="-10" b="1" i="1">
                <a:latin typeface="Calibri"/>
                <a:cs typeface="Calibri"/>
              </a:rPr>
              <a:t>Camera, LiDar…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4224200" y="3533484"/>
            <a:ext cx="1821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imes New Roman"/>
                <a:cs typeface="Times New Roman"/>
              </a:rPr>
              <a:t>ROS</a:t>
            </a:r>
            <a:r>
              <a:rPr dirty="0" sz="1200" spc="-15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– Robot</a:t>
            </a:r>
            <a:r>
              <a:rPr dirty="0" sz="1200" spc="-5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&amp;</a:t>
            </a:r>
            <a:r>
              <a:rPr dirty="0" sz="1200" spc="-5" b="1">
                <a:latin typeface="Times New Roman"/>
                <a:cs typeface="Times New Roman"/>
              </a:rPr>
              <a:t> </a:t>
            </a:r>
            <a:r>
              <a:rPr dirty="0" sz="1200" spc="-10" b="1">
                <a:latin typeface="Times New Roman"/>
                <a:cs typeface="Times New Roman"/>
              </a:rPr>
              <a:t>Robot</a:t>
            </a:r>
            <a:r>
              <a:rPr dirty="0" sz="1200" spc="-80" b="1">
                <a:latin typeface="Times New Roman"/>
                <a:cs typeface="Times New Roman"/>
              </a:rPr>
              <a:t> </a:t>
            </a:r>
            <a:r>
              <a:rPr dirty="0" sz="1200" spc="-25" b="1">
                <a:latin typeface="Times New Roman"/>
                <a:cs typeface="Times New Roman"/>
              </a:rPr>
              <a:t>Arm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3613868" y="2431873"/>
            <a:ext cx="10699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Upload</a:t>
            </a:r>
            <a:r>
              <a:rPr dirty="0" sz="1050" spc="-3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&amp;</a:t>
            </a:r>
            <a:r>
              <a:rPr dirty="0" sz="1050" spc="-10" b="1">
                <a:solidFill>
                  <a:srgbClr val="00B0F0"/>
                </a:solidFill>
                <a:latin typeface="Calibri"/>
                <a:cs typeface="Calibri"/>
              </a:rPr>
              <a:t> Request: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417882" y="2384129"/>
            <a:ext cx="14662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Service,</a:t>
            </a:r>
            <a:r>
              <a:rPr dirty="0" sz="1050" spc="-3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solution</a:t>
            </a:r>
            <a:r>
              <a:rPr dirty="0" sz="1050" spc="-2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or</a:t>
            </a:r>
            <a:r>
              <a:rPr dirty="0" sz="1050" spc="-1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00B0F0"/>
                </a:solidFill>
                <a:latin typeface="Calibri"/>
                <a:cs typeface="Calibri"/>
              </a:rPr>
              <a:t>action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430220" y="2944986"/>
            <a:ext cx="14662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Service,</a:t>
            </a:r>
            <a:r>
              <a:rPr dirty="0" sz="1050" spc="-3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solution</a:t>
            </a:r>
            <a:r>
              <a:rPr dirty="0" sz="1050" spc="-2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or</a:t>
            </a:r>
            <a:r>
              <a:rPr dirty="0" sz="1050" spc="-1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00B0F0"/>
                </a:solidFill>
                <a:latin typeface="Calibri"/>
                <a:cs typeface="Calibri"/>
              </a:rPr>
              <a:t>action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824546" y="1931367"/>
            <a:ext cx="161607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Upload</a:t>
            </a:r>
            <a:r>
              <a:rPr dirty="0" sz="1050" spc="-3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B0F0"/>
                </a:solidFill>
                <a:latin typeface="Calibri"/>
                <a:cs typeface="Calibri"/>
              </a:rPr>
              <a:t>&amp;</a:t>
            </a:r>
            <a:r>
              <a:rPr dirty="0" sz="1050" spc="-10" b="1">
                <a:solidFill>
                  <a:srgbClr val="00B0F0"/>
                </a:solidFill>
                <a:latin typeface="Calibri"/>
                <a:cs typeface="Calibri"/>
              </a:rPr>
              <a:t> Request:</a:t>
            </a:r>
            <a:endParaRPr sz="1050">
              <a:latin typeface="Calibri"/>
              <a:cs typeface="Calibri"/>
            </a:endParaRPr>
          </a:p>
          <a:p>
            <a:pPr marL="147320" indent="-134620">
              <a:lnSpc>
                <a:spcPct val="100000"/>
              </a:lnSpc>
              <a:buAutoNum type="alphaLcParenR"/>
              <a:tabLst>
                <a:tab pos="147320" algn="l"/>
              </a:tabLst>
            </a:pPr>
            <a:r>
              <a:rPr dirty="0" sz="1050" spc="-10">
                <a:latin typeface="Calibri"/>
                <a:cs typeface="Calibri"/>
              </a:rPr>
              <a:t>Text,</a:t>
            </a:r>
            <a:endParaRPr sz="1050">
              <a:latin typeface="Calibri"/>
              <a:cs typeface="Calibri"/>
            </a:endParaRPr>
          </a:p>
          <a:p>
            <a:pPr marL="147320" indent="-134620">
              <a:lnSpc>
                <a:spcPct val="100000"/>
              </a:lnSpc>
              <a:buAutoNum type="alphaLcParenR"/>
              <a:tabLst>
                <a:tab pos="147320" algn="l"/>
              </a:tabLst>
            </a:pPr>
            <a:r>
              <a:rPr dirty="0" sz="1050">
                <a:latin typeface="Calibri"/>
                <a:cs typeface="Calibri"/>
              </a:rPr>
              <a:t>Signal,</a:t>
            </a:r>
            <a:r>
              <a:rPr dirty="0" sz="1050" spc="-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speech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signal,</a:t>
            </a:r>
            <a:endParaRPr sz="1050">
              <a:latin typeface="Calibri"/>
              <a:cs typeface="Calibri"/>
            </a:endParaRPr>
          </a:p>
          <a:p>
            <a:pPr marL="147320" indent="-134620">
              <a:lnSpc>
                <a:spcPct val="100000"/>
              </a:lnSpc>
              <a:buAutoNum type="alphaLcParenR"/>
              <a:tabLst>
                <a:tab pos="147320" algn="l"/>
              </a:tabLst>
            </a:pPr>
            <a:r>
              <a:rPr dirty="0" sz="1050">
                <a:latin typeface="Calibri"/>
                <a:cs typeface="Calibri"/>
              </a:rPr>
              <a:t>Image,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video,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RGB-</a:t>
            </a:r>
            <a:r>
              <a:rPr dirty="0" sz="1050">
                <a:latin typeface="Calibri"/>
                <a:cs typeface="Calibri"/>
              </a:rPr>
              <a:t>D,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 spc="-20">
                <a:latin typeface="Calibri"/>
                <a:cs typeface="Calibri"/>
              </a:rPr>
              <a:t>LiDar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6148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2.2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AIoT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Platform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for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Smart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Manufacturing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860764" y="3258000"/>
            <a:ext cx="7226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B0F0"/>
                </a:solidFill>
                <a:latin typeface="Times New Roman"/>
                <a:cs typeface="Times New Roman"/>
              </a:rPr>
              <a:t>Intel</a:t>
            </a:r>
            <a:r>
              <a:rPr dirty="0" sz="1200" spc="-5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-25" b="1">
                <a:solidFill>
                  <a:srgbClr val="00B0F0"/>
                </a:solidFill>
                <a:latin typeface="Times New Roman"/>
                <a:cs typeface="Times New Roman"/>
              </a:rPr>
              <a:t>AMR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994876" y="3440880"/>
            <a:ext cx="339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00B0F0"/>
                </a:solidFill>
                <a:latin typeface="Times New Roman"/>
                <a:cs typeface="Times New Roman"/>
              </a:rPr>
              <a:t>SDK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349686" y="30670"/>
            <a:ext cx="4442460" cy="1654810"/>
            <a:chOff x="4349686" y="30670"/>
            <a:chExt cx="4442460" cy="1654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4655" y="1008888"/>
              <a:ext cx="730948" cy="5257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363973" y="44957"/>
              <a:ext cx="4413885" cy="1626235"/>
            </a:xfrm>
            <a:custGeom>
              <a:avLst/>
              <a:gdLst/>
              <a:ahLst/>
              <a:cxnLst/>
              <a:rect l="l" t="t" r="r" b="b"/>
              <a:pathLst>
                <a:path w="4413884" h="1626235">
                  <a:moveTo>
                    <a:pt x="0" y="1626108"/>
                  </a:moveTo>
                  <a:lnTo>
                    <a:pt x="4413504" y="1626108"/>
                  </a:lnTo>
                  <a:lnTo>
                    <a:pt x="4413504" y="0"/>
                  </a:lnTo>
                  <a:lnTo>
                    <a:pt x="0" y="0"/>
                  </a:lnTo>
                  <a:lnTo>
                    <a:pt x="0" y="1626108"/>
                  </a:lnTo>
                  <a:close/>
                </a:path>
              </a:pathLst>
            </a:custGeom>
            <a:ln w="28575">
              <a:solidFill>
                <a:srgbClr val="92D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8547" y="1031747"/>
              <a:ext cx="1219199" cy="3901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9975" y="762012"/>
              <a:ext cx="1231391" cy="90829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430679" y="89881"/>
            <a:ext cx="35020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7675" marR="5080" indent="-448309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3.2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Simultaneous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Localization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Mapping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(SLAM) Sub-</a:t>
            </a:r>
            <a:r>
              <a:rPr dirty="0" sz="1200">
                <a:latin typeface="Times New Roman"/>
                <a:cs typeface="Times New Roman"/>
              </a:rPr>
              <a:t>System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using </a:t>
            </a:r>
            <a:r>
              <a:rPr dirty="0" sz="1200" spc="-50">
                <a:latin typeface="Times New Roman"/>
                <a:cs typeface="Times New Roman"/>
              </a:rPr>
              <a:t>RTAB-</a:t>
            </a:r>
            <a:r>
              <a:rPr dirty="0" sz="1200" spc="-25">
                <a:latin typeface="Times New Roman"/>
                <a:cs typeface="Times New Roman"/>
              </a:rPr>
              <a:t>Map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3.3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Navigation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Sub-</a:t>
            </a:r>
            <a:r>
              <a:rPr dirty="0" sz="1200">
                <a:latin typeface="Times New Roman"/>
                <a:cs typeface="Times New Roman"/>
              </a:rPr>
              <a:t>System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MoveBase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16683" y="631358"/>
            <a:ext cx="2241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imes New Roman"/>
                <a:cs typeface="Times New Roman"/>
              </a:rPr>
              <a:t>NB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77082" y="677536"/>
            <a:ext cx="996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RGB-</a:t>
            </a:r>
            <a:r>
              <a:rPr dirty="0" sz="1200">
                <a:latin typeface="Times New Roman"/>
                <a:cs typeface="Times New Roman"/>
              </a:rPr>
              <a:t>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Camera D435i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410646" y="1906714"/>
            <a:ext cx="4442460" cy="1388110"/>
            <a:chOff x="4410646" y="1906714"/>
            <a:chExt cx="4442460" cy="1388110"/>
          </a:xfrm>
        </p:grpSpPr>
        <p:sp>
          <p:nvSpPr>
            <p:cNvPr id="11" name="object 11" descr=""/>
            <p:cNvSpPr/>
            <p:nvPr/>
          </p:nvSpPr>
          <p:spPr>
            <a:xfrm>
              <a:off x="4424934" y="1921001"/>
              <a:ext cx="4413885" cy="1359535"/>
            </a:xfrm>
            <a:custGeom>
              <a:avLst/>
              <a:gdLst/>
              <a:ahLst/>
              <a:cxnLst/>
              <a:rect l="l" t="t" r="r" b="b"/>
              <a:pathLst>
                <a:path w="4413884" h="1359535">
                  <a:moveTo>
                    <a:pt x="0" y="1359408"/>
                  </a:moveTo>
                  <a:lnTo>
                    <a:pt x="4413504" y="1359408"/>
                  </a:lnTo>
                  <a:lnTo>
                    <a:pt x="4413504" y="0"/>
                  </a:lnTo>
                  <a:lnTo>
                    <a:pt x="0" y="0"/>
                  </a:lnTo>
                  <a:lnTo>
                    <a:pt x="0" y="1359408"/>
                  </a:lnTo>
                  <a:close/>
                </a:path>
              </a:pathLst>
            </a:custGeom>
            <a:ln w="28575">
              <a:solidFill>
                <a:srgbClr val="92D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5520" y="2606039"/>
              <a:ext cx="1220672" cy="39014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0268" y="2289060"/>
              <a:ext cx="1231391" cy="908291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523278" y="1920354"/>
            <a:ext cx="1264285" cy="44704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15"/>
              </a:spcBef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4.1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Visual-</a:t>
            </a:r>
            <a:r>
              <a:rPr dirty="0" sz="1200" spc="-20">
                <a:latin typeface="Times New Roman"/>
                <a:cs typeface="Times New Roman"/>
              </a:rPr>
              <a:t>Based</a:t>
            </a:r>
            <a:endParaRPr sz="1200">
              <a:latin typeface="Times New Roman"/>
              <a:cs typeface="Times New Roman"/>
            </a:endParaRPr>
          </a:p>
          <a:p>
            <a:pPr algn="ctr" marR="156845">
              <a:lnSpc>
                <a:spcPct val="100000"/>
              </a:lnSpc>
              <a:spcBef>
                <a:spcPts val="220"/>
              </a:spcBef>
            </a:pPr>
            <a:r>
              <a:rPr dirty="0" sz="1200" spc="-25">
                <a:latin typeface="Times New Roman"/>
                <a:cs typeface="Times New Roman"/>
              </a:rPr>
              <a:t>NB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-41283"/>
            <a:ext cx="3903979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3.1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AGV</a:t>
            </a:r>
            <a:r>
              <a:rPr dirty="0" sz="2400" spc="-114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9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Tracer: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Setup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363973" y="3507485"/>
            <a:ext cx="4415155" cy="1361440"/>
          </a:xfrm>
          <a:custGeom>
            <a:avLst/>
            <a:gdLst/>
            <a:ahLst/>
            <a:cxnLst/>
            <a:rect l="l" t="t" r="r" b="b"/>
            <a:pathLst>
              <a:path w="4415155" h="1361439">
                <a:moveTo>
                  <a:pt x="0" y="1360932"/>
                </a:moveTo>
                <a:lnTo>
                  <a:pt x="4415028" y="1360932"/>
                </a:lnTo>
                <a:lnTo>
                  <a:pt x="4415028" y="0"/>
                </a:lnTo>
                <a:lnTo>
                  <a:pt x="0" y="0"/>
                </a:lnTo>
                <a:lnTo>
                  <a:pt x="0" y="1360932"/>
                </a:lnTo>
                <a:close/>
              </a:path>
            </a:pathLst>
          </a:custGeom>
          <a:ln w="28575">
            <a:solidFill>
              <a:srgbClr val="92D05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7700115" y="3589238"/>
            <a:ext cx="690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3D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LiDAR VLP-</a:t>
            </a:r>
            <a:r>
              <a:rPr dirty="0" sz="1200" spc="-25">
                <a:latin typeface="Times New Roman"/>
                <a:cs typeface="Times New Roman"/>
              </a:rPr>
              <a:t>16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430267" y="3895344"/>
            <a:ext cx="4064635" cy="908685"/>
            <a:chOff x="4430267" y="3895344"/>
            <a:chExt cx="4064635" cy="908685"/>
          </a:xfrm>
        </p:grpSpPr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60" y="3988307"/>
              <a:ext cx="813816" cy="63136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0267" y="3895344"/>
              <a:ext cx="1231391" cy="908303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4463139" y="3488550"/>
            <a:ext cx="1625600" cy="48514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4.2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Point-Cloud-</a:t>
            </a:r>
            <a:r>
              <a:rPr dirty="0" sz="1200" spc="-20">
                <a:latin typeface="Times New Roman"/>
                <a:cs typeface="Times New Roman"/>
              </a:rPr>
              <a:t>Based</a:t>
            </a:r>
            <a:endParaRPr sz="1200">
              <a:latin typeface="Times New Roman"/>
              <a:cs typeface="Times New Roman"/>
            </a:endParaRPr>
          </a:p>
          <a:p>
            <a:pPr marL="503555">
              <a:lnSpc>
                <a:spcPct val="100000"/>
              </a:lnSpc>
              <a:spcBef>
                <a:spcPts val="365"/>
              </a:spcBef>
            </a:pPr>
            <a:r>
              <a:rPr dirty="0" sz="1200" spc="-25">
                <a:latin typeface="Times New Roman"/>
                <a:cs typeface="Times New Roman"/>
              </a:rPr>
              <a:t>NB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346638" y="5091874"/>
            <a:ext cx="4442460" cy="1536065"/>
            <a:chOff x="4346638" y="5091874"/>
            <a:chExt cx="4442460" cy="1536065"/>
          </a:xfrm>
        </p:grpSpPr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3923" y="5807963"/>
              <a:ext cx="813816" cy="631367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360926" y="5106161"/>
              <a:ext cx="4413885" cy="1507490"/>
            </a:xfrm>
            <a:custGeom>
              <a:avLst/>
              <a:gdLst/>
              <a:ahLst/>
              <a:cxnLst/>
              <a:rect l="l" t="t" r="r" b="b"/>
              <a:pathLst>
                <a:path w="4413884" h="1507490">
                  <a:moveTo>
                    <a:pt x="0" y="1507236"/>
                  </a:moveTo>
                  <a:lnTo>
                    <a:pt x="4413504" y="1507236"/>
                  </a:lnTo>
                  <a:lnTo>
                    <a:pt x="4413504" y="0"/>
                  </a:lnTo>
                  <a:lnTo>
                    <a:pt x="0" y="0"/>
                  </a:lnTo>
                  <a:lnTo>
                    <a:pt x="0" y="1507236"/>
                  </a:lnTo>
                  <a:close/>
                </a:path>
              </a:pathLst>
            </a:custGeom>
            <a:ln w="28575">
              <a:solidFill>
                <a:srgbClr val="92D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5520" y="5925311"/>
              <a:ext cx="1220672" cy="39014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4172" y="5568695"/>
              <a:ext cx="1229868" cy="908303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4459254" y="5133929"/>
            <a:ext cx="2712720" cy="856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4.3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4.4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Multimodal-Based</a:t>
            </a:r>
            <a:endParaRPr sz="1200">
              <a:latin typeface="Times New Roman"/>
              <a:cs typeface="Times New Roman"/>
            </a:endParaRPr>
          </a:p>
          <a:p>
            <a:pPr marL="500380">
              <a:lnSpc>
                <a:spcPts val="1350"/>
              </a:lnSpc>
              <a:spcBef>
                <a:spcPts val="955"/>
              </a:spcBef>
            </a:pPr>
            <a:r>
              <a:rPr dirty="0" sz="1200" spc="-25">
                <a:latin typeface="Times New Roman"/>
                <a:cs typeface="Times New Roman"/>
              </a:rPr>
              <a:t>NB</a:t>
            </a:r>
            <a:endParaRPr sz="1200">
              <a:latin typeface="Times New Roman"/>
              <a:cs typeface="Times New Roman"/>
            </a:endParaRPr>
          </a:p>
          <a:p>
            <a:pPr marL="1715770">
              <a:lnSpc>
                <a:spcPts val="1350"/>
              </a:lnSpc>
            </a:pPr>
            <a:r>
              <a:rPr dirty="0" sz="1200" spc="-10">
                <a:latin typeface="Times New Roman"/>
                <a:cs typeface="Times New Roman"/>
              </a:rPr>
              <a:t>RGB-</a:t>
            </a:r>
            <a:r>
              <a:rPr dirty="0" sz="1200">
                <a:latin typeface="Times New Roman"/>
                <a:cs typeface="Times New Roman"/>
              </a:rPr>
              <a:t>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Camera</a:t>
            </a:r>
            <a:endParaRPr sz="1200">
              <a:latin typeface="Times New Roman"/>
              <a:cs typeface="Times New Roman"/>
            </a:endParaRPr>
          </a:p>
          <a:p>
            <a:pPr marL="1715770">
              <a:lnSpc>
                <a:spcPct val="100000"/>
              </a:lnSpc>
            </a:pPr>
            <a:r>
              <a:rPr dirty="0" sz="1200" spc="-10">
                <a:latin typeface="Times New Roman"/>
                <a:cs typeface="Times New Roman"/>
              </a:rPr>
              <a:t>D435i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506211" y="665159"/>
            <a:ext cx="862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2D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LiDAR: RpLiDAR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117526" y="2290548"/>
            <a:ext cx="996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RGB-</a:t>
            </a:r>
            <a:r>
              <a:rPr dirty="0" sz="1200">
                <a:latin typeface="Times New Roman"/>
                <a:cs typeface="Times New Roman"/>
              </a:rPr>
              <a:t>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Camera D435i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768628" y="5410939"/>
            <a:ext cx="690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3D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LiDAR VLP-</a:t>
            </a:r>
            <a:r>
              <a:rPr dirty="0" sz="1200" spc="-25">
                <a:latin typeface="Times New Roman"/>
                <a:cs typeface="Times New Roman"/>
              </a:rPr>
              <a:t>16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" y="1857755"/>
            <a:ext cx="3953255" cy="2555748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2051235" y="2432900"/>
            <a:ext cx="762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Times New Roman"/>
                <a:cs typeface="Times New Roman"/>
              </a:rPr>
              <a:t>/base_link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10140" y="604267"/>
            <a:ext cx="887094" cy="797560"/>
            <a:chOff x="310140" y="604267"/>
            <a:chExt cx="887094" cy="797560"/>
          </a:xfrm>
        </p:grpSpPr>
        <p:sp>
          <p:nvSpPr>
            <p:cNvPr id="34" name="object 34" descr=""/>
            <p:cNvSpPr/>
            <p:nvPr/>
          </p:nvSpPr>
          <p:spPr>
            <a:xfrm>
              <a:off x="374459" y="1078230"/>
              <a:ext cx="408940" cy="197485"/>
            </a:xfrm>
            <a:custGeom>
              <a:avLst/>
              <a:gdLst/>
              <a:ahLst/>
              <a:cxnLst/>
              <a:rect l="l" t="t" r="r" b="b"/>
              <a:pathLst>
                <a:path w="408940" h="197484">
                  <a:moveTo>
                    <a:pt x="408940" y="0"/>
                  </a:moveTo>
                  <a:lnTo>
                    <a:pt x="0" y="197472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10140" y="1230891"/>
              <a:ext cx="95885" cy="77470"/>
            </a:xfrm>
            <a:custGeom>
              <a:avLst/>
              <a:gdLst/>
              <a:ahLst/>
              <a:cxnLst/>
              <a:rect l="l" t="t" r="r" b="b"/>
              <a:pathLst>
                <a:path w="95885" h="77469">
                  <a:moveTo>
                    <a:pt x="58546" y="0"/>
                  </a:moveTo>
                  <a:lnTo>
                    <a:pt x="0" y="75882"/>
                  </a:lnTo>
                  <a:lnTo>
                    <a:pt x="95834" y="77190"/>
                  </a:lnTo>
                  <a:lnTo>
                    <a:pt x="585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90193" y="1081277"/>
              <a:ext cx="351155" cy="276225"/>
            </a:xfrm>
            <a:custGeom>
              <a:avLst/>
              <a:gdLst/>
              <a:ahLst/>
              <a:cxnLst/>
              <a:rect l="l" t="t" r="r" b="b"/>
              <a:pathLst>
                <a:path w="351155" h="276225">
                  <a:moveTo>
                    <a:pt x="0" y="0"/>
                  </a:moveTo>
                  <a:lnTo>
                    <a:pt x="350850" y="276059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103313" y="1314809"/>
              <a:ext cx="93980" cy="86995"/>
            </a:xfrm>
            <a:custGeom>
              <a:avLst/>
              <a:gdLst/>
              <a:ahLst/>
              <a:cxnLst/>
              <a:rect l="l" t="t" r="r" b="b"/>
              <a:pathLst>
                <a:path w="93980" h="86994">
                  <a:moveTo>
                    <a:pt x="53009" y="0"/>
                  </a:moveTo>
                  <a:lnTo>
                    <a:pt x="0" y="67373"/>
                  </a:lnTo>
                  <a:lnTo>
                    <a:pt x="93878" y="86690"/>
                  </a:lnTo>
                  <a:lnTo>
                    <a:pt x="5300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81400" y="675706"/>
              <a:ext cx="2540" cy="403860"/>
            </a:xfrm>
            <a:custGeom>
              <a:avLst/>
              <a:gdLst/>
              <a:ahLst/>
              <a:cxnLst/>
              <a:rect l="l" t="t" r="r" b="b"/>
              <a:pathLst>
                <a:path w="2540" h="403859">
                  <a:moveTo>
                    <a:pt x="1955" y="40368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38600" y="60426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59">
                  <a:moveTo>
                    <a:pt x="42456" y="0"/>
                  </a:moveTo>
                  <a:lnTo>
                    <a:pt x="0" y="85928"/>
                  </a:lnTo>
                  <a:lnTo>
                    <a:pt x="85725" y="85521"/>
                  </a:lnTo>
                  <a:lnTo>
                    <a:pt x="4245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38305" y="1083368"/>
            <a:ext cx="1543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190501" y="1197663"/>
            <a:ext cx="1543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00B050"/>
                </a:solidFill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44048" y="502798"/>
            <a:ext cx="1346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0070C0"/>
                </a:solidFill>
                <a:latin typeface="Times New Roman"/>
                <a:cs typeface="Times New Roman"/>
              </a:rPr>
              <a:t>Z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1474088" y="1858515"/>
            <a:ext cx="2386330" cy="1332865"/>
            <a:chOff x="1474088" y="1858515"/>
            <a:chExt cx="2386330" cy="1332865"/>
          </a:xfrm>
        </p:grpSpPr>
        <p:sp>
          <p:nvSpPr>
            <p:cNvPr id="44" name="object 44" descr=""/>
            <p:cNvSpPr/>
            <p:nvPr/>
          </p:nvSpPr>
          <p:spPr>
            <a:xfrm>
              <a:off x="2958846" y="2340101"/>
              <a:ext cx="891540" cy="841375"/>
            </a:xfrm>
            <a:custGeom>
              <a:avLst/>
              <a:gdLst/>
              <a:ahLst/>
              <a:cxnLst/>
              <a:rect l="l" t="t" r="r" b="b"/>
              <a:pathLst>
                <a:path w="891539" h="841375">
                  <a:moveTo>
                    <a:pt x="0" y="841248"/>
                  </a:moveTo>
                  <a:lnTo>
                    <a:pt x="891540" y="841248"/>
                  </a:lnTo>
                  <a:lnTo>
                    <a:pt x="891540" y="0"/>
                  </a:lnTo>
                  <a:lnTo>
                    <a:pt x="0" y="0"/>
                  </a:lnTo>
                  <a:lnTo>
                    <a:pt x="0" y="841248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404615" y="1971544"/>
              <a:ext cx="4445" cy="368300"/>
            </a:xfrm>
            <a:custGeom>
              <a:avLst/>
              <a:gdLst/>
              <a:ahLst/>
              <a:cxnLst/>
              <a:rect l="l" t="t" r="r" b="b"/>
              <a:pathLst>
                <a:path w="4445" h="368300">
                  <a:moveTo>
                    <a:pt x="0" y="367919"/>
                  </a:moveTo>
                  <a:lnTo>
                    <a:pt x="4064" y="0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370437" y="1908042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8938" y="0"/>
                  </a:moveTo>
                  <a:lnTo>
                    <a:pt x="0" y="75780"/>
                  </a:lnTo>
                  <a:lnTo>
                    <a:pt x="76200" y="76619"/>
                  </a:lnTo>
                  <a:lnTo>
                    <a:pt x="38938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483613" y="2689097"/>
              <a:ext cx="734695" cy="356870"/>
            </a:xfrm>
            <a:custGeom>
              <a:avLst/>
              <a:gdLst/>
              <a:ahLst/>
              <a:cxnLst/>
              <a:rect l="l" t="t" r="r" b="b"/>
              <a:pathLst>
                <a:path w="734694" h="356869">
                  <a:moveTo>
                    <a:pt x="0" y="356615"/>
                  </a:moveTo>
                  <a:lnTo>
                    <a:pt x="734568" y="356615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356615"/>
                  </a:lnTo>
                  <a:close/>
                </a:path>
              </a:pathLst>
            </a:custGeom>
            <a:ln w="190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850897" y="1922019"/>
              <a:ext cx="0" cy="767715"/>
            </a:xfrm>
            <a:custGeom>
              <a:avLst/>
              <a:gdLst/>
              <a:ahLst/>
              <a:cxnLst/>
              <a:rect l="l" t="t" r="r" b="b"/>
              <a:pathLst>
                <a:path w="0" h="767714">
                  <a:moveTo>
                    <a:pt x="0" y="767626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812801" y="185851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2993661" y="1627652"/>
            <a:ext cx="8216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3D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LiDAR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566357" y="1630535"/>
            <a:ext cx="11760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Times New Roman"/>
                <a:cs typeface="Times New Roman"/>
              </a:rPr>
              <a:t>RGB-</a:t>
            </a:r>
            <a:r>
              <a:rPr dirty="0" sz="1400">
                <a:latin typeface="Times New Roman"/>
                <a:cs typeface="Times New Roman"/>
              </a:rPr>
              <a:t>D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Camera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436244" y="1908808"/>
            <a:ext cx="668655" cy="884555"/>
            <a:chOff x="436244" y="1908808"/>
            <a:chExt cx="668655" cy="884555"/>
          </a:xfrm>
        </p:grpSpPr>
        <p:sp>
          <p:nvSpPr>
            <p:cNvPr id="53" name="object 53" descr=""/>
            <p:cNvSpPr/>
            <p:nvPr/>
          </p:nvSpPr>
          <p:spPr>
            <a:xfrm>
              <a:off x="445769" y="2343149"/>
              <a:ext cx="649605" cy="440690"/>
            </a:xfrm>
            <a:custGeom>
              <a:avLst/>
              <a:gdLst/>
              <a:ahLst/>
              <a:cxnLst/>
              <a:rect l="l" t="t" r="r" b="b"/>
              <a:pathLst>
                <a:path w="649605" h="440689">
                  <a:moveTo>
                    <a:pt x="0" y="440436"/>
                  </a:moveTo>
                  <a:lnTo>
                    <a:pt x="649224" y="440436"/>
                  </a:lnTo>
                  <a:lnTo>
                    <a:pt x="649224" y="0"/>
                  </a:lnTo>
                  <a:lnTo>
                    <a:pt x="0" y="0"/>
                  </a:lnTo>
                  <a:lnTo>
                    <a:pt x="0" y="440436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86561" y="1972306"/>
              <a:ext cx="0" cy="368300"/>
            </a:xfrm>
            <a:custGeom>
              <a:avLst/>
              <a:gdLst/>
              <a:ahLst/>
              <a:cxnLst/>
              <a:rect l="l" t="t" r="r" b="b"/>
              <a:pathLst>
                <a:path w="0" h="368300">
                  <a:moveTo>
                    <a:pt x="0" y="36791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48465" y="190880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215333" y="1676505"/>
            <a:ext cx="82041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2D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LiDAR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173404" y="2322662"/>
            <a:ext cx="431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(0,0,0)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2700" y="29633"/>
            <a:ext cx="304800" cy="271145"/>
            <a:chOff x="12700" y="29633"/>
            <a:chExt cx="304800" cy="271145"/>
          </a:xfrm>
        </p:grpSpPr>
        <p:pic>
          <p:nvPicPr>
            <p:cNvPr id="59" name="object 5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0" y="29633"/>
              <a:ext cx="304800" cy="270933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63500" y="71970"/>
              <a:ext cx="203200" cy="152400"/>
            </a:xfrm>
            <a:custGeom>
              <a:avLst/>
              <a:gdLst/>
              <a:ahLst/>
              <a:cxnLst/>
              <a:rect l="l" t="t" r="r" b="b"/>
              <a:pathLst>
                <a:path w="203200" h="152400">
                  <a:moveTo>
                    <a:pt x="101600" y="127000"/>
                  </a:moveTo>
                  <a:lnTo>
                    <a:pt x="0" y="127000"/>
                  </a:lnTo>
                  <a:lnTo>
                    <a:pt x="0" y="152400"/>
                  </a:lnTo>
                  <a:lnTo>
                    <a:pt x="101600" y="152400"/>
                  </a:lnTo>
                  <a:lnTo>
                    <a:pt x="101600" y="127000"/>
                  </a:lnTo>
                  <a:close/>
                </a:path>
                <a:path w="203200" h="152400">
                  <a:moveTo>
                    <a:pt x="203200" y="63500"/>
                  </a:moveTo>
                  <a:lnTo>
                    <a:pt x="0" y="63500"/>
                  </a:lnTo>
                  <a:lnTo>
                    <a:pt x="0" y="88900"/>
                  </a:lnTo>
                  <a:lnTo>
                    <a:pt x="203200" y="88900"/>
                  </a:lnTo>
                  <a:lnTo>
                    <a:pt x="203200" y="63500"/>
                  </a:lnTo>
                  <a:close/>
                </a:path>
                <a:path w="203200" h="152400">
                  <a:moveTo>
                    <a:pt x="2032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203200" y="254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7213600" y="12700"/>
            <a:ext cx="1930400" cy="1270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dirty="0" sz="800" spc="500" b="1" i="1">
                <a:latin typeface="Arial"/>
                <a:cs typeface="Arial"/>
              </a:rPr>
              <a:t>簡報者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800" spc="-10" i="1">
                <a:latin typeface="Arial"/>
                <a:cs typeface="Arial"/>
              </a:rPr>
              <a:t>2025-09-</a:t>
            </a:r>
            <a:r>
              <a:rPr dirty="0" sz="800" i="1">
                <a:latin typeface="Arial"/>
                <a:cs typeface="Arial"/>
              </a:rPr>
              <a:t>09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00:51:41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1000" spc="-10">
                <a:latin typeface="Arial MT"/>
                <a:cs typeface="Arial MT"/>
              </a:rPr>
              <a:t>-------------------------------------------</a:t>
            </a:r>
            <a:r>
              <a:rPr dirty="0" sz="1000" spc="-50">
                <a:latin typeface="Arial MT"/>
                <a:cs typeface="Arial MT"/>
              </a:rPr>
              <a:t>-</a:t>
            </a:r>
            <a:endParaRPr sz="100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</a:pPr>
            <a:r>
              <a:rPr dirty="0" sz="1000" spc="635">
                <a:latin typeface="Arial MT"/>
                <a:cs typeface="Arial MT"/>
              </a:rPr>
              <a:t>簡短介紹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62230">
              <a:lnSpc>
                <a:spcPts val="1240"/>
              </a:lnSpc>
            </a:pPr>
            <a:fld id="{81D60167-4931-47E6-BA6A-407CBD079E47}" type="slidenum">
              <a:rPr dirty="0" sz="1200" spc="-25">
                <a:solidFill>
                  <a:srgbClr val="898989"/>
                </a:solidFill>
              </a:rPr>
              <a:t>21</a:t>
            </a:fld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4656" y="1008888"/>
            <a:ext cx="730948" cy="52577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54380" y="762000"/>
            <a:ext cx="3168650" cy="5503545"/>
            <a:chOff x="754380" y="762000"/>
            <a:chExt cx="3168650" cy="550354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0" y="762000"/>
              <a:ext cx="3168396" cy="55031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99566" y="3271266"/>
              <a:ext cx="363220" cy="342900"/>
            </a:xfrm>
            <a:custGeom>
              <a:avLst/>
              <a:gdLst/>
              <a:ahLst/>
              <a:cxnLst/>
              <a:rect l="l" t="t" r="r" b="b"/>
              <a:pathLst>
                <a:path w="363219" h="342900">
                  <a:moveTo>
                    <a:pt x="0" y="342899"/>
                  </a:moveTo>
                  <a:lnTo>
                    <a:pt x="362712" y="342899"/>
                  </a:lnTo>
                  <a:lnTo>
                    <a:pt x="362712" y="0"/>
                  </a:lnTo>
                  <a:lnTo>
                    <a:pt x="0" y="0"/>
                  </a:lnTo>
                  <a:lnTo>
                    <a:pt x="0" y="342899"/>
                  </a:lnTo>
                  <a:close/>
                </a:path>
              </a:pathLst>
            </a:custGeom>
            <a:ln w="190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03426" y="3454145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248411"/>
                  </a:moveTo>
                  <a:lnTo>
                    <a:pt x="272795" y="248411"/>
                  </a:lnTo>
                  <a:lnTo>
                    <a:pt x="272795" y="0"/>
                  </a:lnTo>
                  <a:lnTo>
                    <a:pt x="0" y="0"/>
                  </a:lnTo>
                  <a:lnTo>
                    <a:pt x="0" y="248411"/>
                  </a:lnTo>
                  <a:close/>
                </a:path>
              </a:pathLst>
            </a:custGeom>
            <a:ln w="190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789938" y="3454145"/>
              <a:ext cx="274320" cy="248920"/>
            </a:xfrm>
            <a:custGeom>
              <a:avLst/>
              <a:gdLst/>
              <a:ahLst/>
              <a:cxnLst/>
              <a:rect l="l" t="t" r="r" b="b"/>
              <a:pathLst>
                <a:path w="274319" h="248920">
                  <a:moveTo>
                    <a:pt x="0" y="248411"/>
                  </a:moveTo>
                  <a:lnTo>
                    <a:pt x="274319" y="248411"/>
                  </a:lnTo>
                  <a:lnTo>
                    <a:pt x="274319" y="0"/>
                  </a:lnTo>
                  <a:lnTo>
                    <a:pt x="0" y="0"/>
                  </a:lnTo>
                  <a:lnTo>
                    <a:pt x="0" y="248411"/>
                  </a:ln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08895" y="2724354"/>
            <a:ext cx="1475740" cy="554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9720">
              <a:lnSpc>
                <a:spcPct val="123900"/>
              </a:lnSpc>
              <a:spcBef>
                <a:spcPts val="100"/>
              </a:spcBef>
            </a:pPr>
            <a:r>
              <a:rPr dirty="0" sz="1400" spc="-10">
                <a:latin typeface="Times New Roman"/>
                <a:cs typeface="Times New Roman"/>
              </a:rPr>
              <a:t>RGB-</a:t>
            </a:r>
            <a:r>
              <a:rPr dirty="0" sz="1400">
                <a:latin typeface="Times New Roman"/>
                <a:cs typeface="Times New Roman"/>
              </a:rPr>
              <a:t>D</a:t>
            </a:r>
            <a:r>
              <a:rPr dirty="0" sz="1400" spc="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Camera </a:t>
            </a:r>
            <a:r>
              <a:rPr dirty="0" sz="1400">
                <a:latin typeface="Times New Roman"/>
                <a:cs typeface="Times New Roman"/>
              </a:rPr>
              <a:t>3D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LiDAR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75534" y="2481319"/>
            <a:ext cx="8216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2D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LiDAR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10140" y="604267"/>
            <a:ext cx="1654810" cy="2855595"/>
            <a:chOff x="310140" y="604267"/>
            <a:chExt cx="1654810" cy="2855595"/>
          </a:xfrm>
        </p:grpSpPr>
        <p:sp>
          <p:nvSpPr>
            <p:cNvPr id="11" name="object 11" descr=""/>
            <p:cNvSpPr/>
            <p:nvPr/>
          </p:nvSpPr>
          <p:spPr>
            <a:xfrm>
              <a:off x="1639824" y="3041396"/>
              <a:ext cx="0" cy="400685"/>
            </a:xfrm>
            <a:custGeom>
              <a:avLst/>
              <a:gdLst/>
              <a:ahLst/>
              <a:cxnLst/>
              <a:rect l="l" t="t" r="r" b="b"/>
              <a:pathLst>
                <a:path w="0" h="400685">
                  <a:moveTo>
                    <a:pt x="0" y="40055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01727" y="297789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099" y="0"/>
                  </a:moveTo>
                  <a:lnTo>
                    <a:pt x="0" y="76200"/>
                  </a:lnTo>
                  <a:lnTo>
                    <a:pt x="76199" y="76200"/>
                  </a:lnTo>
                  <a:lnTo>
                    <a:pt x="38099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26337" y="2748789"/>
              <a:ext cx="0" cy="704850"/>
            </a:xfrm>
            <a:custGeom>
              <a:avLst/>
              <a:gdLst/>
              <a:ahLst/>
              <a:cxnLst/>
              <a:rect l="l" t="t" r="r" b="b"/>
              <a:pathLst>
                <a:path w="0" h="704850">
                  <a:moveTo>
                    <a:pt x="0" y="70436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888232" y="26852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4459" y="1078230"/>
              <a:ext cx="408940" cy="197485"/>
            </a:xfrm>
            <a:custGeom>
              <a:avLst/>
              <a:gdLst/>
              <a:ahLst/>
              <a:cxnLst/>
              <a:rect l="l" t="t" r="r" b="b"/>
              <a:pathLst>
                <a:path w="408940" h="197484">
                  <a:moveTo>
                    <a:pt x="408940" y="0"/>
                  </a:moveTo>
                  <a:lnTo>
                    <a:pt x="0" y="197472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10140" y="1230891"/>
              <a:ext cx="95885" cy="77470"/>
            </a:xfrm>
            <a:custGeom>
              <a:avLst/>
              <a:gdLst/>
              <a:ahLst/>
              <a:cxnLst/>
              <a:rect l="l" t="t" r="r" b="b"/>
              <a:pathLst>
                <a:path w="95885" h="77469">
                  <a:moveTo>
                    <a:pt x="58546" y="0"/>
                  </a:moveTo>
                  <a:lnTo>
                    <a:pt x="0" y="75882"/>
                  </a:lnTo>
                  <a:lnTo>
                    <a:pt x="95834" y="77190"/>
                  </a:lnTo>
                  <a:lnTo>
                    <a:pt x="585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90193" y="1081277"/>
              <a:ext cx="351155" cy="276225"/>
            </a:xfrm>
            <a:custGeom>
              <a:avLst/>
              <a:gdLst/>
              <a:ahLst/>
              <a:cxnLst/>
              <a:rect l="l" t="t" r="r" b="b"/>
              <a:pathLst>
                <a:path w="351155" h="276225">
                  <a:moveTo>
                    <a:pt x="0" y="0"/>
                  </a:moveTo>
                  <a:lnTo>
                    <a:pt x="350850" y="276059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03313" y="1314809"/>
              <a:ext cx="93980" cy="86995"/>
            </a:xfrm>
            <a:custGeom>
              <a:avLst/>
              <a:gdLst/>
              <a:ahLst/>
              <a:cxnLst/>
              <a:rect l="l" t="t" r="r" b="b"/>
              <a:pathLst>
                <a:path w="93980" h="86994">
                  <a:moveTo>
                    <a:pt x="53009" y="0"/>
                  </a:moveTo>
                  <a:lnTo>
                    <a:pt x="0" y="67373"/>
                  </a:lnTo>
                  <a:lnTo>
                    <a:pt x="93878" y="86690"/>
                  </a:lnTo>
                  <a:lnTo>
                    <a:pt x="5300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81400" y="675706"/>
              <a:ext cx="2540" cy="403860"/>
            </a:xfrm>
            <a:custGeom>
              <a:avLst/>
              <a:gdLst/>
              <a:ahLst/>
              <a:cxnLst/>
              <a:rect l="l" t="t" r="r" b="b"/>
              <a:pathLst>
                <a:path w="2540" h="403859">
                  <a:moveTo>
                    <a:pt x="1955" y="40368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38600" y="60426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59">
                  <a:moveTo>
                    <a:pt x="42456" y="0"/>
                  </a:moveTo>
                  <a:lnTo>
                    <a:pt x="0" y="85928"/>
                  </a:lnTo>
                  <a:lnTo>
                    <a:pt x="85725" y="85521"/>
                  </a:lnTo>
                  <a:lnTo>
                    <a:pt x="4245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38305" y="1083368"/>
            <a:ext cx="1543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90501" y="1197663"/>
            <a:ext cx="1543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00B050"/>
                </a:solidFill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44048" y="502798"/>
            <a:ext cx="1346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solidFill>
                  <a:srgbClr val="0070C0"/>
                </a:solidFill>
                <a:latin typeface="Times New Roman"/>
                <a:cs typeface="Times New Roman"/>
              </a:rPr>
              <a:t>Z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032506" y="2686047"/>
            <a:ext cx="2038985" cy="1046480"/>
            <a:chOff x="1032506" y="2686047"/>
            <a:chExt cx="2038985" cy="1046480"/>
          </a:xfrm>
        </p:grpSpPr>
        <p:sp>
          <p:nvSpPr>
            <p:cNvPr id="25" name="object 25" descr=""/>
            <p:cNvSpPr/>
            <p:nvPr/>
          </p:nvSpPr>
          <p:spPr>
            <a:xfrm>
              <a:off x="1091220" y="3460242"/>
              <a:ext cx="164465" cy="114300"/>
            </a:xfrm>
            <a:custGeom>
              <a:avLst/>
              <a:gdLst/>
              <a:ahLst/>
              <a:cxnLst/>
              <a:rect l="l" t="t" r="r" b="b"/>
              <a:pathLst>
                <a:path w="164465" h="114300">
                  <a:moveTo>
                    <a:pt x="164287" y="0"/>
                  </a:moveTo>
                  <a:lnTo>
                    <a:pt x="0" y="113906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32506" y="3530786"/>
              <a:ext cx="95250" cy="84455"/>
            </a:xfrm>
            <a:custGeom>
              <a:avLst/>
              <a:gdLst/>
              <a:ahLst/>
              <a:cxnLst/>
              <a:rect l="l" t="t" r="r" b="b"/>
              <a:pathLst>
                <a:path w="95250" h="84454">
                  <a:moveTo>
                    <a:pt x="46024" y="0"/>
                  </a:moveTo>
                  <a:lnTo>
                    <a:pt x="0" y="84074"/>
                  </a:lnTo>
                  <a:lnTo>
                    <a:pt x="94868" y="70446"/>
                  </a:lnTo>
                  <a:lnTo>
                    <a:pt x="46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59585" y="3461766"/>
              <a:ext cx="167640" cy="76835"/>
            </a:xfrm>
            <a:custGeom>
              <a:avLst/>
              <a:gdLst/>
              <a:ahLst/>
              <a:cxnLst/>
              <a:rect l="l" t="t" r="r" b="b"/>
              <a:pathLst>
                <a:path w="167640" h="76835">
                  <a:moveTo>
                    <a:pt x="0" y="0"/>
                  </a:moveTo>
                  <a:lnTo>
                    <a:pt x="167055" y="76517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95802" y="3493356"/>
              <a:ext cx="95885" cy="78105"/>
            </a:xfrm>
            <a:custGeom>
              <a:avLst/>
              <a:gdLst/>
              <a:ahLst/>
              <a:cxnLst/>
              <a:rect l="l" t="t" r="r" b="b"/>
              <a:pathLst>
                <a:path w="95884" h="78104">
                  <a:moveTo>
                    <a:pt x="35699" y="0"/>
                  </a:moveTo>
                  <a:lnTo>
                    <a:pt x="0" y="77939"/>
                  </a:lnTo>
                  <a:lnTo>
                    <a:pt x="95783" y="74663"/>
                  </a:lnTo>
                  <a:lnTo>
                    <a:pt x="3569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55351" y="3269551"/>
              <a:ext cx="1270" cy="203200"/>
            </a:xfrm>
            <a:custGeom>
              <a:avLst/>
              <a:gdLst/>
              <a:ahLst/>
              <a:cxnLst/>
              <a:rect l="l" t="t" r="r" b="b"/>
              <a:pathLst>
                <a:path w="1269" h="203200">
                  <a:moveTo>
                    <a:pt x="939" y="20288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12547" y="3198107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2468" y="0"/>
                  </a:moveTo>
                  <a:lnTo>
                    <a:pt x="0" y="85928"/>
                  </a:lnTo>
                  <a:lnTo>
                    <a:pt x="85725" y="85534"/>
                  </a:lnTo>
                  <a:lnTo>
                    <a:pt x="4246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438692" y="3577590"/>
              <a:ext cx="164465" cy="114300"/>
            </a:xfrm>
            <a:custGeom>
              <a:avLst/>
              <a:gdLst/>
              <a:ahLst/>
              <a:cxnLst/>
              <a:rect l="l" t="t" r="r" b="b"/>
              <a:pathLst>
                <a:path w="164465" h="114300">
                  <a:moveTo>
                    <a:pt x="164287" y="0"/>
                  </a:moveTo>
                  <a:lnTo>
                    <a:pt x="0" y="113906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379978" y="3648134"/>
              <a:ext cx="95250" cy="84455"/>
            </a:xfrm>
            <a:custGeom>
              <a:avLst/>
              <a:gdLst/>
              <a:ahLst/>
              <a:cxnLst/>
              <a:rect l="l" t="t" r="r" b="b"/>
              <a:pathLst>
                <a:path w="95250" h="84454">
                  <a:moveTo>
                    <a:pt x="46024" y="0"/>
                  </a:moveTo>
                  <a:lnTo>
                    <a:pt x="0" y="84073"/>
                  </a:lnTo>
                  <a:lnTo>
                    <a:pt x="94868" y="70446"/>
                  </a:lnTo>
                  <a:lnTo>
                    <a:pt x="460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605533" y="3579113"/>
              <a:ext cx="167640" cy="76835"/>
            </a:xfrm>
            <a:custGeom>
              <a:avLst/>
              <a:gdLst/>
              <a:ahLst/>
              <a:cxnLst/>
              <a:rect l="l" t="t" r="r" b="b"/>
              <a:pathLst>
                <a:path w="167639" h="76835">
                  <a:moveTo>
                    <a:pt x="0" y="0"/>
                  </a:moveTo>
                  <a:lnTo>
                    <a:pt x="167055" y="76517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741750" y="3610704"/>
              <a:ext cx="95885" cy="78105"/>
            </a:xfrm>
            <a:custGeom>
              <a:avLst/>
              <a:gdLst/>
              <a:ahLst/>
              <a:cxnLst/>
              <a:rect l="l" t="t" r="r" b="b"/>
              <a:pathLst>
                <a:path w="95885" h="78104">
                  <a:moveTo>
                    <a:pt x="35699" y="0"/>
                  </a:moveTo>
                  <a:lnTo>
                    <a:pt x="0" y="77939"/>
                  </a:lnTo>
                  <a:lnTo>
                    <a:pt x="95783" y="74663"/>
                  </a:lnTo>
                  <a:lnTo>
                    <a:pt x="3569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597913" y="3383851"/>
              <a:ext cx="0" cy="203200"/>
            </a:xfrm>
            <a:custGeom>
              <a:avLst/>
              <a:gdLst/>
              <a:ahLst/>
              <a:cxnLst/>
              <a:rect l="l" t="t" r="r" b="b"/>
              <a:pathLst>
                <a:path w="0" h="203200">
                  <a:moveTo>
                    <a:pt x="0" y="20288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555046" y="33124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928622" y="3450071"/>
              <a:ext cx="167005" cy="159385"/>
            </a:xfrm>
            <a:custGeom>
              <a:avLst/>
              <a:gdLst/>
              <a:ahLst/>
              <a:cxnLst/>
              <a:rect l="l" t="t" r="r" b="b"/>
              <a:pathLst>
                <a:path w="167005" h="159385">
                  <a:moveTo>
                    <a:pt x="0" y="158851"/>
                  </a:moveTo>
                  <a:lnTo>
                    <a:pt x="166827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055549" y="3400806"/>
              <a:ext cx="92075" cy="90170"/>
            </a:xfrm>
            <a:custGeom>
              <a:avLst/>
              <a:gdLst/>
              <a:ahLst/>
              <a:cxnLst/>
              <a:rect l="l" t="t" r="r" b="b"/>
              <a:pathLst>
                <a:path w="92075" h="90170">
                  <a:moveTo>
                    <a:pt x="91643" y="0"/>
                  </a:moveTo>
                  <a:lnTo>
                    <a:pt x="0" y="28079"/>
                  </a:lnTo>
                  <a:lnTo>
                    <a:pt x="59118" y="90157"/>
                  </a:lnTo>
                  <a:lnTo>
                    <a:pt x="916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759562" y="3534888"/>
              <a:ext cx="176530" cy="64135"/>
            </a:xfrm>
            <a:custGeom>
              <a:avLst/>
              <a:gdLst/>
              <a:ahLst/>
              <a:cxnLst/>
              <a:rect l="l" t="t" r="r" b="b"/>
              <a:pathLst>
                <a:path w="176530" h="64135">
                  <a:moveTo>
                    <a:pt x="176136" y="6389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692407" y="3499479"/>
              <a:ext cx="95250" cy="80645"/>
            </a:xfrm>
            <a:custGeom>
              <a:avLst/>
              <a:gdLst/>
              <a:ahLst/>
              <a:cxnLst/>
              <a:rect l="l" t="t" r="r" b="b"/>
              <a:pathLst>
                <a:path w="95250" h="80645">
                  <a:moveTo>
                    <a:pt x="95199" y="0"/>
                  </a:moveTo>
                  <a:lnTo>
                    <a:pt x="0" y="11049"/>
                  </a:lnTo>
                  <a:lnTo>
                    <a:pt x="65963" y="80581"/>
                  </a:lnTo>
                  <a:lnTo>
                    <a:pt x="9519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927097" y="3377749"/>
              <a:ext cx="0" cy="231775"/>
            </a:xfrm>
            <a:custGeom>
              <a:avLst/>
              <a:gdLst/>
              <a:ahLst/>
              <a:cxnLst/>
              <a:rect l="l" t="t" r="r" b="b"/>
              <a:pathLst>
                <a:path w="0" h="231775">
                  <a:moveTo>
                    <a:pt x="0" y="23125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884240" y="330631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108436" y="3347466"/>
              <a:ext cx="399415" cy="198755"/>
            </a:xfrm>
            <a:custGeom>
              <a:avLst/>
              <a:gdLst/>
              <a:ahLst/>
              <a:cxnLst/>
              <a:rect l="l" t="t" r="r" b="b"/>
              <a:pathLst>
                <a:path w="399414" h="198754">
                  <a:moveTo>
                    <a:pt x="399414" y="0"/>
                  </a:moveTo>
                  <a:lnTo>
                    <a:pt x="0" y="198285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2044444" y="3501008"/>
              <a:ext cx="95885" cy="76835"/>
            </a:xfrm>
            <a:custGeom>
              <a:avLst/>
              <a:gdLst/>
              <a:ahLst/>
              <a:cxnLst/>
              <a:rect l="l" t="t" r="r" b="b"/>
              <a:pathLst>
                <a:path w="95885" h="76835">
                  <a:moveTo>
                    <a:pt x="57721" y="0"/>
                  </a:moveTo>
                  <a:lnTo>
                    <a:pt x="0" y="76517"/>
                  </a:lnTo>
                  <a:lnTo>
                    <a:pt x="95846" y="76784"/>
                  </a:lnTo>
                  <a:lnTo>
                    <a:pt x="577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513837" y="3350514"/>
              <a:ext cx="486409" cy="45085"/>
            </a:xfrm>
            <a:custGeom>
              <a:avLst/>
              <a:gdLst/>
              <a:ahLst/>
              <a:cxnLst/>
              <a:rect l="l" t="t" r="r" b="b"/>
              <a:pathLst>
                <a:path w="486410" h="45085">
                  <a:moveTo>
                    <a:pt x="0" y="0"/>
                  </a:moveTo>
                  <a:lnTo>
                    <a:pt x="486194" y="44653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981882" y="3351168"/>
              <a:ext cx="89535" cy="85725"/>
            </a:xfrm>
            <a:custGeom>
              <a:avLst/>
              <a:gdLst/>
              <a:ahLst/>
              <a:cxnLst/>
              <a:rect l="l" t="t" r="r" b="b"/>
              <a:pathLst>
                <a:path w="89535" h="85725">
                  <a:moveTo>
                    <a:pt x="7848" y="0"/>
                  </a:moveTo>
                  <a:lnTo>
                    <a:pt x="0" y="85369"/>
                  </a:lnTo>
                  <a:lnTo>
                    <a:pt x="89293" y="50520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507741" y="2757488"/>
              <a:ext cx="0" cy="589915"/>
            </a:xfrm>
            <a:custGeom>
              <a:avLst/>
              <a:gdLst/>
              <a:ahLst/>
              <a:cxnLst/>
              <a:rect l="l" t="t" r="r" b="b"/>
              <a:pathLst>
                <a:path w="0" h="589914">
                  <a:moveTo>
                    <a:pt x="0" y="58976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464884" y="268604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1810415" y="459201"/>
            <a:ext cx="102996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Times New Roman"/>
                <a:cs typeface="Times New Roman"/>
              </a:rPr>
              <a:t>iAmech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AMR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4349686" y="30670"/>
            <a:ext cx="4442460" cy="1654810"/>
            <a:chOff x="4349686" y="30670"/>
            <a:chExt cx="4442460" cy="1654810"/>
          </a:xfrm>
        </p:grpSpPr>
        <p:sp>
          <p:nvSpPr>
            <p:cNvPr id="51" name="object 51" descr=""/>
            <p:cNvSpPr/>
            <p:nvPr/>
          </p:nvSpPr>
          <p:spPr>
            <a:xfrm>
              <a:off x="4363973" y="44957"/>
              <a:ext cx="4413885" cy="1626235"/>
            </a:xfrm>
            <a:custGeom>
              <a:avLst/>
              <a:gdLst/>
              <a:ahLst/>
              <a:cxnLst/>
              <a:rect l="l" t="t" r="r" b="b"/>
              <a:pathLst>
                <a:path w="4413884" h="1626235">
                  <a:moveTo>
                    <a:pt x="0" y="1626108"/>
                  </a:moveTo>
                  <a:lnTo>
                    <a:pt x="4413504" y="1626108"/>
                  </a:lnTo>
                  <a:lnTo>
                    <a:pt x="4413504" y="0"/>
                  </a:lnTo>
                  <a:lnTo>
                    <a:pt x="0" y="0"/>
                  </a:lnTo>
                  <a:lnTo>
                    <a:pt x="0" y="1626108"/>
                  </a:lnTo>
                  <a:close/>
                </a:path>
              </a:pathLst>
            </a:custGeom>
            <a:ln w="28575">
              <a:solidFill>
                <a:srgbClr val="92D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8547" y="952499"/>
              <a:ext cx="1261870" cy="52425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9975" y="762012"/>
              <a:ext cx="1231391" cy="908291"/>
            </a:xfrm>
            <a:prstGeom prst="rect">
              <a:avLst/>
            </a:prstGeom>
          </p:spPr>
        </p:pic>
      </p:grpSp>
      <p:sp>
        <p:nvSpPr>
          <p:cNvPr id="54" name="object 54" descr=""/>
          <p:cNvSpPr txBox="1"/>
          <p:nvPr/>
        </p:nvSpPr>
        <p:spPr>
          <a:xfrm>
            <a:off x="4430679" y="89881"/>
            <a:ext cx="35020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7675" marR="5080" indent="-448309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3.2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Simultaneous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Localization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Mapping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(SLAM) Sub-</a:t>
            </a:r>
            <a:r>
              <a:rPr dirty="0" sz="1200">
                <a:latin typeface="Times New Roman"/>
                <a:cs typeface="Times New Roman"/>
              </a:rPr>
              <a:t>System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using </a:t>
            </a:r>
            <a:r>
              <a:rPr dirty="0" sz="1200" spc="-50">
                <a:latin typeface="Times New Roman"/>
                <a:cs typeface="Times New Roman"/>
              </a:rPr>
              <a:t>RTAB-</a:t>
            </a:r>
            <a:r>
              <a:rPr dirty="0" sz="1200" spc="-25">
                <a:latin typeface="Times New Roman"/>
                <a:cs typeface="Times New Roman"/>
              </a:rPr>
              <a:t>Map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3.3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Navigation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Control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Sub-</a:t>
            </a:r>
            <a:r>
              <a:rPr dirty="0" sz="1200">
                <a:latin typeface="Times New Roman"/>
                <a:cs typeface="Times New Roman"/>
              </a:rPr>
              <a:t>System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using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MoveBase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916683" y="631358"/>
            <a:ext cx="2241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imes New Roman"/>
                <a:cs typeface="Times New Roman"/>
              </a:rPr>
              <a:t>NB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977082" y="677536"/>
            <a:ext cx="996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RGB-</a:t>
            </a:r>
            <a:r>
              <a:rPr dirty="0" sz="1200">
                <a:latin typeface="Times New Roman"/>
                <a:cs typeface="Times New Roman"/>
              </a:rPr>
              <a:t>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Camera D435i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4410646" y="1906714"/>
            <a:ext cx="4442460" cy="1388110"/>
            <a:chOff x="4410646" y="1906714"/>
            <a:chExt cx="4442460" cy="1388110"/>
          </a:xfrm>
        </p:grpSpPr>
        <p:sp>
          <p:nvSpPr>
            <p:cNvPr id="58" name="object 58" descr=""/>
            <p:cNvSpPr/>
            <p:nvPr/>
          </p:nvSpPr>
          <p:spPr>
            <a:xfrm>
              <a:off x="4424934" y="1921001"/>
              <a:ext cx="4413885" cy="1359535"/>
            </a:xfrm>
            <a:custGeom>
              <a:avLst/>
              <a:gdLst/>
              <a:ahLst/>
              <a:cxnLst/>
              <a:rect l="l" t="t" r="r" b="b"/>
              <a:pathLst>
                <a:path w="4413884" h="1359535">
                  <a:moveTo>
                    <a:pt x="0" y="1359408"/>
                  </a:moveTo>
                  <a:lnTo>
                    <a:pt x="4413504" y="1359408"/>
                  </a:lnTo>
                  <a:lnTo>
                    <a:pt x="4413504" y="0"/>
                  </a:lnTo>
                  <a:lnTo>
                    <a:pt x="0" y="0"/>
                  </a:lnTo>
                  <a:lnTo>
                    <a:pt x="0" y="1359408"/>
                  </a:lnTo>
                  <a:close/>
                </a:path>
              </a:pathLst>
            </a:custGeom>
            <a:ln w="28575">
              <a:solidFill>
                <a:srgbClr val="92D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5520" y="2528315"/>
              <a:ext cx="1263383" cy="52273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0268" y="2289060"/>
              <a:ext cx="1231391" cy="908291"/>
            </a:xfrm>
            <a:prstGeom prst="rect">
              <a:avLst/>
            </a:prstGeom>
          </p:spPr>
        </p:pic>
      </p:grpSp>
      <p:sp>
        <p:nvSpPr>
          <p:cNvPr id="61" name="object 61" descr=""/>
          <p:cNvSpPr txBox="1"/>
          <p:nvPr/>
        </p:nvSpPr>
        <p:spPr>
          <a:xfrm>
            <a:off x="4523278" y="1920354"/>
            <a:ext cx="1264285" cy="44704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15"/>
              </a:spcBef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4.1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Visual-</a:t>
            </a:r>
            <a:r>
              <a:rPr dirty="0" sz="1200" spc="-20">
                <a:latin typeface="Times New Roman"/>
                <a:cs typeface="Times New Roman"/>
              </a:rPr>
              <a:t>Based</a:t>
            </a:r>
            <a:endParaRPr sz="1200">
              <a:latin typeface="Times New Roman"/>
              <a:cs typeface="Times New Roman"/>
            </a:endParaRPr>
          </a:p>
          <a:p>
            <a:pPr algn="ctr" marR="156845">
              <a:lnSpc>
                <a:spcPct val="100000"/>
              </a:lnSpc>
              <a:spcBef>
                <a:spcPts val="220"/>
              </a:spcBef>
            </a:pPr>
            <a:r>
              <a:rPr dirty="0" sz="1200" spc="-25">
                <a:latin typeface="Times New Roman"/>
                <a:cs typeface="Times New Roman"/>
              </a:rPr>
              <a:t>NB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33430" y="-41283"/>
            <a:ext cx="40925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3.1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AMR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iAmech: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Setup</a:t>
            </a:r>
            <a:r>
              <a:rPr dirty="0" sz="2400" spc="-2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2708365" y="3397421"/>
            <a:ext cx="762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0000"/>
                </a:solidFill>
                <a:latin typeface="Times New Roman"/>
                <a:cs typeface="Times New Roman"/>
              </a:rPr>
              <a:t>/base_link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4363973" y="3507485"/>
            <a:ext cx="4415155" cy="1361440"/>
          </a:xfrm>
          <a:custGeom>
            <a:avLst/>
            <a:gdLst/>
            <a:ahLst/>
            <a:cxnLst/>
            <a:rect l="l" t="t" r="r" b="b"/>
            <a:pathLst>
              <a:path w="4415155" h="1361439">
                <a:moveTo>
                  <a:pt x="0" y="1360932"/>
                </a:moveTo>
                <a:lnTo>
                  <a:pt x="4415028" y="1360932"/>
                </a:lnTo>
                <a:lnTo>
                  <a:pt x="4415028" y="0"/>
                </a:lnTo>
                <a:lnTo>
                  <a:pt x="0" y="0"/>
                </a:lnTo>
                <a:lnTo>
                  <a:pt x="0" y="1360932"/>
                </a:lnTo>
                <a:close/>
              </a:path>
            </a:pathLst>
          </a:custGeom>
          <a:ln w="28575">
            <a:solidFill>
              <a:srgbClr val="92D05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7700115" y="3589238"/>
            <a:ext cx="690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3D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LiDAR VLP-</a:t>
            </a:r>
            <a:r>
              <a:rPr dirty="0" sz="1200" spc="-25">
                <a:latin typeface="Times New Roman"/>
                <a:cs typeface="Times New Roman"/>
              </a:rPr>
              <a:t>16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4430267" y="3895344"/>
            <a:ext cx="4064635" cy="908685"/>
            <a:chOff x="4430267" y="3895344"/>
            <a:chExt cx="4064635" cy="908685"/>
          </a:xfrm>
        </p:grpSpPr>
        <p:pic>
          <p:nvPicPr>
            <p:cNvPr id="67" name="object 6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960" y="3988307"/>
              <a:ext cx="813816" cy="631367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0267" y="3895344"/>
              <a:ext cx="1231391" cy="908303"/>
            </a:xfrm>
            <a:prstGeom prst="rect">
              <a:avLst/>
            </a:prstGeom>
          </p:spPr>
        </p:pic>
      </p:grpSp>
      <p:sp>
        <p:nvSpPr>
          <p:cNvPr id="69" name="object 69" descr=""/>
          <p:cNvSpPr txBox="1"/>
          <p:nvPr/>
        </p:nvSpPr>
        <p:spPr>
          <a:xfrm>
            <a:off x="4463139" y="3488550"/>
            <a:ext cx="1625600" cy="48514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4.2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Point-Cloud-</a:t>
            </a:r>
            <a:r>
              <a:rPr dirty="0" sz="1200" spc="-20">
                <a:latin typeface="Times New Roman"/>
                <a:cs typeface="Times New Roman"/>
              </a:rPr>
              <a:t>Based</a:t>
            </a:r>
            <a:endParaRPr sz="1200">
              <a:latin typeface="Times New Roman"/>
              <a:cs typeface="Times New Roman"/>
            </a:endParaRPr>
          </a:p>
          <a:p>
            <a:pPr marL="503555">
              <a:lnSpc>
                <a:spcPct val="100000"/>
              </a:lnSpc>
              <a:spcBef>
                <a:spcPts val="365"/>
              </a:spcBef>
            </a:pPr>
            <a:r>
              <a:rPr dirty="0" sz="1200" spc="-25">
                <a:latin typeface="Times New Roman"/>
                <a:cs typeface="Times New Roman"/>
              </a:rPr>
              <a:t>NB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4346638" y="5091874"/>
            <a:ext cx="4442460" cy="1536065"/>
            <a:chOff x="4346638" y="5091874"/>
            <a:chExt cx="4442460" cy="1536065"/>
          </a:xfrm>
        </p:grpSpPr>
        <p:pic>
          <p:nvPicPr>
            <p:cNvPr id="71" name="object 7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3923" y="5807963"/>
              <a:ext cx="813816" cy="631367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4360926" y="5106161"/>
              <a:ext cx="4413885" cy="1507490"/>
            </a:xfrm>
            <a:custGeom>
              <a:avLst/>
              <a:gdLst/>
              <a:ahLst/>
              <a:cxnLst/>
              <a:rect l="l" t="t" r="r" b="b"/>
              <a:pathLst>
                <a:path w="4413884" h="1507490">
                  <a:moveTo>
                    <a:pt x="0" y="1507236"/>
                  </a:moveTo>
                  <a:lnTo>
                    <a:pt x="4413504" y="1507236"/>
                  </a:lnTo>
                  <a:lnTo>
                    <a:pt x="4413504" y="0"/>
                  </a:lnTo>
                  <a:lnTo>
                    <a:pt x="0" y="0"/>
                  </a:lnTo>
                  <a:lnTo>
                    <a:pt x="0" y="1507236"/>
                  </a:lnTo>
                  <a:close/>
                </a:path>
              </a:pathLst>
            </a:custGeom>
            <a:ln w="28575">
              <a:solidFill>
                <a:srgbClr val="92D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5520" y="5847588"/>
              <a:ext cx="1263383" cy="522731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4172" y="5568695"/>
              <a:ext cx="1229868" cy="908303"/>
            </a:xfrm>
            <a:prstGeom prst="rect">
              <a:avLst/>
            </a:prstGeom>
          </p:spPr>
        </p:pic>
      </p:grpSp>
      <p:sp>
        <p:nvSpPr>
          <p:cNvPr id="75" name="object 75" descr=""/>
          <p:cNvSpPr txBox="1"/>
          <p:nvPr/>
        </p:nvSpPr>
        <p:spPr>
          <a:xfrm>
            <a:off x="4459254" y="5133929"/>
            <a:ext cx="2712720" cy="856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Ch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4.3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&amp;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4.4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Multimodal-Based</a:t>
            </a:r>
            <a:endParaRPr sz="1200">
              <a:latin typeface="Times New Roman"/>
              <a:cs typeface="Times New Roman"/>
            </a:endParaRPr>
          </a:p>
          <a:p>
            <a:pPr marL="500380">
              <a:lnSpc>
                <a:spcPts val="1350"/>
              </a:lnSpc>
              <a:spcBef>
                <a:spcPts val="955"/>
              </a:spcBef>
            </a:pPr>
            <a:r>
              <a:rPr dirty="0" sz="1200" spc="-25">
                <a:latin typeface="Times New Roman"/>
                <a:cs typeface="Times New Roman"/>
              </a:rPr>
              <a:t>NB</a:t>
            </a:r>
            <a:endParaRPr sz="1200">
              <a:latin typeface="Times New Roman"/>
              <a:cs typeface="Times New Roman"/>
            </a:endParaRPr>
          </a:p>
          <a:p>
            <a:pPr marL="1715770">
              <a:lnSpc>
                <a:spcPts val="1350"/>
              </a:lnSpc>
            </a:pPr>
            <a:r>
              <a:rPr dirty="0" sz="1200" spc="-10">
                <a:latin typeface="Times New Roman"/>
                <a:cs typeface="Times New Roman"/>
              </a:rPr>
              <a:t>RGB-</a:t>
            </a:r>
            <a:r>
              <a:rPr dirty="0" sz="1200">
                <a:latin typeface="Times New Roman"/>
                <a:cs typeface="Times New Roman"/>
              </a:rPr>
              <a:t>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Camera</a:t>
            </a:r>
            <a:endParaRPr sz="1200">
              <a:latin typeface="Times New Roman"/>
              <a:cs typeface="Times New Roman"/>
            </a:endParaRPr>
          </a:p>
          <a:p>
            <a:pPr marL="1715770">
              <a:lnSpc>
                <a:spcPct val="100000"/>
              </a:lnSpc>
            </a:pPr>
            <a:r>
              <a:rPr dirty="0" sz="1200" spc="-10">
                <a:latin typeface="Times New Roman"/>
                <a:cs typeface="Times New Roman"/>
              </a:rPr>
              <a:t>D435i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506211" y="665159"/>
            <a:ext cx="862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2D</a:t>
            </a:r>
            <a:r>
              <a:rPr dirty="0" sz="1200" spc="-2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LiDAR: RpLiDAR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2364489" y="3305337"/>
            <a:ext cx="431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(0,0,0)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117526" y="2290548"/>
            <a:ext cx="996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RGB-</a:t>
            </a:r>
            <a:r>
              <a:rPr dirty="0" sz="1200">
                <a:latin typeface="Times New Roman"/>
                <a:cs typeface="Times New Roman"/>
              </a:rPr>
              <a:t>D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Camera D435i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768628" y="5410939"/>
            <a:ext cx="6908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3D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LiDAR VLP-</a:t>
            </a:r>
            <a:r>
              <a:rPr dirty="0" sz="1200" spc="-25">
                <a:latin typeface="Times New Roman"/>
                <a:cs typeface="Times New Roman"/>
              </a:rPr>
              <a:t>16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12700" y="29633"/>
            <a:ext cx="304800" cy="271145"/>
            <a:chOff x="12700" y="29633"/>
            <a:chExt cx="304800" cy="271145"/>
          </a:xfrm>
        </p:grpSpPr>
        <p:pic>
          <p:nvPicPr>
            <p:cNvPr id="81" name="object 8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0" y="29633"/>
              <a:ext cx="304800" cy="270933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63500" y="71970"/>
              <a:ext cx="203200" cy="152400"/>
            </a:xfrm>
            <a:custGeom>
              <a:avLst/>
              <a:gdLst/>
              <a:ahLst/>
              <a:cxnLst/>
              <a:rect l="l" t="t" r="r" b="b"/>
              <a:pathLst>
                <a:path w="203200" h="152400">
                  <a:moveTo>
                    <a:pt x="101600" y="127000"/>
                  </a:moveTo>
                  <a:lnTo>
                    <a:pt x="0" y="127000"/>
                  </a:lnTo>
                  <a:lnTo>
                    <a:pt x="0" y="152400"/>
                  </a:lnTo>
                  <a:lnTo>
                    <a:pt x="101600" y="152400"/>
                  </a:lnTo>
                  <a:lnTo>
                    <a:pt x="101600" y="127000"/>
                  </a:lnTo>
                  <a:close/>
                </a:path>
                <a:path w="203200" h="152400">
                  <a:moveTo>
                    <a:pt x="203200" y="63500"/>
                  </a:moveTo>
                  <a:lnTo>
                    <a:pt x="0" y="63500"/>
                  </a:lnTo>
                  <a:lnTo>
                    <a:pt x="0" y="88900"/>
                  </a:lnTo>
                  <a:lnTo>
                    <a:pt x="203200" y="88900"/>
                  </a:lnTo>
                  <a:lnTo>
                    <a:pt x="203200" y="63500"/>
                  </a:lnTo>
                  <a:close/>
                </a:path>
                <a:path w="203200" h="152400">
                  <a:moveTo>
                    <a:pt x="2032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203200" y="254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7213600" y="12700"/>
            <a:ext cx="1930400" cy="1270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dirty="0" sz="800" spc="500" b="1" i="1">
                <a:latin typeface="Arial"/>
                <a:cs typeface="Arial"/>
              </a:rPr>
              <a:t>簡報者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800" spc="-10" i="1">
                <a:latin typeface="Arial"/>
                <a:cs typeface="Arial"/>
              </a:rPr>
              <a:t>2025-09-</a:t>
            </a:r>
            <a:r>
              <a:rPr dirty="0" sz="800" i="1">
                <a:latin typeface="Arial"/>
                <a:cs typeface="Arial"/>
              </a:rPr>
              <a:t>09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00:51:41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1000" spc="-10">
                <a:latin typeface="Arial MT"/>
                <a:cs typeface="Arial MT"/>
              </a:rPr>
              <a:t>-------------------------------------------</a:t>
            </a:r>
            <a:r>
              <a:rPr dirty="0" sz="1000" spc="-50">
                <a:latin typeface="Arial MT"/>
                <a:cs typeface="Arial MT"/>
              </a:rPr>
              <a:t>-</a:t>
            </a:r>
            <a:endParaRPr sz="100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</a:pPr>
            <a:r>
              <a:rPr dirty="0" sz="1000" spc="635">
                <a:latin typeface="Arial MT"/>
                <a:cs typeface="Arial MT"/>
              </a:rPr>
              <a:t>簡短介紹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62230">
              <a:lnSpc>
                <a:spcPts val="1240"/>
              </a:lnSpc>
            </a:pPr>
            <a:fld id="{81D60167-4931-47E6-BA6A-407CBD079E47}" type="slidenum">
              <a:rPr dirty="0" sz="1200" spc="-25">
                <a:solidFill>
                  <a:srgbClr val="898989"/>
                </a:solidFill>
              </a:rPr>
              <a:t>21</a:t>
            </a:fld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92505" y="4948809"/>
            <a:ext cx="7352665" cy="1529715"/>
            <a:chOff x="992505" y="4948809"/>
            <a:chExt cx="7352665" cy="1529715"/>
          </a:xfrm>
        </p:grpSpPr>
        <p:sp>
          <p:nvSpPr>
            <p:cNvPr id="3" name="object 3" descr=""/>
            <p:cNvSpPr/>
            <p:nvPr/>
          </p:nvSpPr>
          <p:spPr>
            <a:xfrm>
              <a:off x="1002030" y="4958334"/>
              <a:ext cx="7333615" cy="1510665"/>
            </a:xfrm>
            <a:custGeom>
              <a:avLst/>
              <a:gdLst/>
              <a:ahLst/>
              <a:cxnLst/>
              <a:rect l="l" t="t" r="r" b="b"/>
              <a:pathLst>
                <a:path w="7333615" h="1510664">
                  <a:moveTo>
                    <a:pt x="0" y="1510284"/>
                  </a:moveTo>
                  <a:lnTo>
                    <a:pt x="7333488" y="1510284"/>
                  </a:lnTo>
                  <a:lnTo>
                    <a:pt x="7333488" y="0"/>
                  </a:lnTo>
                  <a:lnTo>
                    <a:pt x="0" y="0"/>
                  </a:lnTo>
                  <a:lnTo>
                    <a:pt x="0" y="1510284"/>
                  </a:lnTo>
                  <a:close/>
                </a:path>
              </a:pathLst>
            </a:custGeom>
            <a:ln w="1905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930652" y="5481829"/>
              <a:ext cx="1571625" cy="441959"/>
            </a:xfrm>
            <a:custGeom>
              <a:avLst/>
              <a:gdLst/>
              <a:ahLst/>
              <a:cxnLst/>
              <a:rect l="l" t="t" r="r" b="b"/>
              <a:pathLst>
                <a:path w="1571625" h="441960">
                  <a:moveTo>
                    <a:pt x="1497584" y="0"/>
                  </a:moveTo>
                  <a:lnTo>
                    <a:pt x="73660" y="0"/>
                  </a:lnTo>
                  <a:lnTo>
                    <a:pt x="44989" y="5789"/>
                  </a:lnTo>
                  <a:lnTo>
                    <a:pt x="21575" y="21575"/>
                  </a:lnTo>
                  <a:lnTo>
                    <a:pt x="5789" y="44989"/>
                  </a:lnTo>
                  <a:lnTo>
                    <a:pt x="0" y="73659"/>
                  </a:lnTo>
                  <a:lnTo>
                    <a:pt x="0" y="368299"/>
                  </a:lnTo>
                  <a:lnTo>
                    <a:pt x="5789" y="396970"/>
                  </a:lnTo>
                  <a:lnTo>
                    <a:pt x="21575" y="420384"/>
                  </a:lnTo>
                  <a:lnTo>
                    <a:pt x="44989" y="436170"/>
                  </a:lnTo>
                  <a:lnTo>
                    <a:pt x="73660" y="441959"/>
                  </a:lnTo>
                  <a:lnTo>
                    <a:pt x="1497584" y="441959"/>
                  </a:lnTo>
                  <a:lnTo>
                    <a:pt x="1526254" y="436170"/>
                  </a:lnTo>
                  <a:lnTo>
                    <a:pt x="1549668" y="420384"/>
                  </a:lnTo>
                  <a:lnTo>
                    <a:pt x="1565454" y="396970"/>
                  </a:lnTo>
                  <a:lnTo>
                    <a:pt x="1571244" y="368299"/>
                  </a:lnTo>
                  <a:lnTo>
                    <a:pt x="1571244" y="73659"/>
                  </a:lnTo>
                  <a:lnTo>
                    <a:pt x="1565454" y="44989"/>
                  </a:lnTo>
                  <a:lnTo>
                    <a:pt x="1549668" y="21575"/>
                  </a:lnTo>
                  <a:lnTo>
                    <a:pt x="1526254" y="5789"/>
                  </a:lnTo>
                  <a:lnTo>
                    <a:pt x="1497584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930652" y="5481829"/>
              <a:ext cx="1571625" cy="441959"/>
            </a:xfrm>
            <a:custGeom>
              <a:avLst/>
              <a:gdLst/>
              <a:ahLst/>
              <a:cxnLst/>
              <a:rect l="l" t="t" r="r" b="b"/>
              <a:pathLst>
                <a:path w="1571625" h="441960">
                  <a:moveTo>
                    <a:pt x="0" y="73659"/>
                  </a:moveTo>
                  <a:lnTo>
                    <a:pt x="5789" y="44989"/>
                  </a:lnTo>
                  <a:lnTo>
                    <a:pt x="21575" y="21575"/>
                  </a:lnTo>
                  <a:lnTo>
                    <a:pt x="44989" y="5789"/>
                  </a:lnTo>
                  <a:lnTo>
                    <a:pt x="73660" y="0"/>
                  </a:lnTo>
                  <a:lnTo>
                    <a:pt x="1497584" y="0"/>
                  </a:lnTo>
                  <a:lnTo>
                    <a:pt x="1526254" y="5789"/>
                  </a:lnTo>
                  <a:lnTo>
                    <a:pt x="1549668" y="21575"/>
                  </a:lnTo>
                  <a:lnTo>
                    <a:pt x="1565454" y="44989"/>
                  </a:lnTo>
                  <a:lnTo>
                    <a:pt x="1571244" y="73659"/>
                  </a:lnTo>
                  <a:lnTo>
                    <a:pt x="1571244" y="368299"/>
                  </a:lnTo>
                  <a:lnTo>
                    <a:pt x="1565454" y="396970"/>
                  </a:lnTo>
                  <a:lnTo>
                    <a:pt x="1549668" y="420384"/>
                  </a:lnTo>
                  <a:lnTo>
                    <a:pt x="1526254" y="436170"/>
                  </a:lnTo>
                  <a:lnTo>
                    <a:pt x="1497584" y="441959"/>
                  </a:lnTo>
                  <a:lnTo>
                    <a:pt x="73660" y="441959"/>
                  </a:lnTo>
                  <a:lnTo>
                    <a:pt x="44989" y="436170"/>
                  </a:lnTo>
                  <a:lnTo>
                    <a:pt x="21575" y="420384"/>
                  </a:lnTo>
                  <a:lnTo>
                    <a:pt x="5789" y="396970"/>
                  </a:lnTo>
                  <a:lnTo>
                    <a:pt x="0" y="368299"/>
                  </a:lnTo>
                  <a:lnTo>
                    <a:pt x="0" y="7365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229715" y="5518975"/>
            <a:ext cx="9715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2D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LiDAR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713478" y="5475478"/>
            <a:ext cx="1585595" cy="454659"/>
            <a:chOff x="4713478" y="5475478"/>
            <a:chExt cx="1585595" cy="454659"/>
          </a:xfrm>
        </p:grpSpPr>
        <p:sp>
          <p:nvSpPr>
            <p:cNvPr id="8" name="object 8" descr=""/>
            <p:cNvSpPr/>
            <p:nvPr/>
          </p:nvSpPr>
          <p:spPr>
            <a:xfrm>
              <a:off x="4719828" y="5481828"/>
              <a:ext cx="1572895" cy="441959"/>
            </a:xfrm>
            <a:custGeom>
              <a:avLst/>
              <a:gdLst/>
              <a:ahLst/>
              <a:cxnLst/>
              <a:rect l="l" t="t" r="r" b="b"/>
              <a:pathLst>
                <a:path w="1572895" h="441960">
                  <a:moveTo>
                    <a:pt x="1499108" y="0"/>
                  </a:moveTo>
                  <a:lnTo>
                    <a:pt x="73660" y="0"/>
                  </a:lnTo>
                  <a:lnTo>
                    <a:pt x="44989" y="5789"/>
                  </a:lnTo>
                  <a:lnTo>
                    <a:pt x="21575" y="21575"/>
                  </a:lnTo>
                  <a:lnTo>
                    <a:pt x="5789" y="44989"/>
                  </a:lnTo>
                  <a:lnTo>
                    <a:pt x="0" y="73660"/>
                  </a:lnTo>
                  <a:lnTo>
                    <a:pt x="0" y="368300"/>
                  </a:lnTo>
                  <a:lnTo>
                    <a:pt x="5789" y="396970"/>
                  </a:lnTo>
                  <a:lnTo>
                    <a:pt x="21575" y="420384"/>
                  </a:lnTo>
                  <a:lnTo>
                    <a:pt x="44989" y="436170"/>
                  </a:lnTo>
                  <a:lnTo>
                    <a:pt x="73660" y="441960"/>
                  </a:lnTo>
                  <a:lnTo>
                    <a:pt x="1499108" y="441960"/>
                  </a:lnTo>
                  <a:lnTo>
                    <a:pt x="1527778" y="436170"/>
                  </a:lnTo>
                  <a:lnTo>
                    <a:pt x="1551192" y="420384"/>
                  </a:lnTo>
                  <a:lnTo>
                    <a:pt x="1566978" y="396970"/>
                  </a:lnTo>
                  <a:lnTo>
                    <a:pt x="1572768" y="368300"/>
                  </a:lnTo>
                  <a:lnTo>
                    <a:pt x="1572768" y="73660"/>
                  </a:lnTo>
                  <a:lnTo>
                    <a:pt x="1566978" y="44989"/>
                  </a:lnTo>
                  <a:lnTo>
                    <a:pt x="1551192" y="21575"/>
                  </a:lnTo>
                  <a:lnTo>
                    <a:pt x="1527778" y="5789"/>
                  </a:lnTo>
                  <a:lnTo>
                    <a:pt x="149910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19828" y="5481828"/>
              <a:ext cx="1572895" cy="441959"/>
            </a:xfrm>
            <a:custGeom>
              <a:avLst/>
              <a:gdLst/>
              <a:ahLst/>
              <a:cxnLst/>
              <a:rect l="l" t="t" r="r" b="b"/>
              <a:pathLst>
                <a:path w="1572895" h="441960">
                  <a:moveTo>
                    <a:pt x="0" y="73660"/>
                  </a:moveTo>
                  <a:lnTo>
                    <a:pt x="5789" y="44989"/>
                  </a:lnTo>
                  <a:lnTo>
                    <a:pt x="21575" y="21575"/>
                  </a:lnTo>
                  <a:lnTo>
                    <a:pt x="44989" y="5789"/>
                  </a:lnTo>
                  <a:lnTo>
                    <a:pt x="73660" y="0"/>
                  </a:lnTo>
                  <a:lnTo>
                    <a:pt x="1499108" y="0"/>
                  </a:lnTo>
                  <a:lnTo>
                    <a:pt x="1527778" y="5789"/>
                  </a:lnTo>
                  <a:lnTo>
                    <a:pt x="1551192" y="21575"/>
                  </a:lnTo>
                  <a:lnTo>
                    <a:pt x="1566978" y="44989"/>
                  </a:lnTo>
                  <a:lnTo>
                    <a:pt x="1572768" y="73660"/>
                  </a:lnTo>
                  <a:lnTo>
                    <a:pt x="1572768" y="368300"/>
                  </a:lnTo>
                  <a:lnTo>
                    <a:pt x="1566978" y="396970"/>
                  </a:lnTo>
                  <a:lnTo>
                    <a:pt x="1551192" y="420384"/>
                  </a:lnTo>
                  <a:lnTo>
                    <a:pt x="1527778" y="436170"/>
                  </a:lnTo>
                  <a:lnTo>
                    <a:pt x="1499108" y="441960"/>
                  </a:lnTo>
                  <a:lnTo>
                    <a:pt x="73660" y="441960"/>
                  </a:lnTo>
                  <a:lnTo>
                    <a:pt x="44989" y="436170"/>
                  </a:lnTo>
                  <a:lnTo>
                    <a:pt x="21575" y="420384"/>
                  </a:lnTo>
                  <a:lnTo>
                    <a:pt x="5789" y="396970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019499" y="5518975"/>
            <a:ext cx="97155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3D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LiDAR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35125" y="5473955"/>
            <a:ext cx="6953250" cy="456565"/>
            <a:chOff x="1135125" y="5473955"/>
            <a:chExt cx="6953250" cy="456565"/>
          </a:xfrm>
        </p:grpSpPr>
        <p:sp>
          <p:nvSpPr>
            <p:cNvPr id="12" name="object 12" descr=""/>
            <p:cNvSpPr/>
            <p:nvPr/>
          </p:nvSpPr>
          <p:spPr>
            <a:xfrm>
              <a:off x="6510528" y="5480305"/>
              <a:ext cx="1571625" cy="443865"/>
            </a:xfrm>
            <a:custGeom>
              <a:avLst/>
              <a:gdLst/>
              <a:ahLst/>
              <a:cxnLst/>
              <a:rect l="l" t="t" r="r" b="b"/>
              <a:pathLst>
                <a:path w="1571625" h="443864">
                  <a:moveTo>
                    <a:pt x="1497330" y="0"/>
                  </a:moveTo>
                  <a:lnTo>
                    <a:pt x="73914" y="0"/>
                  </a:lnTo>
                  <a:lnTo>
                    <a:pt x="45144" y="5809"/>
                  </a:lnTo>
                  <a:lnTo>
                    <a:pt x="21650" y="21650"/>
                  </a:lnTo>
                  <a:lnTo>
                    <a:pt x="5809" y="45144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09" y="398339"/>
                  </a:lnTo>
                  <a:lnTo>
                    <a:pt x="21650" y="421833"/>
                  </a:lnTo>
                  <a:lnTo>
                    <a:pt x="45144" y="437674"/>
                  </a:lnTo>
                  <a:lnTo>
                    <a:pt x="73914" y="443483"/>
                  </a:lnTo>
                  <a:lnTo>
                    <a:pt x="1497330" y="443483"/>
                  </a:lnTo>
                  <a:lnTo>
                    <a:pt x="1526099" y="437674"/>
                  </a:lnTo>
                  <a:lnTo>
                    <a:pt x="1549593" y="421833"/>
                  </a:lnTo>
                  <a:lnTo>
                    <a:pt x="1565434" y="398339"/>
                  </a:lnTo>
                  <a:lnTo>
                    <a:pt x="1571244" y="369569"/>
                  </a:lnTo>
                  <a:lnTo>
                    <a:pt x="1571244" y="73913"/>
                  </a:lnTo>
                  <a:lnTo>
                    <a:pt x="1565434" y="45144"/>
                  </a:lnTo>
                  <a:lnTo>
                    <a:pt x="1549593" y="21650"/>
                  </a:lnTo>
                  <a:lnTo>
                    <a:pt x="1526099" y="5809"/>
                  </a:lnTo>
                  <a:lnTo>
                    <a:pt x="1497330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510528" y="5480305"/>
              <a:ext cx="1571625" cy="443865"/>
            </a:xfrm>
            <a:custGeom>
              <a:avLst/>
              <a:gdLst/>
              <a:ahLst/>
              <a:cxnLst/>
              <a:rect l="l" t="t" r="r" b="b"/>
              <a:pathLst>
                <a:path w="1571625" h="443864">
                  <a:moveTo>
                    <a:pt x="0" y="73913"/>
                  </a:moveTo>
                  <a:lnTo>
                    <a:pt x="5809" y="45144"/>
                  </a:lnTo>
                  <a:lnTo>
                    <a:pt x="21650" y="21650"/>
                  </a:lnTo>
                  <a:lnTo>
                    <a:pt x="45144" y="5809"/>
                  </a:lnTo>
                  <a:lnTo>
                    <a:pt x="73914" y="0"/>
                  </a:lnTo>
                  <a:lnTo>
                    <a:pt x="1497330" y="0"/>
                  </a:lnTo>
                  <a:lnTo>
                    <a:pt x="1526099" y="5809"/>
                  </a:lnTo>
                  <a:lnTo>
                    <a:pt x="1549593" y="21650"/>
                  </a:lnTo>
                  <a:lnTo>
                    <a:pt x="1565434" y="45144"/>
                  </a:lnTo>
                  <a:lnTo>
                    <a:pt x="1571244" y="73913"/>
                  </a:lnTo>
                  <a:lnTo>
                    <a:pt x="1571244" y="369569"/>
                  </a:lnTo>
                  <a:lnTo>
                    <a:pt x="1565434" y="398339"/>
                  </a:lnTo>
                  <a:lnTo>
                    <a:pt x="1549593" y="421833"/>
                  </a:lnTo>
                  <a:lnTo>
                    <a:pt x="1526099" y="437674"/>
                  </a:lnTo>
                  <a:lnTo>
                    <a:pt x="1497330" y="443483"/>
                  </a:lnTo>
                  <a:lnTo>
                    <a:pt x="73914" y="443483"/>
                  </a:lnTo>
                  <a:lnTo>
                    <a:pt x="45144" y="437674"/>
                  </a:lnTo>
                  <a:lnTo>
                    <a:pt x="21650" y="421833"/>
                  </a:lnTo>
                  <a:lnTo>
                    <a:pt x="5809" y="398339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41475" y="5480305"/>
              <a:ext cx="1571625" cy="443865"/>
            </a:xfrm>
            <a:custGeom>
              <a:avLst/>
              <a:gdLst/>
              <a:ahLst/>
              <a:cxnLst/>
              <a:rect l="l" t="t" r="r" b="b"/>
              <a:pathLst>
                <a:path w="1571625" h="443864">
                  <a:moveTo>
                    <a:pt x="1497330" y="0"/>
                  </a:moveTo>
                  <a:lnTo>
                    <a:pt x="73914" y="0"/>
                  </a:lnTo>
                  <a:lnTo>
                    <a:pt x="45144" y="5809"/>
                  </a:lnTo>
                  <a:lnTo>
                    <a:pt x="21650" y="21650"/>
                  </a:lnTo>
                  <a:lnTo>
                    <a:pt x="5809" y="45144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09" y="398339"/>
                  </a:lnTo>
                  <a:lnTo>
                    <a:pt x="21650" y="421833"/>
                  </a:lnTo>
                  <a:lnTo>
                    <a:pt x="45144" y="437674"/>
                  </a:lnTo>
                  <a:lnTo>
                    <a:pt x="73914" y="443483"/>
                  </a:lnTo>
                  <a:lnTo>
                    <a:pt x="1497330" y="443483"/>
                  </a:lnTo>
                  <a:lnTo>
                    <a:pt x="1526099" y="437674"/>
                  </a:lnTo>
                  <a:lnTo>
                    <a:pt x="1549593" y="421833"/>
                  </a:lnTo>
                  <a:lnTo>
                    <a:pt x="1565434" y="398339"/>
                  </a:lnTo>
                  <a:lnTo>
                    <a:pt x="1571244" y="369569"/>
                  </a:lnTo>
                  <a:lnTo>
                    <a:pt x="1571244" y="73913"/>
                  </a:lnTo>
                  <a:lnTo>
                    <a:pt x="1565434" y="45144"/>
                  </a:lnTo>
                  <a:lnTo>
                    <a:pt x="1549593" y="21650"/>
                  </a:lnTo>
                  <a:lnTo>
                    <a:pt x="1526099" y="5809"/>
                  </a:lnTo>
                  <a:lnTo>
                    <a:pt x="1497330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41475" y="5480305"/>
              <a:ext cx="1571625" cy="443865"/>
            </a:xfrm>
            <a:custGeom>
              <a:avLst/>
              <a:gdLst/>
              <a:ahLst/>
              <a:cxnLst/>
              <a:rect l="l" t="t" r="r" b="b"/>
              <a:pathLst>
                <a:path w="1571625" h="443864">
                  <a:moveTo>
                    <a:pt x="0" y="73913"/>
                  </a:moveTo>
                  <a:lnTo>
                    <a:pt x="5809" y="45144"/>
                  </a:lnTo>
                  <a:lnTo>
                    <a:pt x="21650" y="21650"/>
                  </a:lnTo>
                  <a:lnTo>
                    <a:pt x="45144" y="5809"/>
                  </a:lnTo>
                  <a:lnTo>
                    <a:pt x="73914" y="0"/>
                  </a:lnTo>
                  <a:lnTo>
                    <a:pt x="1497330" y="0"/>
                  </a:lnTo>
                  <a:lnTo>
                    <a:pt x="1526099" y="5809"/>
                  </a:lnTo>
                  <a:lnTo>
                    <a:pt x="1549593" y="21650"/>
                  </a:lnTo>
                  <a:lnTo>
                    <a:pt x="1565434" y="45144"/>
                  </a:lnTo>
                  <a:lnTo>
                    <a:pt x="1571244" y="73913"/>
                  </a:lnTo>
                  <a:lnTo>
                    <a:pt x="1571244" y="369569"/>
                  </a:lnTo>
                  <a:lnTo>
                    <a:pt x="1565434" y="398339"/>
                  </a:lnTo>
                  <a:lnTo>
                    <a:pt x="1549593" y="421833"/>
                  </a:lnTo>
                  <a:lnTo>
                    <a:pt x="1526099" y="437674"/>
                  </a:lnTo>
                  <a:lnTo>
                    <a:pt x="1497330" y="443483"/>
                  </a:lnTo>
                  <a:lnTo>
                    <a:pt x="73914" y="443483"/>
                  </a:lnTo>
                  <a:lnTo>
                    <a:pt x="45144" y="437674"/>
                  </a:lnTo>
                  <a:lnTo>
                    <a:pt x="21650" y="421833"/>
                  </a:lnTo>
                  <a:lnTo>
                    <a:pt x="5809" y="398339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691392" y="5518683"/>
            <a:ext cx="4711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Calibri"/>
                <a:cs typeface="Calibri"/>
              </a:rPr>
              <a:t>IMU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11586" y="4963416"/>
            <a:ext cx="1682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1.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2D/3D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Sensors: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41794" y="5940123"/>
            <a:ext cx="1600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Method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1b.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Create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grid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map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3D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LiDAR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using </a:t>
            </a:r>
            <a:r>
              <a:rPr dirty="0" sz="1200" spc="-10">
                <a:solidFill>
                  <a:srgbClr val="00B0F0"/>
                </a:solidFill>
                <a:latin typeface="Calibri"/>
                <a:cs typeface="Calibri"/>
              </a:rPr>
              <a:t>Cartographer</a:t>
            </a:r>
            <a:r>
              <a:rPr dirty="0" sz="1200" spc="-2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or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00B0F0"/>
                </a:solidFill>
                <a:latin typeface="Times New Roman"/>
                <a:cs typeface="Times New Roman"/>
              </a:rPr>
              <a:t>LOAM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641794" y="6493335"/>
            <a:ext cx="1449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(LiDAR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Odometry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and </a:t>
            </a:r>
            <a:r>
              <a:rPr dirty="0" sz="1200">
                <a:latin typeface="Times New Roman"/>
                <a:cs typeface="Times New Roman"/>
              </a:rPr>
              <a:t>Mapping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in </a:t>
            </a:r>
            <a:r>
              <a:rPr dirty="0" sz="1200" spc="-10">
                <a:latin typeface="Times New Roman"/>
                <a:cs typeface="Times New Roman"/>
              </a:rPr>
              <a:t>Real-</a:t>
            </a:r>
            <a:r>
              <a:rPr dirty="0" sz="1200" spc="-20">
                <a:latin typeface="Times New Roman"/>
                <a:cs typeface="Times New Roman"/>
              </a:rPr>
              <a:t>time)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538552" y="5518568"/>
            <a:ext cx="1760855" cy="9886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3D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Camera</a:t>
            </a:r>
            <a:endParaRPr sz="2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860"/>
              </a:spcBef>
            </a:pPr>
            <a:r>
              <a:rPr dirty="0" sz="1200">
                <a:latin typeface="Calibri"/>
                <a:cs typeface="Calibri"/>
              </a:rPr>
              <a:t>Method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1c. </a:t>
            </a:r>
            <a:r>
              <a:rPr dirty="0" sz="1200" spc="-10">
                <a:latin typeface="Calibri"/>
                <a:cs typeface="Calibri"/>
              </a:rPr>
              <a:t>Create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grid</a:t>
            </a:r>
            <a:r>
              <a:rPr dirty="0" u="sng" sz="1200" spc="-1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map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RGB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camera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using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00B0F0"/>
                </a:solidFill>
                <a:latin typeface="Calibri"/>
                <a:cs typeface="Calibri"/>
              </a:rPr>
              <a:t>Orb </a:t>
            </a:r>
            <a:r>
              <a:rPr dirty="0" sz="1200" spc="-20">
                <a:solidFill>
                  <a:srgbClr val="00B0F0"/>
                </a:solidFill>
                <a:latin typeface="Calibri"/>
                <a:cs typeface="Calibri"/>
              </a:rPr>
              <a:t>SLAM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888453" y="5940123"/>
            <a:ext cx="14605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Method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1a.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Create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grid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map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2D </a:t>
            </a:r>
            <a:r>
              <a:rPr dirty="0" sz="1200" spc="-20">
                <a:latin typeface="Calibri"/>
                <a:cs typeface="Calibri"/>
              </a:rPr>
              <a:t>LiDAR </a:t>
            </a:r>
            <a:r>
              <a:rPr dirty="0" sz="1200">
                <a:latin typeface="Calibri"/>
                <a:cs typeface="Calibri"/>
              </a:rPr>
              <a:t>using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B0F0"/>
                </a:solidFill>
                <a:latin typeface="Calibri"/>
                <a:cs typeface="Calibri"/>
              </a:rPr>
              <a:t>Gmapping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563870" y="3363216"/>
            <a:ext cx="1231900" cy="796290"/>
            <a:chOff x="5563870" y="3363216"/>
            <a:chExt cx="1231900" cy="796290"/>
          </a:xfrm>
        </p:grpSpPr>
        <p:sp>
          <p:nvSpPr>
            <p:cNvPr id="23" name="object 23" descr=""/>
            <p:cNvSpPr/>
            <p:nvPr/>
          </p:nvSpPr>
          <p:spPr>
            <a:xfrm>
              <a:off x="5570220" y="3369566"/>
              <a:ext cx="1219200" cy="783590"/>
            </a:xfrm>
            <a:custGeom>
              <a:avLst/>
              <a:gdLst/>
              <a:ahLst/>
              <a:cxnLst/>
              <a:rect l="l" t="t" r="r" b="b"/>
              <a:pathLst>
                <a:path w="1219200" h="783589">
                  <a:moveTo>
                    <a:pt x="1088644" y="0"/>
                  </a:moveTo>
                  <a:lnTo>
                    <a:pt x="130555" y="0"/>
                  </a:lnTo>
                  <a:lnTo>
                    <a:pt x="79740" y="10258"/>
                  </a:lnTo>
                  <a:lnTo>
                    <a:pt x="38241" y="38236"/>
                  </a:lnTo>
                  <a:lnTo>
                    <a:pt x="10260" y="79734"/>
                  </a:lnTo>
                  <a:lnTo>
                    <a:pt x="0" y="130555"/>
                  </a:lnTo>
                  <a:lnTo>
                    <a:pt x="0" y="652779"/>
                  </a:lnTo>
                  <a:lnTo>
                    <a:pt x="10260" y="703595"/>
                  </a:lnTo>
                  <a:lnTo>
                    <a:pt x="38241" y="745094"/>
                  </a:lnTo>
                  <a:lnTo>
                    <a:pt x="79740" y="773075"/>
                  </a:lnTo>
                  <a:lnTo>
                    <a:pt x="130555" y="783335"/>
                  </a:lnTo>
                  <a:lnTo>
                    <a:pt x="1088644" y="783335"/>
                  </a:lnTo>
                  <a:lnTo>
                    <a:pt x="1139459" y="773075"/>
                  </a:lnTo>
                  <a:lnTo>
                    <a:pt x="1180958" y="745094"/>
                  </a:lnTo>
                  <a:lnTo>
                    <a:pt x="1208939" y="703595"/>
                  </a:lnTo>
                  <a:lnTo>
                    <a:pt x="1219200" y="652779"/>
                  </a:lnTo>
                  <a:lnTo>
                    <a:pt x="1219200" y="130555"/>
                  </a:lnTo>
                  <a:lnTo>
                    <a:pt x="1208939" y="79734"/>
                  </a:lnTo>
                  <a:lnTo>
                    <a:pt x="1180958" y="38236"/>
                  </a:lnTo>
                  <a:lnTo>
                    <a:pt x="1139459" y="10258"/>
                  </a:lnTo>
                  <a:lnTo>
                    <a:pt x="1088644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570220" y="3369566"/>
              <a:ext cx="1219200" cy="783590"/>
            </a:xfrm>
            <a:custGeom>
              <a:avLst/>
              <a:gdLst/>
              <a:ahLst/>
              <a:cxnLst/>
              <a:rect l="l" t="t" r="r" b="b"/>
              <a:pathLst>
                <a:path w="1219200" h="783589">
                  <a:moveTo>
                    <a:pt x="0" y="130555"/>
                  </a:moveTo>
                  <a:lnTo>
                    <a:pt x="10260" y="79734"/>
                  </a:lnTo>
                  <a:lnTo>
                    <a:pt x="38241" y="38236"/>
                  </a:lnTo>
                  <a:lnTo>
                    <a:pt x="79740" y="10258"/>
                  </a:lnTo>
                  <a:lnTo>
                    <a:pt x="130555" y="0"/>
                  </a:lnTo>
                  <a:lnTo>
                    <a:pt x="1088644" y="0"/>
                  </a:lnTo>
                  <a:lnTo>
                    <a:pt x="1139459" y="10258"/>
                  </a:lnTo>
                  <a:lnTo>
                    <a:pt x="1180958" y="38236"/>
                  </a:lnTo>
                  <a:lnTo>
                    <a:pt x="1208939" y="79734"/>
                  </a:lnTo>
                  <a:lnTo>
                    <a:pt x="1219200" y="130555"/>
                  </a:lnTo>
                  <a:lnTo>
                    <a:pt x="1219200" y="652779"/>
                  </a:lnTo>
                  <a:lnTo>
                    <a:pt x="1208939" y="703595"/>
                  </a:lnTo>
                  <a:lnTo>
                    <a:pt x="1180958" y="745094"/>
                  </a:lnTo>
                  <a:lnTo>
                    <a:pt x="1139459" y="773075"/>
                  </a:lnTo>
                  <a:lnTo>
                    <a:pt x="1088644" y="783335"/>
                  </a:lnTo>
                  <a:lnTo>
                    <a:pt x="130555" y="783335"/>
                  </a:lnTo>
                  <a:lnTo>
                    <a:pt x="79740" y="773075"/>
                  </a:lnTo>
                  <a:lnTo>
                    <a:pt x="38241" y="745094"/>
                  </a:lnTo>
                  <a:lnTo>
                    <a:pt x="10260" y="703595"/>
                  </a:lnTo>
                  <a:lnTo>
                    <a:pt x="0" y="652779"/>
                  </a:lnTo>
                  <a:lnTo>
                    <a:pt x="0" y="13055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864366" y="3424434"/>
            <a:ext cx="63055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320" marR="5080" indent="-825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libri"/>
                <a:cs typeface="Calibri"/>
              </a:rPr>
              <a:t>LiDAR </a:t>
            </a:r>
            <a:r>
              <a:rPr dirty="0" sz="2000" spc="-20">
                <a:latin typeface="Calibri"/>
                <a:cs typeface="Calibri"/>
              </a:rPr>
              <a:t>SLAM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929373" y="3360168"/>
            <a:ext cx="1231900" cy="796290"/>
            <a:chOff x="6929373" y="3360168"/>
            <a:chExt cx="1231900" cy="796290"/>
          </a:xfrm>
        </p:grpSpPr>
        <p:sp>
          <p:nvSpPr>
            <p:cNvPr id="27" name="object 27" descr=""/>
            <p:cNvSpPr/>
            <p:nvPr/>
          </p:nvSpPr>
          <p:spPr>
            <a:xfrm>
              <a:off x="6935723" y="3366518"/>
              <a:ext cx="1219200" cy="783590"/>
            </a:xfrm>
            <a:custGeom>
              <a:avLst/>
              <a:gdLst/>
              <a:ahLst/>
              <a:cxnLst/>
              <a:rect l="l" t="t" r="r" b="b"/>
              <a:pathLst>
                <a:path w="1219200" h="783589">
                  <a:moveTo>
                    <a:pt x="1088644" y="0"/>
                  </a:moveTo>
                  <a:lnTo>
                    <a:pt x="130555" y="0"/>
                  </a:lnTo>
                  <a:lnTo>
                    <a:pt x="79740" y="10258"/>
                  </a:lnTo>
                  <a:lnTo>
                    <a:pt x="38241" y="38236"/>
                  </a:lnTo>
                  <a:lnTo>
                    <a:pt x="10260" y="79734"/>
                  </a:lnTo>
                  <a:lnTo>
                    <a:pt x="0" y="130555"/>
                  </a:lnTo>
                  <a:lnTo>
                    <a:pt x="0" y="652779"/>
                  </a:lnTo>
                  <a:lnTo>
                    <a:pt x="10260" y="703595"/>
                  </a:lnTo>
                  <a:lnTo>
                    <a:pt x="38241" y="745094"/>
                  </a:lnTo>
                  <a:lnTo>
                    <a:pt x="79740" y="773075"/>
                  </a:lnTo>
                  <a:lnTo>
                    <a:pt x="130555" y="783335"/>
                  </a:lnTo>
                  <a:lnTo>
                    <a:pt x="1088644" y="783335"/>
                  </a:lnTo>
                  <a:lnTo>
                    <a:pt x="1139459" y="773075"/>
                  </a:lnTo>
                  <a:lnTo>
                    <a:pt x="1180958" y="745094"/>
                  </a:lnTo>
                  <a:lnTo>
                    <a:pt x="1208939" y="703595"/>
                  </a:lnTo>
                  <a:lnTo>
                    <a:pt x="1219200" y="652779"/>
                  </a:lnTo>
                  <a:lnTo>
                    <a:pt x="1219200" y="130555"/>
                  </a:lnTo>
                  <a:lnTo>
                    <a:pt x="1208939" y="79734"/>
                  </a:lnTo>
                  <a:lnTo>
                    <a:pt x="1180958" y="38236"/>
                  </a:lnTo>
                  <a:lnTo>
                    <a:pt x="1139459" y="10258"/>
                  </a:lnTo>
                  <a:lnTo>
                    <a:pt x="1088644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935723" y="3366518"/>
              <a:ext cx="1219200" cy="783590"/>
            </a:xfrm>
            <a:custGeom>
              <a:avLst/>
              <a:gdLst/>
              <a:ahLst/>
              <a:cxnLst/>
              <a:rect l="l" t="t" r="r" b="b"/>
              <a:pathLst>
                <a:path w="1219200" h="783589">
                  <a:moveTo>
                    <a:pt x="0" y="130555"/>
                  </a:moveTo>
                  <a:lnTo>
                    <a:pt x="10260" y="79734"/>
                  </a:lnTo>
                  <a:lnTo>
                    <a:pt x="38241" y="38236"/>
                  </a:lnTo>
                  <a:lnTo>
                    <a:pt x="79740" y="10258"/>
                  </a:lnTo>
                  <a:lnTo>
                    <a:pt x="130555" y="0"/>
                  </a:lnTo>
                  <a:lnTo>
                    <a:pt x="1088644" y="0"/>
                  </a:lnTo>
                  <a:lnTo>
                    <a:pt x="1139459" y="10258"/>
                  </a:lnTo>
                  <a:lnTo>
                    <a:pt x="1180958" y="38236"/>
                  </a:lnTo>
                  <a:lnTo>
                    <a:pt x="1208939" y="79734"/>
                  </a:lnTo>
                  <a:lnTo>
                    <a:pt x="1219200" y="130555"/>
                  </a:lnTo>
                  <a:lnTo>
                    <a:pt x="1219200" y="652779"/>
                  </a:lnTo>
                  <a:lnTo>
                    <a:pt x="1208939" y="703595"/>
                  </a:lnTo>
                  <a:lnTo>
                    <a:pt x="1180958" y="745094"/>
                  </a:lnTo>
                  <a:lnTo>
                    <a:pt x="1139459" y="773075"/>
                  </a:lnTo>
                  <a:lnTo>
                    <a:pt x="1088644" y="783335"/>
                  </a:lnTo>
                  <a:lnTo>
                    <a:pt x="130555" y="783335"/>
                  </a:lnTo>
                  <a:lnTo>
                    <a:pt x="79740" y="773075"/>
                  </a:lnTo>
                  <a:lnTo>
                    <a:pt x="38241" y="745094"/>
                  </a:lnTo>
                  <a:lnTo>
                    <a:pt x="10260" y="703595"/>
                  </a:lnTo>
                  <a:lnTo>
                    <a:pt x="0" y="652779"/>
                  </a:lnTo>
                  <a:lnTo>
                    <a:pt x="0" y="13055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224139" y="3420783"/>
            <a:ext cx="64135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libri"/>
                <a:cs typeface="Calibri"/>
              </a:rPr>
              <a:t>Visual </a:t>
            </a:r>
            <a:r>
              <a:rPr dirty="0" sz="2000" spc="-20">
                <a:latin typeface="Calibri"/>
                <a:cs typeface="Calibri"/>
              </a:rPr>
              <a:t>SLAM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224529" y="2880741"/>
            <a:ext cx="5120640" cy="1599565"/>
            <a:chOff x="3224529" y="2880741"/>
            <a:chExt cx="5120640" cy="1599565"/>
          </a:xfrm>
        </p:grpSpPr>
        <p:sp>
          <p:nvSpPr>
            <p:cNvPr id="31" name="object 31" descr=""/>
            <p:cNvSpPr/>
            <p:nvPr/>
          </p:nvSpPr>
          <p:spPr>
            <a:xfrm>
              <a:off x="5415533" y="2890266"/>
              <a:ext cx="2920365" cy="1580515"/>
            </a:xfrm>
            <a:custGeom>
              <a:avLst/>
              <a:gdLst/>
              <a:ahLst/>
              <a:cxnLst/>
              <a:rect l="l" t="t" r="r" b="b"/>
              <a:pathLst>
                <a:path w="2920365" h="1580514">
                  <a:moveTo>
                    <a:pt x="0" y="1580387"/>
                  </a:moveTo>
                  <a:lnTo>
                    <a:pt x="2919984" y="1580387"/>
                  </a:lnTo>
                  <a:lnTo>
                    <a:pt x="2919984" y="0"/>
                  </a:lnTo>
                  <a:lnTo>
                    <a:pt x="0" y="0"/>
                  </a:lnTo>
                  <a:lnTo>
                    <a:pt x="0" y="1580387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230879" y="3867912"/>
              <a:ext cx="1671955" cy="408940"/>
            </a:xfrm>
            <a:custGeom>
              <a:avLst/>
              <a:gdLst/>
              <a:ahLst/>
              <a:cxnLst/>
              <a:rect l="l" t="t" r="r" b="b"/>
              <a:pathLst>
                <a:path w="1671954" h="408939">
                  <a:moveTo>
                    <a:pt x="1603756" y="0"/>
                  </a:moveTo>
                  <a:lnTo>
                    <a:pt x="68071" y="0"/>
                  </a:lnTo>
                  <a:lnTo>
                    <a:pt x="41576" y="5349"/>
                  </a:lnTo>
                  <a:lnTo>
                    <a:pt x="19939" y="19939"/>
                  </a:lnTo>
                  <a:lnTo>
                    <a:pt x="5349" y="41576"/>
                  </a:lnTo>
                  <a:lnTo>
                    <a:pt x="0" y="68071"/>
                  </a:lnTo>
                  <a:lnTo>
                    <a:pt x="0" y="340360"/>
                  </a:lnTo>
                  <a:lnTo>
                    <a:pt x="5349" y="366855"/>
                  </a:lnTo>
                  <a:lnTo>
                    <a:pt x="19938" y="388492"/>
                  </a:lnTo>
                  <a:lnTo>
                    <a:pt x="41576" y="403082"/>
                  </a:lnTo>
                  <a:lnTo>
                    <a:pt x="68071" y="408431"/>
                  </a:lnTo>
                  <a:lnTo>
                    <a:pt x="1603756" y="408431"/>
                  </a:lnTo>
                  <a:lnTo>
                    <a:pt x="1630251" y="403082"/>
                  </a:lnTo>
                  <a:lnTo>
                    <a:pt x="1651889" y="388492"/>
                  </a:lnTo>
                  <a:lnTo>
                    <a:pt x="1666478" y="366855"/>
                  </a:lnTo>
                  <a:lnTo>
                    <a:pt x="1671828" y="340360"/>
                  </a:lnTo>
                  <a:lnTo>
                    <a:pt x="1671828" y="68071"/>
                  </a:lnTo>
                  <a:lnTo>
                    <a:pt x="1666478" y="41576"/>
                  </a:lnTo>
                  <a:lnTo>
                    <a:pt x="1651889" y="19938"/>
                  </a:lnTo>
                  <a:lnTo>
                    <a:pt x="1630251" y="5349"/>
                  </a:lnTo>
                  <a:lnTo>
                    <a:pt x="1603756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230879" y="3867912"/>
              <a:ext cx="1671955" cy="408940"/>
            </a:xfrm>
            <a:custGeom>
              <a:avLst/>
              <a:gdLst/>
              <a:ahLst/>
              <a:cxnLst/>
              <a:rect l="l" t="t" r="r" b="b"/>
              <a:pathLst>
                <a:path w="1671954" h="408939">
                  <a:moveTo>
                    <a:pt x="0" y="68072"/>
                  </a:moveTo>
                  <a:lnTo>
                    <a:pt x="5349" y="41576"/>
                  </a:lnTo>
                  <a:lnTo>
                    <a:pt x="19938" y="19939"/>
                  </a:lnTo>
                  <a:lnTo>
                    <a:pt x="41576" y="5349"/>
                  </a:lnTo>
                  <a:lnTo>
                    <a:pt x="68072" y="0"/>
                  </a:lnTo>
                  <a:lnTo>
                    <a:pt x="1603756" y="0"/>
                  </a:lnTo>
                  <a:lnTo>
                    <a:pt x="1630251" y="5349"/>
                  </a:lnTo>
                  <a:lnTo>
                    <a:pt x="1651889" y="19939"/>
                  </a:lnTo>
                  <a:lnTo>
                    <a:pt x="1666478" y="41576"/>
                  </a:lnTo>
                  <a:lnTo>
                    <a:pt x="1671827" y="68072"/>
                  </a:lnTo>
                  <a:lnTo>
                    <a:pt x="1671827" y="340360"/>
                  </a:lnTo>
                  <a:lnTo>
                    <a:pt x="1666478" y="366855"/>
                  </a:lnTo>
                  <a:lnTo>
                    <a:pt x="1651889" y="388493"/>
                  </a:lnTo>
                  <a:lnTo>
                    <a:pt x="1630251" y="403082"/>
                  </a:lnTo>
                  <a:lnTo>
                    <a:pt x="1603756" y="408432"/>
                  </a:lnTo>
                  <a:lnTo>
                    <a:pt x="68072" y="408432"/>
                  </a:lnTo>
                  <a:lnTo>
                    <a:pt x="41576" y="403082"/>
                  </a:lnTo>
                  <a:lnTo>
                    <a:pt x="19939" y="388493"/>
                  </a:lnTo>
                  <a:lnTo>
                    <a:pt x="5349" y="366855"/>
                  </a:lnTo>
                  <a:lnTo>
                    <a:pt x="0" y="340360"/>
                  </a:lnTo>
                  <a:lnTo>
                    <a:pt x="0" y="680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3467589" y="3905977"/>
            <a:ext cx="1196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2D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Grid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224529" y="3314446"/>
            <a:ext cx="1684655" cy="421640"/>
            <a:chOff x="3224529" y="3314446"/>
            <a:chExt cx="1684655" cy="421640"/>
          </a:xfrm>
        </p:grpSpPr>
        <p:sp>
          <p:nvSpPr>
            <p:cNvPr id="36" name="object 36" descr=""/>
            <p:cNvSpPr/>
            <p:nvPr/>
          </p:nvSpPr>
          <p:spPr>
            <a:xfrm>
              <a:off x="3230879" y="3320796"/>
              <a:ext cx="1671955" cy="408940"/>
            </a:xfrm>
            <a:custGeom>
              <a:avLst/>
              <a:gdLst/>
              <a:ahLst/>
              <a:cxnLst/>
              <a:rect l="l" t="t" r="r" b="b"/>
              <a:pathLst>
                <a:path w="1671954" h="408939">
                  <a:moveTo>
                    <a:pt x="1603756" y="0"/>
                  </a:moveTo>
                  <a:lnTo>
                    <a:pt x="68071" y="0"/>
                  </a:lnTo>
                  <a:lnTo>
                    <a:pt x="41576" y="5349"/>
                  </a:lnTo>
                  <a:lnTo>
                    <a:pt x="19939" y="19938"/>
                  </a:lnTo>
                  <a:lnTo>
                    <a:pt x="5349" y="41576"/>
                  </a:lnTo>
                  <a:lnTo>
                    <a:pt x="0" y="68071"/>
                  </a:lnTo>
                  <a:lnTo>
                    <a:pt x="0" y="340359"/>
                  </a:lnTo>
                  <a:lnTo>
                    <a:pt x="5349" y="366855"/>
                  </a:lnTo>
                  <a:lnTo>
                    <a:pt x="19938" y="388492"/>
                  </a:lnTo>
                  <a:lnTo>
                    <a:pt x="41576" y="403082"/>
                  </a:lnTo>
                  <a:lnTo>
                    <a:pt x="68071" y="408431"/>
                  </a:lnTo>
                  <a:lnTo>
                    <a:pt x="1603756" y="408431"/>
                  </a:lnTo>
                  <a:lnTo>
                    <a:pt x="1630251" y="403082"/>
                  </a:lnTo>
                  <a:lnTo>
                    <a:pt x="1651889" y="388492"/>
                  </a:lnTo>
                  <a:lnTo>
                    <a:pt x="1666478" y="366855"/>
                  </a:lnTo>
                  <a:lnTo>
                    <a:pt x="1671828" y="340359"/>
                  </a:lnTo>
                  <a:lnTo>
                    <a:pt x="1671828" y="68071"/>
                  </a:lnTo>
                  <a:lnTo>
                    <a:pt x="1666478" y="41576"/>
                  </a:lnTo>
                  <a:lnTo>
                    <a:pt x="1651889" y="19938"/>
                  </a:lnTo>
                  <a:lnTo>
                    <a:pt x="1630251" y="5349"/>
                  </a:lnTo>
                  <a:lnTo>
                    <a:pt x="1603756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230879" y="3320796"/>
              <a:ext cx="1671955" cy="408940"/>
            </a:xfrm>
            <a:custGeom>
              <a:avLst/>
              <a:gdLst/>
              <a:ahLst/>
              <a:cxnLst/>
              <a:rect l="l" t="t" r="r" b="b"/>
              <a:pathLst>
                <a:path w="1671954" h="408939">
                  <a:moveTo>
                    <a:pt x="0" y="68072"/>
                  </a:moveTo>
                  <a:lnTo>
                    <a:pt x="5349" y="41576"/>
                  </a:lnTo>
                  <a:lnTo>
                    <a:pt x="19938" y="19939"/>
                  </a:lnTo>
                  <a:lnTo>
                    <a:pt x="41576" y="5349"/>
                  </a:lnTo>
                  <a:lnTo>
                    <a:pt x="68072" y="0"/>
                  </a:lnTo>
                  <a:lnTo>
                    <a:pt x="1603756" y="0"/>
                  </a:lnTo>
                  <a:lnTo>
                    <a:pt x="1630251" y="5349"/>
                  </a:lnTo>
                  <a:lnTo>
                    <a:pt x="1651889" y="19939"/>
                  </a:lnTo>
                  <a:lnTo>
                    <a:pt x="1666478" y="41576"/>
                  </a:lnTo>
                  <a:lnTo>
                    <a:pt x="1671827" y="68072"/>
                  </a:lnTo>
                  <a:lnTo>
                    <a:pt x="1671827" y="340360"/>
                  </a:lnTo>
                  <a:lnTo>
                    <a:pt x="1666478" y="366855"/>
                  </a:lnTo>
                  <a:lnTo>
                    <a:pt x="1651889" y="388493"/>
                  </a:lnTo>
                  <a:lnTo>
                    <a:pt x="1630251" y="403082"/>
                  </a:lnTo>
                  <a:lnTo>
                    <a:pt x="1603756" y="408432"/>
                  </a:lnTo>
                  <a:lnTo>
                    <a:pt x="68072" y="408432"/>
                  </a:lnTo>
                  <a:lnTo>
                    <a:pt x="41576" y="403082"/>
                  </a:lnTo>
                  <a:lnTo>
                    <a:pt x="19939" y="388493"/>
                  </a:lnTo>
                  <a:lnTo>
                    <a:pt x="5349" y="366855"/>
                  </a:lnTo>
                  <a:lnTo>
                    <a:pt x="0" y="340360"/>
                  </a:lnTo>
                  <a:lnTo>
                    <a:pt x="0" y="680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3365481" y="3358348"/>
            <a:ext cx="1402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3D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Point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3065526" y="2890266"/>
            <a:ext cx="1961514" cy="1580515"/>
          </a:xfrm>
          <a:custGeom>
            <a:avLst/>
            <a:gdLst/>
            <a:ahLst/>
            <a:cxnLst/>
            <a:rect l="l" t="t" r="r" b="b"/>
            <a:pathLst>
              <a:path w="1961514" h="1580514">
                <a:moveTo>
                  <a:pt x="0" y="1580387"/>
                </a:moveTo>
                <a:lnTo>
                  <a:pt x="1961388" y="1580387"/>
                </a:lnTo>
                <a:lnTo>
                  <a:pt x="1961388" y="0"/>
                </a:lnTo>
                <a:lnTo>
                  <a:pt x="0" y="0"/>
                </a:lnTo>
                <a:lnTo>
                  <a:pt x="0" y="1580387"/>
                </a:lnTo>
                <a:close/>
              </a:path>
            </a:pathLst>
          </a:custGeom>
          <a:ln w="19050">
            <a:solidFill>
              <a:srgbClr val="BF9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3347566" y="2907113"/>
            <a:ext cx="1395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SLAM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Creation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965961" y="1764540"/>
            <a:ext cx="3924935" cy="2783840"/>
            <a:chOff x="965961" y="1764540"/>
            <a:chExt cx="3924935" cy="2783840"/>
          </a:xfrm>
        </p:grpSpPr>
        <p:sp>
          <p:nvSpPr>
            <p:cNvPr id="42" name="object 42" descr=""/>
            <p:cNvSpPr/>
            <p:nvPr/>
          </p:nvSpPr>
          <p:spPr>
            <a:xfrm>
              <a:off x="3212591" y="1770890"/>
              <a:ext cx="1671955" cy="783590"/>
            </a:xfrm>
            <a:custGeom>
              <a:avLst/>
              <a:gdLst/>
              <a:ahLst/>
              <a:cxnLst/>
              <a:rect l="l" t="t" r="r" b="b"/>
              <a:pathLst>
                <a:path w="1671954" h="783589">
                  <a:moveTo>
                    <a:pt x="1541272" y="0"/>
                  </a:moveTo>
                  <a:lnTo>
                    <a:pt x="130555" y="0"/>
                  </a:lnTo>
                  <a:lnTo>
                    <a:pt x="79740" y="10258"/>
                  </a:lnTo>
                  <a:lnTo>
                    <a:pt x="38241" y="38236"/>
                  </a:lnTo>
                  <a:lnTo>
                    <a:pt x="10260" y="79734"/>
                  </a:lnTo>
                  <a:lnTo>
                    <a:pt x="0" y="130555"/>
                  </a:lnTo>
                  <a:lnTo>
                    <a:pt x="0" y="652779"/>
                  </a:lnTo>
                  <a:lnTo>
                    <a:pt x="10260" y="703595"/>
                  </a:lnTo>
                  <a:lnTo>
                    <a:pt x="38241" y="745094"/>
                  </a:lnTo>
                  <a:lnTo>
                    <a:pt x="79740" y="773075"/>
                  </a:lnTo>
                  <a:lnTo>
                    <a:pt x="130555" y="783335"/>
                  </a:lnTo>
                  <a:lnTo>
                    <a:pt x="1541272" y="783335"/>
                  </a:lnTo>
                  <a:lnTo>
                    <a:pt x="1592087" y="773075"/>
                  </a:lnTo>
                  <a:lnTo>
                    <a:pt x="1633586" y="745094"/>
                  </a:lnTo>
                  <a:lnTo>
                    <a:pt x="1661567" y="703595"/>
                  </a:lnTo>
                  <a:lnTo>
                    <a:pt x="1671827" y="652779"/>
                  </a:lnTo>
                  <a:lnTo>
                    <a:pt x="1671827" y="130555"/>
                  </a:lnTo>
                  <a:lnTo>
                    <a:pt x="1661567" y="79734"/>
                  </a:lnTo>
                  <a:lnTo>
                    <a:pt x="1633586" y="38236"/>
                  </a:lnTo>
                  <a:lnTo>
                    <a:pt x="1592087" y="10258"/>
                  </a:lnTo>
                  <a:lnTo>
                    <a:pt x="1541272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212591" y="1770890"/>
              <a:ext cx="1671955" cy="783590"/>
            </a:xfrm>
            <a:custGeom>
              <a:avLst/>
              <a:gdLst/>
              <a:ahLst/>
              <a:cxnLst/>
              <a:rect l="l" t="t" r="r" b="b"/>
              <a:pathLst>
                <a:path w="1671954" h="783589">
                  <a:moveTo>
                    <a:pt x="0" y="130555"/>
                  </a:moveTo>
                  <a:lnTo>
                    <a:pt x="10260" y="79734"/>
                  </a:lnTo>
                  <a:lnTo>
                    <a:pt x="38241" y="38236"/>
                  </a:lnTo>
                  <a:lnTo>
                    <a:pt x="79740" y="10258"/>
                  </a:lnTo>
                  <a:lnTo>
                    <a:pt x="130555" y="0"/>
                  </a:lnTo>
                  <a:lnTo>
                    <a:pt x="1541272" y="0"/>
                  </a:lnTo>
                  <a:lnTo>
                    <a:pt x="1592087" y="10258"/>
                  </a:lnTo>
                  <a:lnTo>
                    <a:pt x="1633586" y="38236"/>
                  </a:lnTo>
                  <a:lnTo>
                    <a:pt x="1661567" y="79734"/>
                  </a:lnTo>
                  <a:lnTo>
                    <a:pt x="1671827" y="130555"/>
                  </a:lnTo>
                  <a:lnTo>
                    <a:pt x="1671827" y="652779"/>
                  </a:lnTo>
                  <a:lnTo>
                    <a:pt x="1661567" y="703595"/>
                  </a:lnTo>
                  <a:lnTo>
                    <a:pt x="1633586" y="745094"/>
                  </a:lnTo>
                  <a:lnTo>
                    <a:pt x="1592087" y="773075"/>
                  </a:lnTo>
                  <a:lnTo>
                    <a:pt x="1541272" y="783335"/>
                  </a:lnTo>
                  <a:lnTo>
                    <a:pt x="130555" y="783335"/>
                  </a:lnTo>
                  <a:lnTo>
                    <a:pt x="79740" y="773075"/>
                  </a:lnTo>
                  <a:lnTo>
                    <a:pt x="38241" y="745094"/>
                  </a:lnTo>
                  <a:lnTo>
                    <a:pt x="10260" y="703595"/>
                  </a:lnTo>
                  <a:lnTo>
                    <a:pt x="0" y="652779"/>
                  </a:lnTo>
                  <a:lnTo>
                    <a:pt x="0" y="13055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72311" y="1773941"/>
              <a:ext cx="1744980" cy="2767965"/>
            </a:xfrm>
            <a:custGeom>
              <a:avLst/>
              <a:gdLst/>
              <a:ahLst/>
              <a:cxnLst/>
              <a:rect l="l" t="t" r="r" b="b"/>
              <a:pathLst>
                <a:path w="1744980" h="2767965">
                  <a:moveTo>
                    <a:pt x="1454150" y="0"/>
                  </a:moveTo>
                  <a:lnTo>
                    <a:pt x="290830" y="0"/>
                  </a:lnTo>
                  <a:lnTo>
                    <a:pt x="243656" y="3806"/>
                  </a:lnTo>
                  <a:lnTo>
                    <a:pt x="198906" y="14825"/>
                  </a:lnTo>
                  <a:lnTo>
                    <a:pt x="157178" y="32460"/>
                  </a:lnTo>
                  <a:lnTo>
                    <a:pt x="119071" y="56110"/>
                  </a:lnTo>
                  <a:lnTo>
                    <a:pt x="85183" y="85178"/>
                  </a:lnTo>
                  <a:lnTo>
                    <a:pt x="56114" y="119065"/>
                  </a:lnTo>
                  <a:lnTo>
                    <a:pt x="32462" y="157173"/>
                  </a:lnTo>
                  <a:lnTo>
                    <a:pt x="14827" y="198901"/>
                  </a:lnTo>
                  <a:lnTo>
                    <a:pt x="3806" y="243653"/>
                  </a:lnTo>
                  <a:lnTo>
                    <a:pt x="0" y="290829"/>
                  </a:lnTo>
                  <a:lnTo>
                    <a:pt x="0" y="2476741"/>
                  </a:lnTo>
                  <a:lnTo>
                    <a:pt x="3806" y="2523917"/>
                  </a:lnTo>
                  <a:lnTo>
                    <a:pt x="14827" y="2568670"/>
                  </a:lnTo>
                  <a:lnTo>
                    <a:pt x="32462" y="2610400"/>
                  </a:lnTo>
                  <a:lnTo>
                    <a:pt x="56114" y="2648509"/>
                  </a:lnTo>
                  <a:lnTo>
                    <a:pt x="85183" y="2682398"/>
                  </a:lnTo>
                  <a:lnTo>
                    <a:pt x="119071" y="2711468"/>
                  </a:lnTo>
                  <a:lnTo>
                    <a:pt x="157178" y="2735120"/>
                  </a:lnTo>
                  <a:lnTo>
                    <a:pt x="198906" y="2752756"/>
                  </a:lnTo>
                  <a:lnTo>
                    <a:pt x="243656" y="2763777"/>
                  </a:lnTo>
                  <a:lnTo>
                    <a:pt x="290830" y="2767584"/>
                  </a:lnTo>
                  <a:lnTo>
                    <a:pt x="1454150" y="2767584"/>
                  </a:lnTo>
                  <a:lnTo>
                    <a:pt x="1501323" y="2763777"/>
                  </a:lnTo>
                  <a:lnTo>
                    <a:pt x="1546073" y="2752756"/>
                  </a:lnTo>
                  <a:lnTo>
                    <a:pt x="1587801" y="2735120"/>
                  </a:lnTo>
                  <a:lnTo>
                    <a:pt x="1625908" y="2711468"/>
                  </a:lnTo>
                  <a:lnTo>
                    <a:pt x="1659796" y="2682398"/>
                  </a:lnTo>
                  <a:lnTo>
                    <a:pt x="1688865" y="2648509"/>
                  </a:lnTo>
                  <a:lnTo>
                    <a:pt x="1712517" y="2610400"/>
                  </a:lnTo>
                  <a:lnTo>
                    <a:pt x="1730152" y="2568670"/>
                  </a:lnTo>
                  <a:lnTo>
                    <a:pt x="1741173" y="2523917"/>
                  </a:lnTo>
                  <a:lnTo>
                    <a:pt x="1744980" y="2476741"/>
                  </a:lnTo>
                  <a:lnTo>
                    <a:pt x="1744980" y="290829"/>
                  </a:lnTo>
                  <a:lnTo>
                    <a:pt x="1741173" y="243653"/>
                  </a:lnTo>
                  <a:lnTo>
                    <a:pt x="1730152" y="198901"/>
                  </a:lnTo>
                  <a:lnTo>
                    <a:pt x="1712517" y="157173"/>
                  </a:lnTo>
                  <a:lnTo>
                    <a:pt x="1688865" y="119065"/>
                  </a:lnTo>
                  <a:lnTo>
                    <a:pt x="1659796" y="85178"/>
                  </a:lnTo>
                  <a:lnTo>
                    <a:pt x="1625908" y="56110"/>
                  </a:lnTo>
                  <a:lnTo>
                    <a:pt x="1587801" y="32460"/>
                  </a:lnTo>
                  <a:lnTo>
                    <a:pt x="1546073" y="14825"/>
                  </a:lnTo>
                  <a:lnTo>
                    <a:pt x="1501323" y="3806"/>
                  </a:lnTo>
                  <a:lnTo>
                    <a:pt x="1454150" y="0"/>
                  </a:lnTo>
                  <a:close/>
                </a:path>
              </a:pathLst>
            </a:custGeom>
            <a:solidFill>
              <a:srgbClr val="FBE5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72311" y="1773941"/>
              <a:ext cx="1744980" cy="2767965"/>
            </a:xfrm>
            <a:custGeom>
              <a:avLst/>
              <a:gdLst/>
              <a:ahLst/>
              <a:cxnLst/>
              <a:rect l="l" t="t" r="r" b="b"/>
              <a:pathLst>
                <a:path w="1744980" h="2767965">
                  <a:moveTo>
                    <a:pt x="0" y="290829"/>
                  </a:moveTo>
                  <a:lnTo>
                    <a:pt x="3806" y="243653"/>
                  </a:lnTo>
                  <a:lnTo>
                    <a:pt x="14827" y="198901"/>
                  </a:lnTo>
                  <a:lnTo>
                    <a:pt x="32462" y="157173"/>
                  </a:lnTo>
                  <a:lnTo>
                    <a:pt x="56114" y="119065"/>
                  </a:lnTo>
                  <a:lnTo>
                    <a:pt x="85183" y="85178"/>
                  </a:lnTo>
                  <a:lnTo>
                    <a:pt x="119071" y="56110"/>
                  </a:lnTo>
                  <a:lnTo>
                    <a:pt x="157178" y="32460"/>
                  </a:lnTo>
                  <a:lnTo>
                    <a:pt x="198906" y="14825"/>
                  </a:lnTo>
                  <a:lnTo>
                    <a:pt x="243656" y="3806"/>
                  </a:lnTo>
                  <a:lnTo>
                    <a:pt x="290830" y="0"/>
                  </a:lnTo>
                  <a:lnTo>
                    <a:pt x="1454150" y="0"/>
                  </a:lnTo>
                  <a:lnTo>
                    <a:pt x="1501323" y="3806"/>
                  </a:lnTo>
                  <a:lnTo>
                    <a:pt x="1546073" y="14825"/>
                  </a:lnTo>
                  <a:lnTo>
                    <a:pt x="1587801" y="32460"/>
                  </a:lnTo>
                  <a:lnTo>
                    <a:pt x="1625908" y="56110"/>
                  </a:lnTo>
                  <a:lnTo>
                    <a:pt x="1659796" y="85178"/>
                  </a:lnTo>
                  <a:lnTo>
                    <a:pt x="1688865" y="119065"/>
                  </a:lnTo>
                  <a:lnTo>
                    <a:pt x="1712517" y="157173"/>
                  </a:lnTo>
                  <a:lnTo>
                    <a:pt x="1730152" y="198901"/>
                  </a:lnTo>
                  <a:lnTo>
                    <a:pt x="1741173" y="243653"/>
                  </a:lnTo>
                  <a:lnTo>
                    <a:pt x="1744980" y="290829"/>
                  </a:lnTo>
                  <a:lnTo>
                    <a:pt x="1744980" y="2476741"/>
                  </a:lnTo>
                  <a:lnTo>
                    <a:pt x="1741173" y="2523917"/>
                  </a:lnTo>
                  <a:lnTo>
                    <a:pt x="1730152" y="2568670"/>
                  </a:lnTo>
                  <a:lnTo>
                    <a:pt x="1712517" y="2610400"/>
                  </a:lnTo>
                  <a:lnTo>
                    <a:pt x="1688865" y="2648509"/>
                  </a:lnTo>
                  <a:lnTo>
                    <a:pt x="1659796" y="2682398"/>
                  </a:lnTo>
                  <a:lnTo>
                    <a:pt x="1625908" y="2711468"/>
                  </a:lnTo>
                  <a:lnTo>
                    <a:pt x="1587801" y="2735120"/>
                  </a:lnTo>
                  <a:lnTo>
                    <a:pt x="1546073" y="2752756"/>
                  </a:lnTo>
                  <a:lnTo>
                    <a:pt x="1501323" y="2763777"/>
                  </a:lnTo>
                  <a:lnTo>
                    <a:pt x="1454150" y="2767584"/>
                  </a:lnTo>
                  <a:lnTo>
                    <a:pt x="290830" y="2767584"/>
                  </a:lnTo>
                  <a:lnTo>
                    <a:pt x="243656" y="2763777"/>
                  </a:lnTo>
                  <a:lnTo>
                    <a:pt x="198906" y="2752756"/>
                  </a:lnTo>
                  <a:lnTo>
                    <a:pt x="157178" y="2735120"/>
                  </a:lnTo>
                  <a:lnTo>
                    <a:pt x="119071" y="2711468"/>
                  </a:lnTo>
                  <a:lnTo>
                    <a:pt x="85183" y="2682398"/>
                  </a:lnTo>
                  <a:lnTo>
                    <a:pt x="56114" y="2648509"/>
                  </a:lnTo>
                  <a:lnTo>
                    <a:pt x="32462" y="2610400"/>
                  </a:lnTo>
                  <a:lnTo>
                    <a:pt x="14827" y="2568670"/>
                  </a:lnTo>
                  <a:lnTo>
                    <a:pt x="3806" y="2523917"/>
                  </a:lnTo>
                  <a:lnTo>
                    <a:pt x="0" y="2476741"/>
                  </a:lnTo>
                  <a:lnTo>
                    <a:pt x="0" y="29082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1293299" y="2576920"/>
            <a:ext cx="110109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397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Dynamic </a:t>
            </a:r>
            <a:r>
              <a:rPr dirty="0" sz="2400" spc="-20">
                <a:latin typeface="Calibri"/>
                <a:cs typeface="Calibri"/>
              </a:rPr>
              <a:t>Obstacle </a:t>
            </a:r>
            <a:r>
              <a:rPr dirty="0" sz="2400" spc="-1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3820414" y="722123"/>
            <a:ext cx="2256155" cy="454659"/>
            <a:chOff x="3820414" y="722123"/>
            <a:chExt cx="2256155" cy="454659"/>
          </a:xfrm>
        </p:grpSpPr>
        <p:sp>
          <p:nvSpPr>
            <p:cNvPr id="48" name="object 48" descr=""/>
            <p:cNvSpPr/>
            <p:nvPr/>
          </p:nvSpPr>
          <p:spPr>
            <a:xfrm>
              <a:off x="3826764" y="728473"/>
              <a:ext cx="2243455" cy="441959"/>
            </a:xfrm>
            <a:custGeom>
              <a:avLst/>
              <a:gdLst/>
              <a:ahLst/>
              <a:cxnLst/>
              <a:rect l="l" t="t" r="r" b="b"/>
              <a:pathLst>
                <a:path w="2243454" h="441959">
                  <a:moveTo>
                    <a:pt x="2169668" y="0"/>
                  </a:moveTo>
                  <a:lnTo>
                    <a:pt x="73660" y="0"/>
                  </a:lnTo>
                  <a:lnTo>
                    <a:pt x="44989" y="5789"/>
                  </a:lnTo>
                  <a:lnTo>
                    <a:pt x="21575" y="21575"/>
                  </a:lnTo>
                  <a:lnTo>
                    <a:pt x="5789" y="44989"/>
                  </a:lnTo>
                  <a:lnTo>
                    <a:pt x="0" y="73660"/>
                  </a:lnTo>
                  <a:lnTo>
                    <a:pt x="0" y="368300"/>
                  </a:lnTo>
                  <a:lnTo>
                    <a:pt x="5789" y="396970"/>
                  </a:lnTo>
                  <a:lnTo>
                    <a:pt x="21575" y="420384"/>
                  </a:lnTo>
                  <a:lnTo>
                    <a:pt x="44989" y="436170"/>
                  </a:lnTo>
                  <a:lnTo>
                    <a:pt x="73660" y="441960"/>
                  </a:lnTo>
                  <a:lnTo>
                    <a:pt x="2169668" y="441960"/>
                  </a:lnTo>
                  <a:lnTo>
                    <a:pt x="2198338" y="436170"/>
                  </a:lnTo>
                  <a:lnTo>
                    <a:pt x="2221752" y="420384"/>
                  </a:lnTo>
                  <a:lnTo>
                    <a:pt x="2237538" y="396970"/>
                  </a:lnTo>
                  <a:lnTo>
                    <a:pt x="2243328" y="368300"/>
                  </a:lnTo>
                  <a:lnTo>
                    <a:pt x="2243328" y="73660"/>
                  </a:lnTo>
                  <a:lnTo>
                    <a:pt x="2237538" y="44989"/>
                  </a:lnTo>
                  <a:lnTo>
                    <a:pt x="2221752" y="21575"/>
                  </a:lnTo>
                  <a:lnTo>
                    <a:pt x="2198338" y="5789"/>
                  </a:lnTo>
                  <a:lnTo>
                    <a:pt x="2169668" y="0"/>
                  </a:lnTo>
                  <a:close/>
                </a:path>
              </a:pathLst>
            </a:custGeom>
            <a:solidFill>
              <a:srgbClr val="EAC9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826764" y="728473"/>
              <a:ext cx="2243455" cy="441959"/>
            </a:xfrm>
            <a:custGeom>
              <a:avLst/>
              <a:gdLst/>
              <a:ahLst/>
              <a:cxnLst/>
              <a:rect l="l" t="t" r="r" b="b"/>
              <a:pathLst>
                <a:path w="2243454" h="441959">
                  <a:moveTo>
                    <a:pt x="0" y="73660"/>
                  </a:moveTo>
                  <a:lnTo>
                    <a:pt x="5789" y="44989"/>
                  </a:lnTo>
                  <a:lnTo>
                    <a:pt x="21575" y="21575"/>
                  </a:lnTo>
                  <a:lnTo>
                    <a:pt x="44989" y="5789"/>
                  </a:lnTo>
                  <a:lnTo>
                    <a:pt x="73660" y="0"/>
                  </a:lnTo>
                  <a:lnTo>
                    <a:pt x="2169668" y="0"/>
                  </a:lnTo>
                  <a:lnTo>
                    <a:pt x="2198338" y="5789"/>
                  </a:lnTo>
                  <a:lnTo>
                    <a:pt x="2221752" y="21575"/>
                  </a:lnTo>
                  <a:lnTo>
                    <a:pt x="2237538" y="44989"/>
                  </a:lnTo>
                  <a:lnTo>
                    <a:pt x="2243328" y="73660"/>
                  </a:lnTo>
                  <a:lnTo>
                    <a:pt x="2243328" y="368300"/>
                  </a:lnTo>
                  <a:lnTo>
                    <a:pt x="2237538" y="396970"/>
                  </a:lnTo>
                  <a:lnTo>
                    <a:pt x="2221752" y="420384"/>
                  </a:lnTo>
                  <a:lnTo>
                    <a:pt x="2198338" y="436170"/>
                  </a:lnTo>
                  <a:lnTo>
                    <a:pt x="2169668" y="441960"/>
                  </a:lnTo>
                  <a:lnTo>
                    <a:pt x="73660" y="441960"/>
                  </a:lnTo>
                  <a:lnTo>
                    <a:pt x="44989" y="436170"/>
                  </a:lnTo>
                  <a:lnTo>
                    <a:pt x="21575" y="420384"/>
                  </a:lnTo>
                  <a:lnTo>
                    <a:pt x="5789" y="396970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4384592" y="765578"/>
            <a:ext cx="11245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libri"/>
                <a:cs typeface="Calibri"/>
              </a:rPr>
              <a:t>Navigation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2693667" y="1262583"/>
            <a:ext cx="4895215" cy="4233545"/>
            <a:chOff x="2693667" y="1262583"/>
            <a:chExt cx="4895215" cy="4233545"/>
          </a:xfrm>
        </p:grpSpPr>
        <p:sp>
          <p:nvSpPr>
            <p:cNvPr id="52" name="object 52" descr=""/>
            <p:cNvSpPr/>
            <p:nvPr/>
          </p:nvSpPr>
          <p:spPr>
            <a:xfrm>
              <a:off x="3717797" y="4225094"/>
              <a:ext cx="2463165" cy="1256665"/>
            </a:xfrm>
            <a:custGeom>
              <a:avLst/>
              <a:gdLst/>
              <a:ahLst/>
              <a:cxnLst/>
              <a:rect l="l" t="t" r="r" b="b"/>
              <a:pathLst>
                <a:path w="2463165" h="1256664">
                  <a:moveTo>
                    <a:pt x="0" y="1256538"/>
                  </a:moveTo>
                  <a:lnTo>
                    <a:pt x="0" y="592556"/>
                  </a:lnTo>
                  <a:lnTo>
                    <a:pt x="2463101" y="592556"/>
                  </a:lnTo>
                  <a:lnTo>
                    <a:pt x="2463101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138035" y="415365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506973" y="4225094"/>
              <a:ext cx="673735" cy="1256665"/>
            </a:xfrm>
            <a:custGeom>
              <a:avLst/>
              <a:gdLst/>
              <a:ahLst/>
              <a:cxnLst/>
              <a:rect l="l" t="t" r="r" b="b"/>
              <a:pathLst>
                <a:path w="673735" h="1256664">
                  <a:moveTo>
                    <a:pt x="0" y="1256538"/>
                  </a:moveTo>
                  <a:lnTo>
                    <a:pt x="0" y="592556"/>
                  </a:lnTo>
                  <a:lnTo>
                    <a:pt x="673315" y="592556"/>
                  </a:lnTo>
                  <a:lnTo>
                    <a:pt x="673315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137430" y="415365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296150" y="4222052"/>
              <a:ext cx="249554" cy="1259840"/>
            </a:xfrm>
            <a:custGeom>
              <a:avLst/>
              <a:gdLst/>
              <a:ahLst/>
              <a:cxnLst/>
              <a:rect l="l" t="t" r="r" b="b"/>
              <a:pathLst>
                <a:path w="249554" h="1259839">
                  <a:moveTo>
                    <a:pt x="0" y="1259776"/>
                  </a:moveTo>
                  <a:lnTo>
                    <a:pt x="0" y="594169"/>
                  </a:lnTo>
                  <a:lnTo>
                    <a:pt x="249402" y="594169"/>
                  </a:lnTo>
                  <a:lnTo>
                    <a:pt x="249402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502691" y="415061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098356" y="3681222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 h="0">
                  <a:moveTo>
                    <a:pt x="317144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026911" y="363835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765104" y="3681222"/>
              <a:ext cx="300990" cy="0"/>
            </a:xfrm>
            <a:custGeom>
              <a:avLst/>
              <a:gdLst/>
              <a:ahLst/>
              <a:cxnLst/>
              <a:rect l="l" t="t" r="r" b="b"/>
              <a:pathLst>
                <a:path w="300989" h="0">
                  <a:moveTo>
                    <a:pt x="300672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693667" y="36383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42862"/>
                  </a:lnTo>
                  <a:lnTo>
                    <a:pt x="85725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713481" y="2163318"/>
              <a:ext cx="428625" cy="0"/>
            </a:xfrm>
            <a:custGeom>
              <a:avLst/>
              <a:gdLst/>
              <a:ahLst/>
              <a:cxnLst/>
              <a:rect l="l" t="t" r="r" b="b"/>
              <a:pathLst>
                <a:path w="428625" h="0">
                  <a:moveTo>
                    <a:pt x="0" y="0"/>
                  </a:moveTo>
                  <a:lnTo>
                    <a:pt x="428117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127317" y="2120452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046981" y="2626418"/>
              <a:ext cx="1905" cy="264160"/>
            </a:xfrm>
            <a:custGeom>
              <a:avLst/>
              <a:gdLst/>
              <a:ahLst/>
              <a:cxnLst/>
              <a:rect l="l" t="t" r="r" b="b"/>
              <a:pathLst>
                <a:path w="1904" h="264160">
                  <a:moveTo>
                    <a:pt x="0" y="263867"/>
                  </a:moveTo>
                  <a:lnTo>
                    <a:pt x="1879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005901" y="2554982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3472" y="0"/>
                  </a:moveTo>
                  <a:lnTo>
                    <a:pt x="0" y="85420"/>
                  </a:lnTo>
                  <a:lnTo>
                    <a:pt x="85725" y="86029"/>
                  </a:lnTo>
                  <a:lnTo>
                    <a:pt x="43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641268" y="1271159"/>
              <a:ext cx="1162685" cy="1524000"/>
            </a:xfrm>
            <a:custGeom>
              <a:avLst/>
              <a:gdLst/>
              <a:ahLst/>
              <a:cxnLst/>
              <a:rect l="l" t="t" r="r" b="b"/>
              <a:pathLst>
                <a:path w="1162684" h="1524000">
                  <a:moveTo>
                    <a:pt x="174078" y="23101"/>
                  </a:moveTo>
                  <a:lnTo>
                    <a:pt x="130555" y="55067"/>
                  </a:lnTo>
                  <a:lnTo>
                    <a:pt x="1162469" y="1459788"/>
                  </a:lnTo>
                  <a:lnTo>
                    <a:pt x="1075436" y="1523720"/>
                  </a:lnTo>
                  <a:lnTo>
                    <a:pt x="43522" y="119011"/>
                  </a:lnTo>
                  <a:lnTo>
                    <a:pt x="0" y="150977"/>
                  </a:lnTo>
                  <a:lnTo>
                    <a:pt x="23101" y="0"/>
                  </a:lnTo>
                  <a:lnTo>
                    <a:pt x="174078" y="23101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4034815" y="1268933"/>
              <a:ext cx="469900" cy="490220"/>
            </a:xfrm>
            <a:custGeom>
              <a:avLst/>
              <a:gdLst/>
              <a:ahLst/>
              <a:cxnLst/>
              <a:rect l="l" t="t" r="r" b="b"/>
              <a:pathLst>
                <a:path w="469900" h="490219">
                  <a:moveTo>
                    <a:pt x="312191" y="4749"/>
                  </a:moveTo>
                  <a:lnTo>
                    <a:pt x="351548" y="41732"/>
                  </a:lnTo>
                  <a:lnTo>
                    <a:pt x="0" y="415848"/>
                  </a:lnTo>
                  <a:lnTo>
                    <a:pt x="78714" y="489800"/>
                  </a:lnTo>
                  <a:lnTo>
                    <a:pt x="430250" y="115684"/>
                  </a:lnTo>
                  <a:lnTo>
                    <a:pt x="469607" y="152666"/>
                  </a:lnTo>
                  <a:lnTo>
                    <a:pt x="464858" y="0"/>
                  </a:lnTo>
                  <a:lnTo>
                    <a:pt x="312191" y="4749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3290900" y="1825330"/>
            <a:ext cx="3533775" cy="830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9880" marR="2324100" indent="6413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libri"/>
                <a:cs typeface="Calibri"/>
              </a:rPr>
              <a:t>Motion Planning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latin typeface="Calibri"/>
                <a:cs typeface="Calibri"/>
              </a:rPr>
              <a:t>2.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3D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Point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Cloud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2D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Grid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</a:t>
            </a:r>
            <a:r>
              <a:rPr dirty="0" sz="1200" spc="-10">
                <a:latin typeface="Calibri"/>
                <a:cs typeface="Calibri"/>
              </a:rPr>
              <a:t> Creation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using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SLAM: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3290900" y="2630035"/>
            <a:ext cx="5085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-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Robot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pose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location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inside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3D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map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using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either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SLAM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methods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31114" y="1070221"/>
            <a:ext cx="27108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3.1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Navigation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-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Dynamic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Obstacle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Analysis:</a:t>
            </a:r>
            <a:endParaRPr sz="1200">
              <a:latin typeface="Calibri"/>
              <a:cs typeface="Calibri"/>
            </a:endParaRPr>
          </a:p>
          <a:p>
            <a:pPr marL="12700" marR="12065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-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Predicts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future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obstacle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position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from </a:t>
            </a:r>
            <a:r>
              <a:rPr dirty="0" sz="1200">
                <a:latin typeface="Calibri"/>
                <a:cs typeface="Calibri"/>
              </a:rPr>
              <a:t>previous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position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obtained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grid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map </a:t>
            </a:r>
            <a:r>
              <a:rPr dirty="0" sz="1200" spc="-10">
                <a:latin typeface="Calibri"/>
                <a:cs typeface="Calibri"/>
              </a:rPr>
              <a:t>obstacles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129350" y="730217"/>
            <a:ext cx="23495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3.0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Navigation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-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Procedure: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-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Navigate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using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motion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planning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goal </a:t>
            </a:r>
            <a:r>
              <a:rPr dirty="0" sz="1200">
                <a:latin typeface="Calibri"/>
                <a:cs typeface="Calibri"/>
              </a:rPr>
              <a:t>path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SLAM </a:t>
            </a:r>
            <a:r>
              <a:rPr dirty="0" sz="1200" spc="-10">
                <a:latin typeface="Calibri"/>
                <a:cs typeface="Calibri"/>
              </a:rPr>
              <a:t>localization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3001517" y="2827782"/>
            <a:ext cx="5417820" cy="1714500"/>
          </a:xfrm>
          <a:custGeom>
            <a:avLst/>
            <a:gdLst/>
            <a:ahLst/>
            <a:cxnLst/>
            <a:rect l="l" t="t" r="r" b="b"/>
            <a:pathLst>
              <a:path w="5417820" h="1714500">
                <a:moveTo>
                  <a:pt x="0" y="1714500"/>
                </a:moveTo>
                <a:lnTo>
                  <a:pt x="5417820" y="1714500"/>
                </a:lnTo>
                <a:lnTo>
                  <a:pt x="5417820" y="0"/>
                </a:lnTo>
                <a:lnTo>
                  <a:pt x="0" y="0"/>
                </a:lnTo>
                <a:lnTo>
                  <a:pt x="0" y="1714500"/>
                </a:lnTo>
                <a:close/>
              </a:path>
            </a:pathLst>
          </a:custGeom>
          <a:ln w="1905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3.2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Automated</a:t>
            </a:r>
            <a:r>
              <a:rPr dirty="0" sz="2400" spc="-10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Guided</a:t>
            </a:r>
            <a:r>
              <a:rPr dirty="0" sz="2400" spc="-114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Vehicle</a:t>
            </a:r>
            <a:r>
              <a:rPr dirty="0" sz="2400" spc="-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(AGV)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(1/3)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3276117" y="1338018"/>
            <a:ext cx="2188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3.2 </a:t>
            </a:r>
            <a:r>
              <a:rPr dirty="0" sz="1200" spc="-10">
                <a:latin typeface="Calibri"/>
                <a:cs typeface="Calibri"/>
              </a:rPr>
              <a:t>Navigation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-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Motion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Planning: Determines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 goal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path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robot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5577357" y="2955916"/>
            <a:ext cx="2661920" cy="433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53670">
              <a:lnSpc>
                <a:spcPts val="1964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SLAM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245"/>
              </a:lnSpc>
            </a:pPr>
            <a:r>
              <a:rPr dirty="0" sz="1200">
                <a:solidFill>
                  <a:srgbClr val="4D5156"/>
                </a:solidFill>
                <a:latin typeface="Arial MT"/>
                <a:cs typeface="Arial MT"/>
              </a:rPr>
              <a:t>Simultaneous</a:t>
            </a:r>
            <a:r>
              <a:rPr dirty="0" sz="1200" spc="-65">
                <a:solidFill>
                  <a:srgbClr val="4D5156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D5156"/>
                </a:solidFill>
                <a:latin typeface="Arial MT"/>
                <a:cs typeface="Arial MT"/>
              </a:rPr>
              <a:t>localization</a:t>
            </a:r>
            <a:r>
              <a:rPr dirty="0" sz="1200" spc="-55">
                <a:solidFill>
                  <a:srgbClr val="4D5156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D5156"/>
                </a:solidFill>
                <a:latin typeface="Arial MT"/>
                <a:cs typeface="Arial MT"/>
              </a:rPr>
              <a:t>and</a:t>
            </a:r>
            <a:r>
              <a:rPr dirty="0" sz="1200" spc="-50">
                <a:solidFill>
                  <a:srgbClr val="4D5156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4D5156"/>
                </a:solidFill>
                <a:latin typeface="Arial MT"/>
                <a:cs typeface="Arial MT"/>
              </a:rPr>
              <a:t>mapping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832951" y="6574567"/>
            <a:ext cx="2057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008" y="3340608"/>
            <a:ext cx="8354568" cy="245059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0081" y="2598420"/>
            <a:ext cx="1844014" cy="96011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094741" y="2695191"/>
            <a:ext cx="76200" cy="1592580"/>
            <a:chOff x="2094741" y="2695191"/>
            <a:chExt cx="76200" cy="1592580"/>
          </a:xfrm>
        </p:grpSpPr>
        <p:sp>
          <p:nvSpPr>
            <p:cNvPr id="5" name="object 5" descr=""/>
            <p:cNvSpPr/>
            <p:nvPr/>
          </p:nvSpPr>
          <p:spPr>
            <a:xfrm>
              <a:off x="2132838" y="2758700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146557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94738" y="2695193"/>
              <a:ext cx="76200" cy="1593215"/>
            </a:xfrm>
            <a:custGeom>
              <a:avLst/>
              <a:gdLst/>
              <a:ahLst/>
              <a:cxnLst/>
              <a:rect l="l" t="t" r="r" b="b"/>
              <a:pathLst>
                <a:path w="76200" h="1593214">
                  <a:moveTo>
                    <a:pt x="76200" y="1516392"/>
                  </a:moveTo>
                  <a:lnTo>
                    <a:pt x="0" y="1516392"/>
                  </a:lnTo>
                  <a:lnTo>
                    <a:pt x="38100" y="1592592"/>
                  </a:lnTo>
                  <a:lnTo>
                    <a:pt x="76200" y="1516392"/>
                  </a:lnTo>
                  <a:close/>
                </a:path>
                <a:path w="76200" h="1593214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1856" y="2804160"/>
            <a:ext cx="1844027" cy="95961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446529" y="2900932"/>
            <a:ext cx="76200" cy="1592580"/>
            <a:chOff x="3446529" y="2900932"/>
            <a:chExt cx="76200" cy="1592580"/>
          </a:xfrm>
        </p:grpSpPr>
        <p:sp>
          <p:nvSpPr>
            <p:cNvPr id="9" name="object 9" descr=""/>
            <p:cNvSpPr/>
            <p:nvPr/>
          </p:nvSpPr>
          <p:spPr>
            <a:xfrm>
              <a:off x="3484626" y="2964440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146558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446526" y="2900933"/>
              <a:ext cx="76200" cy="1593215"/>
            </a:xfrm>
            <a:custGeom>
              <a:avLst/>
              <a:gdLst/>
              <a:ahLst/>
              <a:cxnLst/>
              <a:rect l="l" t="t" r="r" b="b"/>
              <a:pathLst>
                <a:path w="76200" h="1593214">
                  <a:moveTo>
                    <a:pt x="76200" y="1516392"/>
                  </a:moveTo>
                  <a:lnTo>
                    <a:pt x="0" y="1516392"/>
                  </a:lnTo>
                  <a:lnTo>
                    <a:pt x="38100" y="1592592"/>
                  </a:lnTo>
                  <a:lnTo>
                    <a:pt x="76200" y="1516392"/>
                  </a:lnTo>
                  <a:close/>
                </a:path>
                <a:path w="76200" h="1593214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1849" y="2502406"/>
            <a:ext cx="1845487" cy="95975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5478021" y="2599180"/>
            <a:ext cx="76200" cy="1592580"/>
            <a:chOff x="5478021" y="2599180"/>
            <a:chExt cx="76200" cy="1592580"/>
          </a:xfrm>
        </p:grpSpPr>
        <p:sp>
          <p:nvSpPr>
            <p:cNvPr id="13" name="object 13" descr=""/>
            <p:cNvSpPr/>
            <p:nvPr/>
          </p:nvSpPr>
          <p:spPr>
            <a:xfrm>
              <a:off x="5516118" y="2662688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146558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478018" y="2599181"/>
              <a:ext cx="76200" cy="1593215"/>
            </a:xfrm>
            <a:custGeom>
              <a:avLst/>
              <a:gdLst/>
              <a:ahLst/>
              <a:cxnLst/>
              <a:rect l="l" t="t" r="r" b="b"/>
              <a:pathLst>
                <a:path w="76200" h="1593214">
                  <a:moveTo>
                    <a:pt x="76200" y="1516392"/>
                  </a:moveTo>
                  <a:lnTo>
                    <a:pt x="0" y="1516392"/>
                  </a:lnTo>
                  <a:lnTo>
                    <a:pt x="38100" y="1592592"/>
                  </a:lnTo>
                  <a:lnTo>
                    <a:pt x="76200" y="1516392"/>
                  </a:lnTo>
                  <a:close/>
                </a:path>
                <a:path w="76200" h="1593214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5682234" y="3137154"/>
            <a:ext cx="1882139" cy="134620"/>
            <a:chOff x="5682234" y="3137154"/>
            <a:chExt cx="1882139" cy="134620"/>
          </a:xfrm>
        </p:grpSpPr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1284" y="3156204"/>
              <a:ext cx="1844039" cy="9601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691759" y="3146679"/>
              <a:ext cx="1863089" cy="115570"/>
            </a:xfrm>
            <a:custGeom>
              <a:avLst/>
              <a:gdLst/>
              <a:ahLst/>
              <a:cxnLst/>
              <a:rect l="l" t="t" r="r" b="b"/>
              <a:pathLst>
                <a:path w="1863090" h="115570">
                  <a:moveTo>
                    <a:pt x="0" y="115062"/>
                  </a:moveTo>
                  <a:lnTo>
                    <a:pt x="1863089" y="115062"/>
                  </a:lnTo>
                  <a:lnTo>
                    <a:pt x="1863089" y="0"/>
                  </a:lnTo>
                  <a:lnTo>
                    <a:pt x="0" y="0"/>
                  </a:lnTo>
                  <a:lnTo>
                    <a:pt x="0" y="115062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6355270" y="3252976"/>
            <a:ext cx="537845" cy="1764030"/>
            <a:chOff x="6355270" y="3252976"/>
            <a:chExt cx="537845" cy="1764030"/>
          </a:xfrm>
        </p:grpSpPr>
        <p:sp>
          <p:nvSpPr>
            <p:cNvPr id="19" name="object 19" descr=""/>
            <p:cNvSpPr/>
            <p:nvPr/>
          </p:nvSpPr>
          <p:spPr>
            <a:xfrm>
              <a:off x="6624066" y="3316484"/>
              <a:ext cx="0" cy="1465580"/>
            </a:xfrm>
            <a:custGeom>
              <a:avLst/>
              <a:gdLst/>
              <a:ahLst/>
              <a:cxnLst/>
              <a:rect l="l" t="t" r="r" b="b"/>
              <a:pathLst>
                <a:path w="0" h="1465579">
                  <a:moveTo>
                    <a:pt x="0" y="146558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85966" y="3252977"/>
              <a:ext cx="76200" cy="1593215"/>
            </a:xfrm>
            <a:custGeom>
              <a:avLst/>
              <a:gdLst/>
              <a:ahLst/>
              <a:cxnLst/>
              <a:rect l="l" t="t" r="r" b="b"/>
              <a:pathLst>
                <a:path w="76200" h="1593214">
                  <a:moveTo>
                    <a:pt x="76200" y="1516392"/>
                  </a:moveTo>
                  <a:lnTo>
                    <a:pt x="0" y="1516392"/>
                  </a:lnTo>
                  <a:lnTo>
                    <a:pt x="38100" y="1592592"/>
                  </a:lnTo>
                  <a:lnTo>
                    <a:pt x="76200" y="1516392"/>
                  </a:lnTo>
                  <a:close/>
                </a:path>
                <a:path w="76200" h="1593214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369558" y="4577333"/>
              <a:ext cx="509270" cy="425450"/>
            </a:xfrm>
            <a:custGeom>
              <a:avLst/>
              <a:gdLst/>
              <a:ahLst/>
              <a:cxnLst/>
              <a:rect l="l" t="t" r="r" b="b"/>
              <a:pathLst>
                <a:path w="509270" h="425450">
                  <a:moveTo>
                    <a:pt x="0" y="212598"/>
                  </a:moveTo>
                  <a:lnTo>
                    <a:pt x="5170" y="169752"/>
                  </a:lnTo>
                  <a:lnTo>
                    <a:pt x="20000" y="129846"/>
                  </a:lnTo>
                  <a:lnTo>
                    <a:pt x="43465" y="93733"/>
                  </a:lnTo>
                  <a:lnTo>
                    <a:pt x="74542" y="62269"/>
                  </a:lnTo>
                  <a:lnTo>
                    <a:pt x="112208" y="36309"/>
                  </a:lnTo>
                  <a:lnTo>
                    <a:pt x="155440" y="16707"/>
                  </a:lnTo>
                  <a:lnTo>
                    <a:pt x="203214" y="4319"/>
                  </a:lnTo>
                  <a:lnTo>
                    <a:pt x="254508" y="0"/>
                  </a:lnTo>
                  <a:lnTo>
                    <a:pt x="305801" y="4319"/>
                  </a:lnTo>
                  <a:lnTo>
                    <a:pt x="353575" y="16707"/>
                  </a:lnTo>
                  <a:lnTo>
                    <a:pt x="396807" y="36309"/>
                  </a:lnTo>
                  <a:lnTo>
                    <a:pt x="434473" y="62269"/>
                  </a:lnTo>
                  <a:lnTo>
                    <a:pt x="465550" y="93733"/>
                  </a:lnTo>
                  <a:lnTo>
                    <a:pt x="489015" y="129846"/>
                  </a:lnTo>
                  <a:lnTo>
                    <a:pt x="503845" y="169752"/>
                  </a:lnTo>
                  <a:lnTo>
                    <a:pt x="509016" y="212598"/>
                  </a:lnTo>
                  <a:lnTo>
                    <a:pt x="503845" y="255443"/>
                  </a:lnTo>
                  <a:lnTo>
                    <a:pt x="489015" y="295349"/>
                  </a:lnTo>
                  <a:lnTo>
                    <a:pt x="465550" y="331462"/>
                  </a:lnTo>
                  <a:lnTo>
                    <a:pt x="434473" y="362926"/>
                  </a:lnTo>
                  <a:lnTo>
                    <a:pt x="396807" y="388886"/>
                  </a:lnTo>
                  <a:lnTo>
                    <a:pt x="353575" y="408488"/>
                  </a:lnTo>
                  <a:lnTo>
                    <a:pt x="305801" y="420876"/>
                  </a:lnTo>
                  <a:lnTo>
                    <a:pt x="254508" y="425196"/>
                  </a:lnTo>
                  <a:lnTo>
                    <a:pt x="203214" y="420876"/>
                  </a:lnTo>
                  <a:lnTo>
                    <a:pt x="155440" y="408488"/>
                  </a:lnTo>
                  <a:lnTo>
                    <a:pt x="112208" y="388886"/>
                  </a:lnTo>
                  <a:lnTo>
                    <a:pt x="74542" y="362926"/>
                  </a:lnTo>
                  <a:lnTo>
                    <a:pt x="43465" y="331462"/>
                  </a:lnTo>
                  <a:lnTo>
                    <a:pt x="20000" y="295349"/>
                  </a:lnTo>
                  <a:lnTo>
                    <a:pt x="5170" y="255443"/>
                  </a:lnTo>
                  <a:lnTo>
                    <a:pt x="0" y="212598"/>
                  </a:lnTo>
                  <a:close/>
                </a:path>
              </a:pathLst>
            </a:custGeom>
            <a:ln w="28575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358140" y="1525524"/>
            <a:ext cx="7206615" cy="3321685"/>
            <a:chOff x="358140" y="1525524"/>
            <a:chExt cx="7206615" cy="3321685"/>
          </a:xfrm>
        </p:grpSpPr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140" y="1583436"/>
              <a:ext cx="3410699" cy="803147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194048" y="1525523"/>
              <a:ext cx="917575" cy="925194"/>
            </a:xfrm>
            <a:custGeom>
              <a:avLst/>
              <a:gdLst/>
              <a:ahLst/>
              <a:cxnLst/>
              <a:rect l="l" t="t" r="r" b="b"/>
              <a:pathLst>
                <a:path w="917575" h="925194">
                  <a:moveTo>
                    <a:pt x="254508" y="0"/>
                  </a:moveTo>
                  <a:lnTo>
                    <a:pt x="0" y="0"/>
                  </a:lnTo>
                  <a:lnTo>
                    <a:pt x="0" y="925068"/>
                  </a:lnTo>
                  <a:lnTo>
                    <a:pt x="254508" y="925068"/>
                  </a:lnTo>
                  <a:lnTo>
                    <a:pt x="254508" y="0"/>
                  </a:lnTo>
                  <a:close/>
                </a:path>
                <a:path w="917575" h="925194">
                  <a:moveTo>
                    <a:pt x="917448" y="323088"/>
                  </a:moveTo>
                  <a:lnTo>
                    <a:pt x="667512" y="323088"/>
                  </a:lnTo>
                  <a:lnTo>
                    <a:pt x="667512" y="617220"/>
                  </a:lnTo>
                  <a:lnTo>
                    <a:pt x="917448" y="617220"/>
                  </a:lnTo>
                  <a:lnTo>
                    <a:pt x="917448" y="323088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769613" y="1986534"/>
              <a:ext cx="361315" cy="3175"/>
            </a:xfrm>
            <a:custGeom>
              <a:avLst/>
              <a:gdLst/>
              <a:ahLst/>
              <a:cxnLst/>
              <a:rect l="l" t="t" r="r" b="b"/>
              <a:pathLst>
                <a:path w="361314" h="3175">
                  <a:moveTo>
                    <a:pt x="0" y="0"/>
                  </a:moveTo>
                  <a:lnTo>
                    <a:pt x="361162" y="2882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117771" y="1951217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609" y="0"/>
                  </a:moveTo>
                  <a:lnTo>
                    <a:pt x="0" y="76200"/>
                  </a:lnTo>
                  <a:lnTo>
                    <a:pt x="76504" y="38709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112257" y="1997204"/>
              <a:ext cx="525780" cy="0"/>
            </a:xfrm>
            <a:custGeom>
              <a:avLst/>
              <a:gdLst/>
              <a:ahLst/>
              <a:cxnLst/>
              <a:rect l="l" t="t" r="r" b="b"/>
              <a:pathLst>
                <a:path w="525779" h="0">
                  <a:moveTo>
                    <a:pt x="0" y="0"/>
                  </a:moveTo>
                  <a:lnTo>
                    <a:pt x="525373" y="0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24936" y="195910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1284" y="1943100"/>
              <a:ext cx="1844039" cy="9748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691759" y="1933575"/>
              <a:ext cx="1863089" cy="116839"/>
            </a:xfrm>
            <a:custGeom>
              <a:avLst/>
              <a:gdLst/>
              <a:ahLst/>
              <a:cxnLst/>
              <a:rect l="l" t="t" r="r" b="b"/>
              <a:pathLst>
                <a:path w="1863090" h="116839">
                  <a:moveTo>
                    <a:pt x="0" y="116586"/>
                  </a:moveTo>
                  <a:lnTo>
                    <a:pt x="1863089" y="116586"/>
                  </a:lnTo>
                  <a:lnTo>
                    <a:pt x="1863089" y="0"/>
                  </a:lnTo>
                  <a:lnTo>
                    <a:pt x="0" y="0"/>
                  </a:lnTo>
                  <a:lnTo>
                    <a:pt x="0" y="116586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656069" y="2118614"/>
              <a:ext cx="0" cy="685165"/>
            </a:xfrm>
            <a:custGeom>
              <a:avLst/>
              <a:gdLst/>
              <a:ahLst/>
              <a:cxnLst/>
              <a:rect l="l" t="t" r="r" b="b"/>
              <a:pathLst>
                <a:path w="0" h="685164">
                  <a:moveTo>
                    <a:pt x="0" y="0"/>
                  </a:moveTo>
                  <a:lnTo>
                    <a:pt x="0" y="684974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617970" y="2055126"/>
              <a:ext cx="76200" cy="812165"/>
            </a:xfrm>
            <a:custGeom>
              <a:avLst/>
              <a:gdLst/>
              <a:ahLst/>
              <a:cxnLst/>
              <a:rect l="l" t="t" r="r" b="b"/>
              <a:pathLst>
                <a:path w="76200" h="812164">
                  <a:moveTo>
                    <a:pt x="76200" y="735774"/>
                  </a:moveTo>
                  <a:lnTo>
                    <a:pt x="0" y="735774"/>
                  </a:lnTo>
                  <a:lnTo>
                    <a:pt x="38100" y="811974"/>
                  </a:lnTo>
                  <a:lnTo>
                    <a:pt x="76200" y="735774"/>
                  </a:lnTo>
                  <a:close/>
                </a:path>
                <a:path w="76200" h="812164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136809" y="2413114"/>
              <a:ext cx="4418330" cy="2403475"/>
            </a:xfrm>
            <a:custGeom>
              <a:avLst/>
              <a:gdLst/>
              <a:ahLst/>
              <a:cxnLst/>
              <a:rect l="l" t="t" r="r" b="b"/>
              <a:pathLst>
                <a:path w="4418330" h="2403475">
                  <a:moveTo>
                    <a:pt x="4418037" y="240322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70AD4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081009" y="2382773"/>
              <a:ext cx="4530090" cy="2464435"/>
            </a:xfrm>
            <a:custGeom>
              <a:avLst/>
              <a:gdLst/>
              <a:ahLst/>
              <a:cxnLst/>
              <a:rect l="l" t="t" r="r" b="b"/>
              <a:pathLst>
                <a:path w="4530090" h="2464435">
                  <a:moveTo>
                    <a:pt x="85140" y="2946"/>
                  </a:moveTo>
                  <a:lnTo>
                    <a:pt x="0" y="0"/>
                  </a:lnTo>
                  <a:lnTo>
                    <a:pt x="48729" y="69888"/>
                  </a:lnTo>
                  <a:lnTo>
                    <a:pt x="85140" y="2946"/>
                  </a:lnTo>
                  <a:close/>
                </a:path>
                <a:path w="4530090" h="2464435">
                  <a:moveTo>
                    <a:pt x="4529607" y="2463901"/>
                  </a:moveTo>
                  <a:lnTo>
                    <a:pt x="4480877" y="2394026"/>
                  </a:lnTo>
                  <a:lnTo>
                    <a:pt x="4444466" y="2460968"/>
                  </a:lnTo>
                  <a:lnTo>
                    <a:pt x="4529607" y="2463901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642118" y="1304720"/>
            <a:ext cx="88074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RGB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Image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345316" y="1304720"/>
            <a:ext cx="8820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Point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Cloud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4527803" y="1685544"/>
            <a:ext cx="254635" cy="607060"/>
          </a:xfrm>
          <a:custGeom>
            <a:avLst/>
            <a:gdLst/>
            <a:ahLst/>
            <a:cxnLst/>
            <a:rect l="l" t="t" r="r" b="b"/>
            <a:pathLst>
              <a:path w="254635" h="607060">
                <a:moveTo>
                  <a:pt x="254508" y="0"/>
                </a:moveTo>
                <a:lnTo>
                  <a:pt x="0" y="0"/>
                </a:lnTo>
                <a:lnTo>
                  <a:pt x="0" y="606551"/>
                </a:lnTo>
                <a:lnTo>
                  <a:pt x="254508" y="606551"/>
                </a:lnTo>
                <a:lnTo>
                  <a:pt x="254508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3872519" y="1203713"/>
            <a:ext cx="17564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Deep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Learning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Network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dirty="0" sz="1200" spc="-25"/>
              <a:t>25</a:t>
            </a:fld>
            <a:endParaRPr sz="1200"/>
          </a:p>
        </p:txBody>
      </p:sp>
      <p:sp>
        <p:nvSpPr>
          <p:cNvPr id="39" name="object 39" descr=""/>
          <p:cNvSpPr txBox="1"/>
          <p:nvPr/>
        </p:nvSpPr>
        <p:spPr>
          <a:xfrm>
            <a:off x="3922980" y="5803703"/>
            <a:ext cx="11195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Reference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Map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97733" y="5198997"/>
            <a:ext cx="114617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885" indent="-83185">
              <a:lnSpc>
                <a:spcPct val="100000"/>
              </a:lnSpc>
              <a:spcBef>
                <a:spcPts val="100"/>
              </a:spcBef>
              <a:buChar char="-"/>
              <a:tabLst>
                <a:tab pos="95885" algn="l"/>
              </a:tabLst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r>
              <a:rPr dirty="0" sz="1400">
                <a:latin typeface="Times New Roman"/>
                <a:cs typeface="Times New Roman"/>
              </a:rPr>
              <a:t>: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Database</a:t>
            </a:r>
            <a:endParaRPr sz="1400">
              <a:latin typeface="Times New Roman"/>
              <a:cs typeface="Times New Roman"/>
            </a:endParaRPr>
          </a:p>
          <a:p>
            <a:pPr marL="95885" indent="-83185">
              <a:lnSpc>
                <a:spcPct val="100000"/>
              </a:lnSpc>
              <a:spcBef>
                <a:spcPts val="5"/>
              </a:spcBef>
              <a:buChar char="-"/>
              <a:tabLst>
                <a:tab pos="95885" algn="l"/>
              </a:tabLst>
            </a:pPr>
            <a:r>
              <a:rPr dirty="0" sz="1400">
                <a:solidFill>
                  <a:srgbClr val="70AD47"/>
                </a:solidFill>
                <a:latin typeface="Times New Roman"/>
                <a:cs typeface="Times New Roman"/>
              </a:rPr>
              <a:t>Green</a:t>
            </a:r>
            <a:r>
              <a:rPr dirty="0" sz="1400">
                <a:latin typeface="Times New Roman"/>
                <a:cs typeface="Times New Roman"/>
              </a:rPr>
              <a:t>: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Query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679378" y="1610969"/>
            <a:ext cx="2689860" cy="145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123952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Query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Descriptor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400">
              <a:latin typeface="Times New Roman"/>
              <a:cs typeface="Times New Roman"/>
            </a:endParaRPr>
          </a:p>
          <a:p>
            <a:pPr marL="1021715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Matching,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get</a:t>
            </a:r>
            <a:r>
              <a:rPr dirty="0" sz="1400" spc="-10">
                <a:latin typeface="Times New Roman"/>
                <a:cs typeface="Times New Roman"/>
              </a:rPr>
              <a:t> location.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400">
              <a:latin typeface="Times New Roman"/>
              <a:cs typeface="Times New Roman"/>
            </a:endParaRPr>
          </a:p>
          <a:p>
            <a:pPr algn="r" marR="121539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Times New Roman"/>
                <a:cs typeface="Times New Roman"/>
              </a:rPr>
              <a:t>Database</a:t>
            </a:r>
            <a:r>
              <a:rPr dirty="0" sz="1400" spc="-5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Descriptor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3.2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Automated</a:t>
            </a:r>
            <a:r>
              <a:rPr dirty="0" sz="2400" spc="-114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Guided</a:t>
            </a:r>
            <a:r>
              <a:rPr dirty="0" sz="2400" spc="-12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Vehicle</a:t>
            </a:r>
            <a:r>
              <a:rPr dirty="0" sz="2400" spc="-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(AGV):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Navigation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(2/3)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8" y="519511"/>
            <a:ext cx="1104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CSIE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9F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3.2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Automated</a:t>
            </a:r>
            <a:r>
              <a:rPr dirty="0" sz="2400" spc="-114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Guided</a:t>
            </a:r>
            <a:r>
              <a:rPr dirty="0" sz="2400" spc="-12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Vehicle</a:t>
            </a:r>
            <a:r>
              <a:rPr dirty="0" sz="2400" spc="-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(AGV):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SLAM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Creation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Demo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(3/3)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" y="884986"/>
            <a:ext cx="9140825" cy="5167630"/>
            <a:chOff x="6" y="884986"/>
            <a:chExt cx="9140825" cy="5167630"/>
          </a:xfrm>
        </p:grpSpPr>
        <p:sp>
          <p:nvSpPr>
            <p:cNvPr id="5" name="object 5" descr=""/>
            <p:cNvSpPr/>
            <p:nvPr/>
          </p:nvSpPr>
          <p:spPr>
            <a:xfrm>
              <a:off x="6" y="884989"/>
              <a:ext cx="9140825" cy="5167630"/>
            </a:xfrm>
            <a:custGeom>
              <a:avLst/>
              <a:gdLst/>
              <a:ahLst/>
              <a:cxnLst/>
              <a:rect l="l" t="t" r="r" b="b"/>
              <a:pathLst>
                <a:path w="9140825" h="5167630">
                  <a:moveTo>
                    <a:pt x="0" y="5167467"/>
                  </a:moveTo>
                  <a:lnTo>
                    <a:pt x="9140440" y="5167467"/>
                  </a:lnTo>
                  <a:lnTo>
                    <a:pt x="9140440" y="0"/>
                  </a:lnTo>
                  <a:lnTo>
                    <a:pt x="0" y="0"/>
                  </a:lnTo>
                  <a:lnTo>
                    <a:pt x="0" y="516746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356" y="891336"/>
              <a:ext cx="9128125" cy="5154930"/>
            </a:xfrm>
            <a:custGeom>
              <a:avLst/>
              <a:gdLst/>
              <a:ahLst/>
              <a:cxnLst/>
              <a:rect l="l" t="t" r="r" b="b"/>
              <a:pathLst>
                <a:path w="9128125" h="5154930">
                  <a:moveTo>
                    <a:pt x="0" y="5154770"/>
                  </a:moveTo>
                  <a:lnTo>
                    <a:pt x="9127743" y="5154770"/>
                  </a:lnTo>
                  <a:lnTo>
                    <a:pt x="9127743" y="0"/>
                  </a:lnTo>
                  <a:lnTo>
                    <a:pt x="0" y="0"/>
                  </a:lnTo>
                  <a:lnTo>
                    <a:pt x="0" y="515477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81" y="5703194"/>
              <a:ext cx="247649" cy="2476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781" y="5703194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4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4" y="0"/>
                  </a:lnTo>
                  <a:lnTo>
                    <a:pt x="200024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49" y="47624"/>
                  </a:lnTo>
                  <a:lnTo>
                    <a:pt x="247649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4" y="247662"/>
                  </a:lnTo>
                  <a:lnTo>
                    <a:pt x="47624" y="247662"/>
                  </a:lnTo>
                  <a:close/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17" y="5723844"/>
              <a:ext cx="206374" cy="2063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dirty="0" sz="1200" spc="-25"/>
              <a:t>25</a:t>
            </a:fld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6852" y="140333"/>
            <a:ext cx="1686557" cy="42275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969761" y="5761974"/>
            <a:ext cx="939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3876" y="5808202"/>
            <a:ext cx="68580" cy="134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0"/>
              </a:lnSpc>
            </a:pPr>
            <a:r>
              <a:rPr dirty="0" sz="1050" spc="-5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-29780" y="30648"/>
            <a:ext cx="3407410" cy="701675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800" b="1">
                <a:latin typeface="Times New Roman"/>
                <a:cs typeface="Times New Roman"/>
              </a:rPr>
              <a:t>3.2</a:t>
            </a:r>
            <a:r>
              <a:rPr dirty="0" sz="1800" spc="-114" b="1">
                <a:latin typeface="Times New Roman"/>
                <a:cs typeface="Times New Roman"/>
              </a:rPr>
              <a:t> </a:t>
            </a:r>
            <a:r>
              <a:rPr dirty="0" sz="1800" spc="-45" b="1">
                <a:latin typeface="Times New Roman"/>
                <a:cs typeface="Times New Roman"/>
              </a:rPr>
              <a:t>AGV-</a:t>
            </a:r>
            <a:r>
              <a:rPr dirty="0" sz="1800" spc="-20" b="1">
                <a:latin typeface="Times New Roman"/>
                <a:cs typeface="Times New Roman"/>
              </a:rPr>
              <a:t>Tracer: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Navigation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20" b="1">
                <a:latin typeface="Times New Roman"/>
                <a:cs typeface="Times New Roman"/>
              </a:rPr>
              <a:t>Demo</a:t>
            </a:r>
            <a:endParaRPr sz="1800">
              <a:latin typeface="Times New Roman"/>
              <a:cs typeface="Times New Roman"/>
            </a:endParaRPr>
          </a:p>
          <a:p>
            <a:pPr marL="347980" indent="-213995">
              <a:lnSpc>
                <a:spcPct val="100000"/>
              </a:lnSpc>
              <a:spcBef>
                <a:spcPts val="665"/>
              </a:spcBef>
              <a:buFont typeface="Wingdings"/>
              <a:buChar char=""/>
              <a:tabLst>
                <a:tab pos="347980" algn="l"/>
              </a:tabLst>
            </a:pPr>
            <a:r>
              <a:rPr dirty="0" sz="1350">
                <a:latin typeface="Times New Roman"/>
                <a:cs typeface="Times New Roman"/>
              </a:rPr>
              <a:t>CSIE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 spc="-25">
                <a:latin typeface="Times New Roman"/>
                <a:cs typeface="Times New Roman"/>
              </a:rPr>
              <a:t>9F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63" y="1048511"/>
            <a:ext cx="8805672" cy="49529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9" y="519511"/>
            <a:ext cx="1104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CSIE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9F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01564" y="914370"/>
            <a:ext cx="8941435" cy="5029835"/>
            <a:chOff x="101564" y="914370"/>
            <a:chExt cx="8941435" cy="50298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07" y="914400"/>
              <a:ext cx="8939784" cy="50291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1564" y="914380"/>
              <a:ext cx="8941435" cy="5029835"/>
            </a:xfrm>
            <a:custGeom>
              <a:avLst/>
              <a:gdLst/>
              <a:ahLst/>
              <a:cxnLst/>
              <a:rect l="l" t="t" r="r" b="b"/>
              <a:pathLst>
                <a:path w="8941435" h="5029835">
                  <a:moveTo>
                    <a:pt x="0" y="5029240"/>
                  </a:moveTo>
                  <a:lnTo>
                    <a:pt x="8940872" y="5029240"/>
                  </a:lnTo>
                  <a:lnTo>
                    <a:pt x="8940872" y="0"/>
                  </a:lnTo>
                  <a:lnTo>
                    <a:pt x="0" y="0"/>
                  </a:lnTo>
                  <a:lnTo>
                    <a:pt x="0" y="502924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7914" y="920720"/>
              <a:ext cx="8928735" cy="5017135"/>
            </a:xfrm>
            <a:custGeom>
              <a:avLst/>
              <a:gdLst/>
              <a:ahLst/>
              <a:cxnLst/>
              <a:rect l="l" t="t" r="r" b="b"/>
              <a:pathLst>
                <a:path w="8928735" h="5017135">
                  <a:moveTo>
                    <a:pt x="0" y="5016550"/>
                  </a:moveTo>
                  <a:lnTo>
                    <a:pt x="8928176" y="5016550"/>
                  </a:lnTo>
                  <a:lnTo>
                    <a:pt x="8928176" y="0"/>
                  </a:lnTo>
                  <a:lnTo>
                    <a:pt x="0" y="0"/>
                  </a:lnTo>
                  <a:lnTo>
                    <a:pt x="0" y="50165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339" y="5594359"/>
              <a:ext cx="247649" cy="2476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06339" y="5594358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5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5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975" y="5615009"/>
              <a:ext cx="206374" cy="2063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87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3.2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AMR-</a:t>
            </a:r>
            <a:r>
              <a:rPr dirty="0" sz="2400" b="1">
                <a:latin typeface="Times New Roman"/>
                <a:cs typeface="Times New Roman"/>
              </a:rPr>
              <a:t>iAmech: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380" b="1">
                <a:latin typeface="Times New Roman"/>
                <a:cs typeface="Times New Roman"/>
              </a:rPr>
              <a:t>඲ϡТཚၮ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Demo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410"/>
              </a:lnSpc>
            </a:pPr>
            <a:fld id="{81D60167-4931-47E6-BA6A-407CBD079E47}" type="slidenum">
              <a:rPr dirty="0" sz="1200" spc="-25">
                <a:solidFill>
                  <a:srgbClr val="898989"/>
                </a:solidFill>
                <a:latin typeface="Times New Roman"/>
                <a:cs typeface="Times New Roman"/>
              </a:rPr>
              <a:t>27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9" y="519511"/>
            <a:ext cx="1104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800">
                <a:latin typeface="Times New Roman"/>
                <a:cs typeface="Times New Roman"/>
              </a:rPr>
              <a:t>CSIE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9F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903731"/>
            <a:ext cx="9144000" cy="5144135"/>
            <a:chOff x="0" y="903731"/>
            <a:chExt cx="9144000" cy="51441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3731"/>
              <a:ext cx="9143998" cy="51435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" y="90424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0" y="5143496"/>
                  </a:moveTo>
                  <a:lnTo>
                    <a:pt x="9143993" y="5143496"/>
                  </a:lnTo>
                  <a:lnTo>
                    <a:pt x="9143993" y="0"/>
                  </a:lnTo>
                  <a:lnTo>
                    <a:pt x="0" y="0"/>
                  </a:lnTo>
                  <a:lnTo>
                    <a:pt x="0" y="514349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353" y="910586"/>
              <a:ext cx="9131300" cy="5130800"/>
            </a:xfrm>
            <a:custGeom>
              <a:avLst/>
              <a:gdLst/>
              <a:ahLst/>
              <a:cxnLst/>
              <a:rect l="l" t="t" r="r" b="b"/>
              <a:pathLst>
                <a:path w="9131300" h="5130800">
                  <a:moveTo>
                    <a:pt x="0" y="5130800"/>
                  </a:moveTo>
                  <a:lnTo>
                    <a:pt x="9131300" y="5130800"/>
                  </a:lnTo>
                  <a:lnTo>
                    <a:pt x="9131300" y="0"/>
                  </a:lnTo>
                  <a:lnTo>
                    <a:pt x="0" y="0"/>
                  </a:lnTo>
                  <a:lnTo>
                    <a:pt x="0" y="5130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78" y="5698473"/>
              <a:ext cx="247649" cy="2476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4778" y="5698473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5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5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14" y="5719124"/>
              <a:ext cx="206374" cy="2063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87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3.2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AMR-</a:t>
            </a:r>
            <a:r>
              <a:rPr dirty="0" sz="2400" spc="95" b="1">
                <a:latin typeface="Times New Roman"/>
                <a:cs typeface="Times New Roman"/>
              </a:rPr>
              <a:t>iAmech:</a:t>
            </a:r>
            <a:r>
              <a:rPr dirty="0" sz="2400" spc="95" b="1">
                <a:latin typeface="Times New Roman"/>
                <a:cs typeface="Times New Roman"/>
              </a:rPr>
              <a:t>ٛࣝ</a:t>
            </a:r>
            <a:r>
              <a:rPr dirty="0" sz="2400" spc="95" b="1">
                <a:latin typeface="Times New Roman"/>
                <a:cs typeface="Times New Roman"/>
              </a:rPr>
              <a:t>ᐒᏔ“ଌ೤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Demo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5405">
              <a:lnSpc>
                <a:spcPts val="1410"/>
              </a:lnSpc>
            </a:pPr>
            <a:fld id="{81D60167-4931-47E6-BA6A-407CBD079E47}" type="slidenum">
              <a:rPr dirty="0" sz="1200" spc="-25">
                <a:solidFill>
                  <a:srgbClr val="898989"/>
                </a:solidFill>
                <a:latin typeface="Times New Roman"/>
                <a:cs typeface="Times New Roman"/>
              </a:rPr>
              <a:t>27</a:t>
            </a:fld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885935" y="6564157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98989"/>
                </a:solidFill>
                <a:latin typeface="Times New Roman"/>
                <a:cs typeface="Times New Roman"/>
              </a:rPr>
              <a:t>29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554979" y="5031483"/>
            <a:ext cx="1785620" cy="739140"/>
            <a:chOff x="5554979" y="5031483"/>
            <a:chExt cx="1785620" cy="739140"/>
          </a:xfrm>
        </p:grpSpPr>
        <p:sp>
          <p:nvSpPr>
            <p:cNvPr id="4" name="object 4" descr=""/>
            <p:cNvSpPr/>
            <p:nvPr/>
          </p:nvSpPr>
          <p:spPr>
            <a:xfrm>
              <a:off x="5574029" y="5125553"/>
              <a:ext cx="1707514" cy="626110"/>
            </a:xfrm>
            <a:custGeom>
              <a:avLst/>
              <a:gdLst/>
              <a:ahLst/>
              <a:cxnLst/>
              <a:rect l="l" t="t" r="r" b="b"/>
              <a:pathLst>
                <a:path w="1707515" h="626110">
                  <a:moveTo>
                    <a:pt x="0" y="625932"/>
                  </a:moveTo>
                  <a:lnTo>
                    <a:pt x="1706994" y="625932"/>
                  </a:lnTo>
                  <a:lnTo>
                    <a:pt x="1706994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227574" y="5031483"/>
              <a:ext cx="113030" cy="121920"/>
            </a:xfrm>
            <a:custGeom>
              <a:avLst/>
              <a:gdLst/>
              <a:ahLst/>
              <a:cxnLst/>
              <a:rect l="l" t="t" r="r" b="b"/>
              <a:pathLst>
                <a:path w="113029" h="121920">
                  <a:moveTo>
                    <a:pt x="38455" y="0"/>
                  </a:moveTo>
                  <a:lnTo>
                    <a:pt x="0" y="121869"/>
                  </a:lnTo>
                  <a:lnTo>
                    <a:pt x="112877" y="103886"/>
                  </a:lnTo>
                  <a:lnTo>
                    <a:pt x="3845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13943" y="2596895"/>
            <a:ext cx="1250950" cy="1948180"/>
          </a:xfrm>
          <a:prstGeom prst="rect">
            <a:avLst/>
          </a:prstGeom>
          <a:ln w="3175">
            <a:solidFill>
              <a:srgbClr val="172C51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  <a:spcBef>
                <a:spcPts val="1120"/>
              </a:spcBef>
            </a:pPr>
            <a:endParaRPr sz="1000">
              <a:latin typeface="Times New Roman"/>
              <a:cs typeface="Times New Roman"/>
            </a:endParaRPr>
          </a:p>
          <a:p>
            <a:pPr marL="663575">
              <a:lnSpc>
                <a:spcPct val="100000"/>
              </a:lnSpc>
            </a:pPr>
            <a:r>
              <a:rPr dirty="0" sz="1000">
                <a:latin typeface="Times New Roman"/>
                <a:cs typeface="Times New Roman"/>
              </a:rPr>
              <a:t>Robot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Arm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64244" y="1404879"/>
            <a:ext cx="4596130" cy="3375025"/>
            <a:chOff x="764244" y="1404879"/>
            <a:chExt cx="4596130" cy="337502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595" y="3749040"/>
              <a:ext cx="120395" cy="52578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39595" y="3749040"/>
              <a:ext cx="120650" cy="525780"/>
            </a:xfrm>
            <a:custGeom>
              <a:avLst/>
              <a:gdLst/>
              <a:ahLst/>
              <a:cxnLst/>
              <a:rect l="l" t="t" r="r" b="b"/>
              <a:pathLst>
                <a:path w="120650" h="525779">
                  <a:moveTo>
                    <a:pt x="0" y="20066"/>
                  </a:moveTo>
                  <a:lnTo>
                    <a:pt x="1576" y="12253"/>
                  </a:lnTo>
                  <a:lnTo>
                    <a:pt x="5875" y="5875"/>
                  </a:lnTo>
                  <a:lnTo>
                    <a:pt x="12253" y="1576"/>
                  </a:lnTo>
                  <a:lnTo>
                    <a:pt x="20066" y="0"/>
                  </a:lnTo>
                  <a:lnTo>
                    <a:pt x="100330" y="0"/>
                  </a:lnTo>
                  <a:lnTo>
                    <a:pt x="108142" y="1576"/>
                  </a:lnTo>
                  <a:lnTo>
                    <a:pt x="114520" y="5875"/>
                  </a:lnTo>
                  <a:lnTo>
                    <a:pt x="118819" y="12253"/>
                  </a:lnTo>
                  <a:lnTo>
                    <a:pt x="120396" y="20066"/>
                  </a:lnTo>
                  <a:lnTo>
                    <a:pt x="120396" y="505714"/>
                  </a:lnTo>
                  <a:lnTo>
                    <a:pt x="118819" y="513526"/>
                  </a:lnTo>
                  <a:lnTo>
                    <a:pt x="114520" y="519904"/>
                  </a:lnTo>
                  <a:lnTo>
                    <a:pt x="108142" y="524203"/>
                  </a:lnTo>
                  <a:lnTo>
                    <a:pt x="100330" y="525780"/>
                  </a:lnTo>
                  <a:lnTo>
                    <a:pt x="20066" y="525780"/>
                  </a:lnTo>
                  <a:lnTo>
                    <a:pt x="12253" y="524203"/>
                  </a:lnTo>
                  <a:lnTo>
                    <a:pt x="5875" y="519904"/>
                  </a:lnTo>
                  <a:lnTo>
                    <a:pt x="1576" y="513526"/>
                  </a:lnTo>
                  <a:lnTo>
                    <a:pt x="0" y="505714"/>
                  </a:lnTo>
                  <a:lnTo>
                    <a:pt x="0" y="2006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779" y="4091940"/>
              <a:ext cx="208787" cy="20574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430" y="4085590"/>
              <a:ext cx="221487" cy="2184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109" y="3555085"/>
              <a:ext cx="247789" cy="27590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238111" y="3555183"/>
              <a:ext cx="248285" cy="276225"/>
            </a:xfrm>
            <a:custGeom>
              <a:avLst/>
              <a:gdLst/>
              <a:ahLst/>
              <a:cxnLst/>
              <a:rect l="l" t="t" r="r" b="b"/>
              <a:pathLst>
                <a:path w="248284" h="276225">
                  <a:moveTo>
                    <a:pt x="3703" y="70853"/>
                  </a:moveTo>
                  <a:lnTo>
                    <a:pt x="562" y="64817"/>
                  </a:lnTo>
                  <a:lnTo>
                    <a:pt x="0" y="58273"/>
                  </a:lnTo>
                  <a:lnTo>
                    <a:pt x="1930" y="51997"/>
                  </a:lnTo>
                  <a:lnTo>
                    <a:pt x="6269" y="46761"/>
                  </a:lnTo>
                  <a:lnTo>
                    <a:pt x="59609" y="3708"/>
                  </a:lnTo>
                  <a:lnTo>
                    <a:pt x="65639" y="565"/>
                  </a:lnTo>
                  <a:lnTo>
                    <a:pt x="72183" y="0"/>
                  </a:lnTo>
                  <a:lnTo>
                    <a:pt x="78463" y="1929"/>
                  </a:lnTo>
                  <a:lnTo>
                    <a:pt x="83700" y="6273"/>
                  </a:lnTo>
                  <a:lnTo>
                    <a:pt x="244089" y="204952"/>
                  </a:lnTo>
                  <a:lnTo>
                    <a:pt x="247229" y="210988"/>
                  </a:lnTo>
                  <a:lnTo>
                    <a:pt x="247792" y="217533"/>
                  </a:lnTo>
                  <a:lnTo>
                    <a:pt x="245862" y="223813"/>
                  </a:lnTo>
                  <a:lnTo>
                    <a:pt x="241523" y="229057"/>
                  </a:lnTo>
                  <a:lnTo>
                    <a:pt x="188183" y="272097"/>
                  </a:lnTo>
                  <a:lnTo>
                    <a:pt x="182147" y="275245"/>
                  </a:lnTo>
                  <a:lnTo>
                    <a:pt x="175604" y="275810"/>
                  </a:lnTo>
                  <a:lnTo>
                    <a:pt x="169327" y="273878"/>
                  </a:lnTo>
                  <a:lnTo>
                    <a:pt x="164091" y="269532"/>
                  </a:lnTo>
                  <a:lnTo>
                    <a:pt x="3703" y="7085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561" y="3471380"/>
              <a:ext cx="235935" cy="19854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689" y="3250483"/>
              <a:ext cx="401161" cy="50092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618487" y="2598419"/>
              <a:ext cx="1064260" cy="1931035"/>
            </a:xfrm>
            <a:custGeom>
              <a:avLst/>
              <a:gdLst/>
              <a:ahLst/>
              <a:cxnLst/>
              <a:rect l="l" t="t" r="r" b="b"/>
              <a:pathLst>
                <a:path w="1064260" h="1931035">
                  <a:moveTo>
                    <a:pt x="0" y="1930907"/>
                  </a:moveTo>
                  <a:lnTo>
                    <a:pt x="1063752" y="1930907"/>
                  </a:lnTo>
                  <a:lnTo>
                    <a:pt x="1063752" y="0"/>
                  </a:lnTo>
                  <a:lnTo>
                    <a:pt x="0" y="0"/>
                  </a:lnTo>
                  <a:lnTo>
                    <a:pt x="0" y="1930907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55726" y="2353817"/>
              <a:ext cx="1250315" cy="228600"/>
            </a:xfrm>
            <a:custGeom>
              <a:avLst/>
              <a:gdLst/>
              <a:ahLst/>
              <a:cxnLst/>
              <a:rect l="l" t="t" r="r" b="b"/>
              <a:pathLst>
                <a:path w="1250314" h="228600">
                  <a:moveTo>
                    <a:pt x="0" y="228600"/>
                  </a:moveTo>
                  <a:lnTo>
                    <a:pt x="0" y="0"/>
                  </a:lnTo>
                  <a:lnTo>
                    <a:pt x="1250149" y="0"/>
                  </a:lnTo>
                  <a:lnTo>
                    <a:pt x="1250149" y="172275"/>
                  </a:lnTo>
                </a:path>
              </a:pathLst>
            </a:custGeom>
            <a:ln w="190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067777" y="25133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01813" y="4565141"/>
              <a:ext cx="1329690" cy="205104"/>
            </a:xfrm>
            <a:custGeom>
              <a:avLst/>
              <a:gdLst/>
              <a:ahLst/>
              <a:cxnLst/>
              <a:rect l="l" t="t" r="r" b="b"/>
              <a:pathLst>
                <a:path w="1329689" h="205104">
                  <a:moveTo>
                    <a:pt x="1329524" y="0"/>
                  </a:moveTo>
                  <a:lnTo>
                    <a:pt x="1329524" y="204952"/>
                  </a:lnTo>
                  <a:lnTo>
                    <a:pt x="0" y="204952"/>
                  </a:lnTo>
                  <a:lnTo>
                    <a:pt x="0" y="99453"/>
                  </a:lnTo>
                </a:path>
              </a:pathLst>
            </a:custGeom>
            <a:ln w="190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64244" y="4601137"/>
              <a:ext cx="76200" cy="78105"/>
            </a:xfrm>
            <a:custGeom>
              <a:avLst/>
              <a:gdLst/>
              <a:ahLst/>
              <a:cxnLst/>
              <a:rect l="l" t="t" r="r" b="b"/>
              <a:pathLst>
                <a:path w="76200" h="78104">
                  <a:moveTo>
                    <a:pt x="35090" y="0"/>
                  </a:moveTo>
                  <a:lnTo>
                    <a:pt x="0" y="77635"/>
                  </a:lnTo>
                  <a:lnTo>
                    <a:pt x="76136" y="74663"/>
                  </a:lnTo>
                  <a:lnTo>
                    <a:pt x="3509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759707" y="1512321"/>
              <a:ext cx="1594485" cy="598805"/>
            </a:xfrm>
            <a:custGeom>
              <a:avLst/>
              <a:gdLst/>
              <a:ahLst/>
              <a:cxnLst/>
              <a:rect l="l" t="t" r="r" b="b"/>
              <a:pathLst>
                <a:path w="1594485" h="598805">
                  <a:moveTo>
                    <a:pt x="1594103" y="0"/>
                  </a:moveTo>
                  <a:lnTo>
                    <a:pt x="1562267" y="28378"/>
                  </a:lnTo>
                  <a:lnTo>
                    <a:pt x="1508453" y="45636"/>
                  </a:lnTo>
                  <a:lnTo>
                    <a:pt x="1431684" y="61168"/>
                  </a:lnTo>
                  <a:lnTo>
                    <a:pt x="1385526" y="68181"/>
                  </a:lnTo>
                  <a:lnTo>
                    <a:pt x="1334632" y="74637"/>
                  </a:lnTo>
                  <a:lnTo>
                    <a:pt x="1279336" y="80491"/>
                  </a:lnTo>
                  <a:lnTo>
                    <a:pt x="1219971" y="85702"/>
                  </a:lnTo>
                  <a:lnTo>
                    <a:pt x="1156872" y="90228"/>
                  </a:lnTo>
                  <a:lnTo>
                    <a:pt x="1090373" y="94026"/>
                  </a:lnTo>
                  <a:lnTo>
                    <a:pt x="1020807" y="97053"/>
                  </a:lnTo>
                  <a:lnTo>
                    <a:pt x="948509" y="99269"/>
                  </a:lnTo>
                  <a:lnTo>
                    <a:pt x="873812" y="100629"/>
                  </a:lnTo>
                  <a:lnTo>
                    <a:pt x="797051" y="101091"/>
                  </a:lnTo>
                  <a:lnTo>
                    <a:pt x="720291" y="100629"/>
                  </a:lnTo>
                  <a:lnTo>
                    <a:pt x="645594" y="99269"/>
                  </a:lnTo>
                  <a:lnTo>
                    <a:pt x="573296" y="97053"/>
                  </a:lnTo>
                  <a:lnTo>
                    <a:pt x="503730" y="94026"/>
                  </a:lnTo>
                  <a:lnTo>
                    <a:pt x="437231" y="90228"/>
                  </a:lnTo>
                  <a:lnTo>
                    <a:pt x="374132" y="85702"/>
                  </a:lnTo>
                  <a:lnTo>
                    <a:pt x="314767" y="80491"/>
                  </a:lnTo>
                  <a:lnTo>
                    <a:pt x="259471" y="74637"/>
                  </a:lnTo>
                  <a:lnTo>
                    <a:pt x="208577" y="68181"/>
                  </a:lnTo>
                  <a:lnTo>
                    <a:pt x="162419" y="61168"/>
                  </a:lnTo>
                  <a:lnTo>
                    <a:pt x="121333" y="53639"/>
                  </a:lnTo>
                  <a:lnTo>
                    <a:pt x="55707" y="37201"/>
                  </a:lnTo>
                  <a:lnTo>
                    <a:pt x="14372" y="19209"/>
                  </a:lnTo>
                  <a:lnTo>
                    <a:pt x="0" y="0"/>
                  </a:lnTo>
                  <a:lnTo>
                    <a:pt x="0" y="497319"/>
                  </a:lnTo>
                  <a:lnTo>
                    <a:pt x="31836" y="525703"/>
                  </a:lnTo>
                  <a:lnTo>
                    <a:pt x="85650" y="542963"/>
                  </a:lnTo>
                  <a:lnTo>
                    <a:pt x="162419" y="558497"/>
                  </a:lnTo>
                  <a:lnTo>
                    <a:pt x="208577" y="565512"/>
                  </a:lnTo>
                  <a:lnTo>
                    <a:pt x="259471" y="571967"/>
                  </a:lnTo>
                  <a:lnTo>
                    <a:pt x="314767" y="577822"/>
                  </a:lnTo>
                  <a:lnTo>
                    <a:pt x="374132" y="583034"/>
                  </a:lnTo>
                  <a:lnTo>
                    <a:pt x="437231" y="587560"/>
                  </a:lnTo>
                  <a:lnTo>
                    <a:pt x="503730" y="591358"/>
                  </a:lnTo>
                  <a:lnTo>
                    <a:pt x="573296" y="594385"/>
                  </a:lnTo>
                  <a:lnTo>
                    <a:pt x="645594" y="596601"/>
                  </a:lnTo>
                  <a:lnTo>
                    <a:pt x="720291" y="597961"/>
                  </a:lnTo>
                  <a:lnTo>
                    <a:pt x="797051" y="598424"/>
                  </a:lnTo>
                  <a:lnTo>
                    <a:pt x="873812" y="597961"/>
                  </a:lnTo>
                  <a:lnTo>
                    <a:pt x="948509" y="596601"/>
                  </a:lnTo>
                  <a:lnTo>
                    <a:pt x="1020807" y="594385"/>
                  </a:lnTo>
                  <a:lnTo>
                    <a:pt x="1090373" y="591358"/>
                  </a:lnTo>
                  <a:lnTo>
                    <a:pt x="1156872" y="587560"/>
                  </a:lnTo>
                  <a:lnTo>
                    <a:pt x="1219971" y="583034"/>
                  </a:lnTo>
                  <a:lnTo>
                    <a:pt x="1279336" y="577822"/>
                  </a:lnTo>
                  <a:lnTo>
                    <a:pt x="1334632" y="571967"/>
                  </a:lnTo>
                  <a:lnTo>
                    <a:pt x="1385526" y="565512"/>
                  </a:lnTo>
                  <a:lnTo>
                    <a:pt x="1431684" y="558497"/>
                  </a:lnTo>
                  <a:lnTo>
                    <a:pt x="1472770" y="550967"/>
                  </a:lnTo>
                  <a:lnTo>
                    <a:pt x="1538396" y="534528"/>
                  </a:lnTo>
                  <a:lnTo>
                    <a:pt x="1579731" y="516532"/>
                  </a:lnTo>
                  <a:lnTo>
                    <a:pt x="1594103" y="497319"/>
                  </a:lnTo>
                  <a:lnTo>
                    <a:pt x="159410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759707" y="1411229"/>
              <a:ext cx="1594485" cy="202565"/>
            </a:xfrm>
            <a:custGeom>
              <a:avLst/>
              <a:gdLst/>
              <a:ahLst/>
              <a:cxnLst/>
              <a:rect l="l" t="t" r="r" b="b"/>
              <a:pathLst>
                <a:path w="1594485" h="202565">
                  <a:moveTo>
                    <a:pt x="797051" y="0"/>
                  </a:moveTo>
                  <a:lnTo>
                    <a:pt x="720291" y="462"/>
                  </a:lnTo>
                  <a:lnTo>
                    <a:pt x="645594" y="1822"/>
                  </a:lnTo>
                  <a:lnTo>
                    <a:pt x="573296" y="4038"/>
                  </a:lnTo>
                  <a:lnTo>
                    <a:pt x="503730" y="7065"/>
                  </a:lnTo>
                  <a:lnTo>
                    <a:pt x="437231" y="10863"/>
                  </a:lnTo>
                  <a:lnTo>
                    <a:pt x="374132" y="15389"/>
                  </a:lnTo>
                  <a:lnTo>
                    <a:pt x="314767" y="20600"/>
                  </a:lnTo>
                  <a:lnTo>
                    <a:pt x="259471" y="26454"/>
                  </a:lnTo>
                  <a:lnTo>
                    <a:pt x="208577" y="32910"/>
                  </a:lnTo>
                  <a:lnTo>
                    <a:pt x="162419" y="39923"/>
                  </a:lnTo>
                  <a:lnTo>
                    <a:pt x="121333" y="47452"/>
                  </a:lnTo>
                  <a:lnTo>
                    <a:pt x="55707" y="63890"/>
                  </a:lnTo>
                  <a:lnTo>
                    <a:pt x="14372" y="81882"/>
                  </a:lnTo>
                  <a:lnTo>
                    <a:pt x="0" y="101091"/>
                  </a:lnTo>
                  <a:lnTo>
                    <a:pt x="3648" y="110827"/>
                  </a:lnTo>
                  <a:lnTo>
                    <a:pt x="55707" y="138293"/>
                  </a:lnTo>
                  <a:lnTo>
                    <a:pt x="121333" y="154731"/>
                  </a:lnTo>
                  <a:lnTo>
                    <a:pt x="162419" y="162260"/>
                  </a:lnTo>
                  <a:lnTo>
                    <a:pt x="208577" y="169273"/>
                  </a:lnTo>
                  <a:lnTo>
                    <a:pt x="259471" y="175729"/>
                  </a:lnTo>
                  <a:lnTo>
                    <a:pt x="314767" y="181583"/>
                  </a:lnTo>
                  <a:lnTo>
                    <a:pt x="374132" y="186794"/>
                  </a:lnTo>
                  <a:lnTo>
                    <a:pt x="437231" y="191320"/>
                  </a:lnTo>
                  <a:lnTo>
                    <a:pt x="503730" y="195118"/>
                  </a:lnTo>
                  <a:lnTo>
                    <a:pt x="573296" y="198145"/>
                  </a:lnTo>
                  <a:lnTo>
                    <a:pt x="645594" y="200361"/>
                  </a:lnTo>
                  <a:lnTo>
                    <a:pt x="720291" y="201721"/>
                  </a:lnTo>
                  <a:lnTo>
                    <a:pt x="797051" y="202183"/>
                  </a:lnTo>
                  <a:lnTo>
                    <a:pt x="873812" y="201721"/>
                  </a:lnTo>
                  <a:lnTo>
                    <a:pt x="948509" y="200361"/>
                  </a:lnTo>
                  <a:lnTo>
                    <a:pt x="1020807" y="198145"/>
                  </a:lnTo>
                  <a:lnTo>
                    <a:pt x="1090373" y="195118"/>
                  </a:lnTo>
                  <a:lnTo>
                    <a:pt x="1156872" y="191320"/>
                  </a:lnTo>
                  <a:lnTo>
                    <a:pt x="1219971" y="186794"/>
                  </a:lnTo>
                  <a:lnTo>
                    <a:pt x="1279336" y="181583"/>
                  </a:lnTo>
                  <a:lnTo>
                    <a:pt x="1334632" y="175729"/>
                  </a:lnTo>
                  <a:lnTo>
                    <a:pt x="1385526" y="169273"/>
                  </a:lnTo>
                  <a:lnTo>
                    <a:pt x="1431684" y="162260"/>
                  </a:lnTo>
                  <a:lnTo>
                    <a:pt x="1472770" y="154731"/>
                  </a:lnTo>
                  <a:lnTo>
                    <a:pt x="1538396" y="138293"/>
                  </a:lnTo>
                  <a:lnTo>
                    <a:pt x="1579731" y="120301"/>
                  </a:lnTo>
                  <a:lnTo>
                    <a:pt x="1594103" y="101091"/>
                  </a:lnTo>
                  <a:lnTo>
                    <a:pt x="1590455" y="91356"/>
                  </a:lnTo>
                  <a:lnTo>
                    <a:pt x="1538396" y="63890"/>
                  </a:lnTo>
                  <a:lnTo>
                    <a:pt x="1472770" y="47452"/>
                  </a:lnTo>
                  <a:lnTo>
                    <a:pt x="1431684" y="39923"/>
                  </a:lnTo>
                  <a:lnTo>
                    <a:pt x="1385526" y="32910"/>
                  </a:lnTo>
                  <a:lnTo>
                    <a:pt x="1334632" y="26454"/>
                  </a:lnTo>
                  <a:lnTo>
                    <a:pt x="1279336" y="20600"/>
                  </a:lnTo>
                  <a:lnTo>
                    <a:pt x="1219971" y="15389"/>
                  </a:lnTo>
                  <a:lnTo>
                    <a:pt x="1156872" y="10863"/>
                  </a:lnTo>
                  <a:lnTo>
                    <a:pt x="1090373" y="7065"/>
                  </a:lnTo>
                  <a:lnTo>
                    <a:pt x="1020807" y="4038"/>
                  </a:lnTo>
                  <a:lnTo>
                    <a:pt x="948509" y="1822"/>
                  </a:lnTo>
                  <a:lnTo>
                    <a:pt x="873812" y="462"/>
                  </a:lnTo>
                  <a:lnTo>
                    <a:pt x="797051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759707" y="1411229"/>
              <a:ext cx="1594485" cy="699770"/>
            </a:xfrm>
            <a:custGeom>
              <a:avLst/>
              <a:gdLst/>
              <a:ahLst/>
              <a:cxnLst/>
              <a:rect l="l" t="t" r="r" b="b"/>
              <a:pathLst>
                <a:path w="1594485" h="699769">
                  <a:moveTo>
                    <a:pt x="1594103" y="101091"/>
                  </a:moveTo>
                  <a:lnTo>
                    <a:pt x="1562267" y="129470"/>
                  </a:lnTo>
                  <a:lnTo>
                    <a:pt x="1508453" y="146728"/>
                  </a:lnTo>
                  <a:lnTo>
                    <a:pt x="1431684" y="162260"/>
                  </a:lnTo>
                  <a:lnTo>
                    <a:pt x="1385526" y="169273"/>
                  </a:lnTo>
                  <a:lnTo>
                    <a:pt x="1334632" y="175729"/>
                  </a:lnTo>
                  <a:lnTo>
                    <a:pt x="1279336" y="181583"/>
                  </a:lnTo>
                  <a:lnTo>
                    <a:pt x="1219971" y="186794"/>
                  </a:lnTo>
                  <a:lnTo>
                    <a:pt x="1156872" y="191320"/>
                  </a:lnTo>
                  <a:lnTo>
                    <a:pt x="1090373" y="195118"/>
                  </a:lnTo>
                  <a:lnTo>
                    <a:pt x="1020807" y="198145"/>
                  </a:lnTo>
                  <a:lnTo>
                    <a:pt x="948509" y="200361"/>
                  </a:lnTo>
                  <a:lnTo>
                    <a:pt x="873812" y="201721"/>
                  </a:lnTo>
                  <a:lnTo>
                    <a:pt x="797051" y="202183"/>
                  </a:lnTo>
                  <a:lnTo>
                    <a:pt x="720291" y="201721"/>
                  </a:lnTo>
                  <a:lnTo>
                    <a:pt x="645594" y="200361"/>
                  </a:lnTo>
                  <a:lnTo>
                    <a:pt x="573296" y="198145"/>
                  </a:lnTo>
                  <a:lnTo>
                    <a:pt x="503730" y="195118"/>
                  </a:lnTo>
                  <a:lnTo>
                    <a:pt x="437231" y="191320"/>
                  </a:lnTo>
                  <a:lnTo>
                    <a:pt x="374132" y="186794"/>
                  </a:lnTo>
                  <a:lnTo>
                    <a:pt x="314767" y="181583"/>
                  </a:lnTo>
                  <a:lnTo>
                    <a:pt x="259471" y="175729"/>
                  </a:lnTo>
                  <a:lnTo>
                    <a:pt x="208577" y="169273"/>
                  </a:lnTo>
                  <a:lnTo>
                    <a:pt x="162419" y="162260"/>
                  </a:lnTo>
                  <a:lnTo>
                    <a:pt x="121333" y="154731"/>
                  </a:lnTo>
                  <a:lnTo>
                    <a:pt x="55707" y="138293"/>
                  </a:lnTo>
                  <a:lnTo>
                    <a:pt x="14372" y="120301"/>
                  </a:lnTo>
                  <a:lnTo>
                    <a:pt x="0" y="101091"/>
                  </a:lnTo>
                  <a:lnTo>
                    <a:pt x="3648" y="91356"/>
                  </a:lnTo>
                  <a:lnTo>
                    <a:pt x="55707" y="63890"/>
                  </a:lnTo>
                  <a:lnTo>
                    <a:pt x="121333" y="47452"/>
                  </a:lnTo>
                  <a:lnTo>
                    <a:pt x="162419" y="39923"/>
                  </a:lnTo>
                  <a:lnTo>
                    <a:pt x="208577" y="32910"/>
                  </a:lnTo>
                  <a:lnTo>
                    <a:pt x="259471" y="26454"/>
                  </a:lnTo>
                  <a:lnTo>
                    <a:pt x="314767" y="20600"/>
                  </a:lnTo>
                  <a:lnTo>
                    <a:pt x="374132" y="15389"/>
                  </a:lnTo>
                  <a:lnTo>
                    <a:pt x="437231" y="10863"/>
                  </a:lnTo>
                  <a:lnTo>
                    <a:pt x="503730" y="7065"/>
                  </a:lnTo>
                  <a:lnTo>
                    <a:pt x="573296" y="4038"/>
                  </a:lnTo>
                  <a:lnTo>
                    <a:pt x="645594" y="1822"/>
                  </a:lnTo>
                  <a:lnTo>
                    <a:pt x="720291" y="462"/>
                  </a:lnTo>
                  <a:lnTo>
                    <a:pt x="797051" y="0"/>
                  </a:lnTo>
                  <a:lnTo>
                    <a:pt x="873812" y="462"/>
                  </a:lnTo>
                  <a:lnTo>
                    <a:pt x="948509" y="1822"/>
                  </a:lnTo>
                  <a:lnTo>
                    <a:pt x="1020807" y="4038"/>
                  </a:lnTo>
                  <a:lnTo>
                    <a:pt x="1090373" y="7065"/>
                  </a:lnTo>
                  <a:lnTo>
                    <a:pt x="1156872" y="10863"/>
                  </a:lnTo>
                  <a:lnTo>
                    <a:pt x="1219971" y="15389"/>
                  </a:lnTo>
                  <a:lnTo>
                    <a:pt x="1279336" y="20600"/>
                  </a:lnTo>
                  <a:lnTo>
                    <a:pt x="1334632" y="26454"/>
                  </a:lnTo>
                  <a:lnTo>
                    <a:pt x="1385526" y="32910"/>
                  </a:lnTo>
                  <a:lnTo>
                    <a:pt x="1431684" y="39923"/>
                  </a:lnTo>
                  <a:lnTo>
                    <a:pt x="1472770" y="47452"/>
                  </a:lnTo>
                  <a:lnTo>
                    <a:pt x="1538396" y="63890"/>
                  </a:lnTo>
                  <a:lnTo>
                    <a:pt x="1579731" y="81882"/>
                  </a:lnTo>
                  <a:lnTo>
                    <a:pt x="1594103" y="101091"/>
                  </a:lnTo>
                  <a:lnTo>
                    <a:pt x="1594103" y="598411"/>
                  </a:lnTo>
                  <a:lnTo>
                    <a:pt x="1562267" y="626795"/>
                  </a:lnTo>
                  <a:lnTo>
                    <a:pt x="1508453" y="644055"/>
                  </a:lnTo>
                  <a:lnTo>
                    <a:pt x="1431684" y="659589"/>
                  </a:lnTo>
                  <a:lnTo>
                    <a:pt x="1385526" y="666604"/>
                  </a:lnTo>
                  <a:lnTo>
                    <a:pt x="1334632" y="673059"/>
                  </a:lnTo>
                  <a:lnTo>
                    <a:pt x="1279336" y="678914"/>
                  </a:lnTo>
                  <a:lnTo>
                    <a:pt x="1219971" y="684126"/>
                  </a:lnTo>
                  <a:lnTo>
                    <a:pt x="1156872" y="688652"/>
                  </a:lnTo>
                  <a:lnTo>
                    <a:pt x="1090373" y="692450"/>
                  </a:lnTo>
                  <a:lnTo>
                    <a:pt x="1020807" y="695477"/>
                  </a:lnTo>
                  <a:lnTo>
                    <a:pt x="948509" y="697693"/>
                  </a:lnTo>
                  <a:lnTo>
                    <a:pt x="873812" y="699053"/>
                  </a:lnTo>
                  <a:lnTo>
                    <a:pt x="797051" y="699515"/>
                  </a:lnTo>
                  <a:lnTo>
                    <a:pt x="720291" y="699053"/>
                  </a:lnTo>
                  <a:lnTo>
                    <a:pt x="645594" y="697693"/>
                  </a:lnTo>
                  <a:lnTo>
                    <a:pt x="573296" y="695477"/>
                  </a:lnTo>
                  <a:lnTo>
                    <a:pt x="503730" y="692450"/>
                  </a:lnTo>
                  <a:lnTo>
                    <a:pt x="437231" y="688652"/>
                  </a:lnTo>
                  <a:lnTo>
                    <a:pt x="374132" y="684126"/>
                  </a:lnTo>
                  <a:lnTo>
                    <a:pt x="314767" y="678914"/>
                  </a:lnTo>
                  <a:lnTo>
                    <a:pt x="259471" y="673059"/>
                  </a:lnTo>
                  <a:lnTo>
                    <a:pt x="208577" y="666604"/>
                  </a:lnTo>
                  <a:lnTo>
                    <a:pt x="162419" y="659589"/>
                  </a:lnTo>
                  <a:lnTo>
                    <a:pt x="121333" y="652059"/>
                  </a:lnTo>
                  <a:lnTo>
                    <a:pt x="55707" y="635620"/>
                  </a:lnTo>
                  <a:lnTo>
                    <a:pt x="14372" y="617624"/>
                  </a:lnTo>
                  <a:lnTo>
                    <a:pt x="0" y="598411"/>
                  </a:lnTo>
                  <a:lnTo>
                    <a:pt x="0" y="101091"/>
                  </a:lnTo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867943" y="1670620"/>
            <a:ext cx="13773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Replay</a:t>
            </a:r>
            <a:r>
              <a:rPr dirty="0" sz="16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Buffer</a:t>
            </a:r>
            <a:r>
              <a:rPr dirty="0" sz="1600" spc="-50">
                <a:solidFill>
                  <a:srgbClr val="FFFFFF"/>
                </a:solidFill>
                <a:latin typeface="Times New Roman"/>
                <a:cs typeface="Times New Roman"/>
              </a:rPr>
              <a:t> D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501897" y="5143248"/>
            <a:ext cx="2068830" cy="1036955"/>
            <a:chOff x="3501897" y="5143248"/>
            <a:chExt cx="2068830" cy="1036955"/>
          </a:xfrm>
        </p:grpSpPr>
        <p:sp>
          <p:nvSpPr>
            <p:cNvPr id="26" name="object 26" descr=""/>
            <p:cNvSpPr/>
            <p:nvPr/>
          </p:nvSpPr>
          <p:spPr>
            <a:xfrm>
              <a:off x="3508247" y="5149598"/>
              <a:ext cx="2056130" cy="1024255"/>
            </a:xfrm>
            <a:custGeom>
              <a:avLst/>
              <a:gdLst/>
              <a:ahLst/>
              <a:cxnLst/>
              <a:rect l="l" t="t" r="r" b="b"/>
              <a:pathLst>
                <a:path w="2056129" h="1024254">
                  <a:moveTo>
                    <a:pt x="1885188" y="0"/>
                  </a:moveTo>
                  <a:lnTo>
                    <a:pt x="170688" y="0"/>
                  </a:lnTo>
                  <a:lnTo>
                    <a:pt x="125311" y="6096"/>
                  </a:lnTo>
                  <a:lnTo>
                    <a:pt x="84536" y="23303"/>
                  </a:lnTo>
                  <a:lnTo>
                    <a:pt x="49991" y="49991"/>
                  </a:lnTo>
                  <a:lnTo>
                    <a:pt x="23303" y="84536"/>
                  </a:lnTo>
                  <a:lnTo>
                    <a:pt x="6096" y="125311"/>
                  </a:lnTo>
                  <a:lnTo>
                    <a:pt x="0" y="170688"/>
                  </a:lnTo>
                  <a:lnTo>
                    <a:pt x="0" y="853427"/>
                  </a:lnTo>
                  <a:lnTo>
                    <a:pt x="6096" y="898805"/>
                  </a:lnTo>
                  <a:lnTo>
                    <a:pt x="23303" y="939581"/>
                  </a:lnTo>
                  <a:lnTo>
                    <a:pt x="49991" y="974129"/>
                  </a:lnTo>
                  <a:lnTo>
                    <a:pt x="84536" y="1000821"/>
                  </a:lnTo>
                  <a:lnTo>
                    <a:pt x="125311" y="1018030"/>
                  </a:lnTo>
                  <a:lnTo>
                    <a:pt x="170688" y="1024128"/>
                  </a:lnTo>
                  <a:lnTo>
                    <a:pt x="1885188" y="1024128"/>
                  </a:lnTo>
                  <a:lnTo>
                    <a:pt x="1930564" y="1018030"/>
                  </a:lnTo>
                  <a:lnTo>
                    <a:pt x="1971339" y="1000821"/>
                  </a:lnTo>
                  <a:lnTo>
                    <a:pt x="2005884" y="974129"/>
                  </a:lnTo>
                  <a:lnTo>
                    <a:pt x="2032572" y="939581"/>
                  </a:lnTo>
                  <a:lnTo>
                    <a:pt x="2049779" y="898805"/>
                  </a:lnTo>
                  <a:lnTo>
                    <a:pt x="2055876" y="853427"/>
                  </a:lnTo>
                  <a:lnTo>
                    <a:pt x="2055876" y="170688"/>
                  </a:lnTo>
                  <a:lnTo>
                    <a:pt x="2049779" y="125311"/>
                  </a:lnTo>
                  <a:lnTo>
                    <a:pt x="2032572" y="84536"/>
                  </a:lnTo>
                  <a:lnTo>
                    <a:pt x="2005884" y="49991"/>
                  </a:lnTo>
                  <a:lnTo>
                    <a:pt x="1971339" y="23303"/>
                  </a:lnTo>
                  <a:lnTo>
                    <a:pt x="1930564" y="6096"/>
                  </a:lnTo>
                  <a:lnTo>
                    <a:pt x="188518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508247" y="5149598"/>
              <a:ext cx="2056130" cy="1024255"/>
            </a:xfrm>
            <a:custGeom>
              <a:avLst/>
              <a:gdLst/>
              <a:ahLst/>
              <a:cxnLst/>
              <a:rect l="l" t="t" r="r" b="b"/>
              <a:pathLst>
                <a:path w="2056129" h="1024254">
                  <a:moveTo>
                    <a:pt x="0" y="170688"/>
                  </a:moveTo>
                  <a:lnTo>
                    <a:pt x="6096" y="125311"/>
                  </a:lnTo>
                  <a:lnTo>
                    <a:pt x="23303" y="84536"/>
                  </a:lnTo>
                  <a:lnTo>
                    <a:pt x="49991" y="49991"/>
                  </a:lnTo>
                  <a:lnTo>
                    <a:pt x="84536" y="23303"/>
                  </a:lnTo>
                  <a:lnTo>
                    <a:pt x="125311" y="6096"/>
                  </a:lnTo>
                  <a:lnTo>
                    <a:pt x="170688" y="0"/>
                  </a:lnTo>
                  <a:lnTo>
                    <a:pt x="1885188" y="0"/>
                  </a:lnTo>
                  <a:lnTo>
                    <a:pt x="1930564" y="6096"/>
                  </a:lnTo>
                  <a:lnTo>
                    <a:pt x="1971339" y="23303"/>
                  </a:lnTo>
                  <a:lnTo>
                    <a:pt x="2005884" y="49991"/>
                  </a:lnTo>
                  <a:lnTo>
                    <a:pt x="2032572" y="84536"/>
                  </a:lnTo>
                  <a:lnTo>
                    <a:pt x="2049779" y="125311"/>
                  </a:lnTo>
                  <a:lnTo>
                    <a:pt x="2055876" y="170688"/>
                  </a:lnTo>
                  <a:lnTo>
                    <a:pt x="2055876" y="853427"/>
                  </a:lnTo>
                  <a:lnTo>
                    <a:pt x="2049779" y="898805"/>
                  </a:lnTo>
                  <a:lnTo>
                    <a:pt x="2032572" y="939581"/>
                  </a:lnTo>
                  <a:lnTo>
                    <a:pt x="2005884" y="974129"/>
                  </a:lnTo>
                  <a:lnTo>
                    <a:pt x="1971339" y="1000821"/>
                  </a:lnTo>
                  <a:lnTo>
                    <a:pt x="1930564" y="1018030"/>
                  </a:lnTo>
                  <a:lnTo>
                    <a:pt x="1885188" y="1024128"/>
                  </a:lnTo>
                  <a:lnTo>
                    <a:pt x="170688" y="1024128"/>
                  </a:lnTo>
                  <a:lnTo>
                    <a:pt x="125311" y="1018030"/>
                  </a:lnTo>
                  <a:lnTo>
                    <a:pt x="84536" y="1000821"/>
                  </a:lnTo>
                  <a:lnTo>
                    <a:pt x="49991" y="974129"/>
                  </a:lnTo>
                  <a:lnTo>
                    <a:pt x="23303" y="939581"/>
                  </a:lnTo>
                  <a:lnTo>
                    <a:pt x="6096" y="898805"/>
                  </a:lnTo>
                  <a:lnTo>
                    <a:pt x="0" y="853427"/>
                  </a:lnTo>
                  <a:lnTo>
                    <a:pt x="0" y="170688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697625" y="5155477"/>
            <a:ext cx="167703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dirty="0" sz="1600">
                <a:solidFill>
                  <a:srgbClr val="ED7D31"/>
                </a:solidFill>
                <a:latin typeface="Times New Roman"/>
                <a:cs typeface="Times New Roman"/>
              </a:rPr>
              <a:t>from</a:t>
            </a:r>
            <a:r>
              <a:rPr dirty="0" sz="1600" spc="-40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ED7D31"/>
                </a:solidFill>
                <a:latin typeface="Times New Roman"/>
                <a:cs typeface="Times New Roman"/>
              </a:rPr>
              <a:t>1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dirty="0" sz="16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Update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dirty="0" sz="1600">
                <a:solidFill>
                  <a:srgbClr val="00B050"/>
                </a:solidFill>
                <a:latin typeface="Times New Roman"/>
                <a:cs typeface="Times New Roman"/>
              </a:rPr>
              <a:t>from</a:t>
            </a:r>
            <a:r>
              <a:rPr dirty="0" sz="1600" spc="-25">
                <a:solidFill>
                  <a:srgbClr val="00B050"/>
                </a:solidFill>
                <a:latin typeface="Times New Roman"/>
                <a:cs typeface="Times New Roman"/>
              </a:rPr>
              <a:t> 4</a:t>
            </a:r>
            <a:r>
              <a:rPr dirty="0" sz="1600" spc="-25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dirty="0" u="sng" sz="16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Light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DQN-FCN-Student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591436" y="1722882"/>
            <a:ext cx="2516505" cy="3448685"/>
            <a:chOff x="1591436" y="1722882"/>
            <a:chExt cx="2516505" cy="3448685"/>
          </a:xfrm>
        </p:grpSpPr>
        <p:sp>
          <p:nvSpPr>
            <p:cNvPr id="30" name="object 30" descr=""/>
            <p:cNvSpPr/>
            <p:nvPr/>
          </p:nvSpPr>
          <p:spPr>
            <a:xfrm>
              <a:off x="1600961" y="1760987"/>
              <a:ext cx="2096770" cy="467995"/>
            </a:xfrm>
            <a:custGeom>
              <a:avLst/>
              <a:gdLst/>
              <a:ahLst/>
              <a:cxnLst/>
              <a:rect l="l" t="t" r="r" b="b"/>
              <a:pathLst>
                <a:path w="2096770" h="467994">
                  <a:moveTo>
                    <a:pt x="0" y="467995"/>
                  </a:moveTo>
                  <a:lnTo>
                    <a:pt x="0" y="0"/>
                  </a:lnTo>
                  <a:lnTo>
                    <a:pt x="2096503" y="0"/>
                  </a:lnTo>
                </a:path>
              </a:pathLst>
            </a:custGeom>
            <a:ln w="190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684761" y="17228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069841" y="2111502"/>
              <a:ext cx="0" cy="2996565"/>
            </a:xfrm>
            <a:custGeom>
              <a:avLst/>
              <a:gdLst/>
              <a:ahLst/>
              <a:cxnLst/>
              <a:rect l="l" t="t" r="r" b="b"/>
              <a:pathLst>
                <a:path w="0" h="2996565">
                  <a:moveTo>
                    <a:pt x="0" y="0"/>
                  </a:moveTo>
                  <a:lnTo>
                    <a:pt x="0" y="2996501"/>
                  </a:lnTo>
                </a:path>
              </a:pathLst>
            </a:custGeom>
            <a:ln w="190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031736" y="509530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69173" y="1969266"/>
            <a:ext cx="2235835" cy="2514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400" i="1">
                <a:latin typeface="Times New Roman"/>
                <a:cs typeface="Times New Roman"/>
              </a:rPr>
              <a:t>dn’</a:t>
            </a:r>
            <a:r>
              <a:rPr dirty="0" sz="1400" spc="-180" i="1">
                <a:latin typeface="Times New Roman"/>
                <a:cs typeface="Times New Roman"/>
              </a:rPr>
              <a:t> </a:t>
            </a:r>
            <a:r>
              <a:rPr dirty="0" sz="1450">
                <a:latin typeface="Wingdings"/>
                <a:cs typeface="Wingdings"/>
              </a:rPr>
              <a:t></a:t>
            </a:r>
            <a:r>
              <a:rPr dirty="0" sz="1450" spc="15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d(I</a:t>
            </a:r>
            <a:r>
              <a:rPr dirty="0" baseline="-21604" sz="1350" i="1">
                <a:latin typeface="Times New Roman"/>
                <a:cs typeface="Times New Roman"/>
              </a:rPr>
              <a:t>RGB</a:t>
            </a:r>
            <a:r>
              <a:rPr dirty="0" sz="1400" i="1">
                <a:latin typeface="Times New Roman"/>
                <a:cs typeface="Times New Roman"/>
              </a:rPr>
              <a:t>,</a:t>
            </a:r>
            <a:r>
              <a:rPr dirty="0" sz="1400" spc="-15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I</a:t>
            </a:r>
            <a:r>
              <a:rPr dirty="0" baseline="-21604" sz="1350" i="1">
                <a:latin typeface="Times New Roman"/>
                <a:cs typeface="Times New Roman"/>
              </a:rPr>
              <a:t>DDD,</a:t>
            </a:r>
            <a:r>
              <a:rPr dirty="0" baseline="-21604" sz="1350" spc="44" i="1">
                <a:latin typeface="Times New Roman"/>
                <a:cs typeface="Times New Roman"/>
              </a:rPr>
              <a:t> </a:t>
            </a:r>
            <a:r>
              <a:rPr dirty="0" sz="1400" i="1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dirty="0" sz="1400" spc="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 i="1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dirty="0" baseline="-21604" sz="1350" spc="-15" i="1">
                <a:solidFill>
                  <a:srgbClr val="FF0000"/>
                </a:solidFill>
                <a:latin typeface="Times New Roman"/>
                <a:cs typeface="Times New Roman"/>
              </a:rPr>
              <a:t>Pseudo</a:t>
            </a:r>
            <a:r>
              <a:rPr dirty="0" sz="1400" spc="-10" i="1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57938" y="2303678"/>
            <a:ext cx="399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985" algn="l"/>
              </a:tabLst>
            </a:pPr>
            <a:r>
              <a:rPr dirty="0" sz="1200" spc="-50" i="1">
                <a:solidFill>
                  <a:srgbClr val="ED7D31"/>
                </a:solidFill>
                <a:latin typeface="Times New Roman"/>
                <a:cs typeface="Times New Roman"/>
              </a:rPr>
              <a:t>I</a:t>
            </a:r>
            <a:r>
              <a:rPr dirty="0" sz="1200" i="1">
                <a:solidFill>
                  <a:srgbClr val="ED7D31"/>
                </a:solidFill>
                <a:latin typeface="Times New Roman"/>
                <a:cs typeface="Times New Roman"/>
              </a:rPr>
              <a:t>	,</a:t>
            </a:r>
            <a:r>
              <a:rPr dirty="0" sz="1200" spc="-15" i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sz="1200" spc="-50" i="1">
                <a:solidFill>
                  <a:srgbClr val="ED7D31"/>
                </a:solidFill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308230" y="2390546"/>
            <a:ext cx="5562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i="1">
                <a:solidFill>
                  <a:srgbClr val="ED7D31"/>
                </a:solidFill>
                <a:latin typeface="Times New Roman"/>
                <a:cs typeface="Times New Roman"/>
              </a:rPr>
              <a:t>RGB</a:t>
            </a:r>
            <a:r>
              <a:rPr dirty="0" sz="800" spc="290" i="1">
                <a:solidFill>
                  <a:srgbClr val="ED7D31"/>
                </a:solidFill>
                <a:latin typeface="Times New Roman"/>
                <a:cs typeface="Times New Roman"/>
              </a:rPr>
              <a:t>  </a:t>
            </a:r>
            <a:r>
              <a:rPr dirty="0" sz="800" spc="155" i="1">
                <a:solidFill>
                  <a:srgbClr val="ED7D31"/>
                </a:solidFill>
                <a:latin typeface="Times New Roman"/>
                <a:cs typeface="Times New Roman"/>
              </a:rPr>
              <a:t>DD</a:t>
            </a:r>
            <a:r>
              <a:rPr dirty="0" sz="800" spc="-390" i="1">
                <a:solidFill>
                  <a:srgbClr val="ED7D31"/>
                </a:solidFill>
                <a:latin typeface="Times New Roman"/>
                <a:cs typeface="Times New Roman"/>
              </a:rPr>
              <a:t>D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390056" y="2239379"/>
            <a:ext cx="662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1800" i="1">
                <a:latin typeface="Times New Roman"/>
                <a:cs typeface="Times New Roman"/>
              </a:rPr>
              <a:t>d</a:t>
            </a:r>
            <a:r>
              <a:rPr dirty="0" sz="800" i="1">
                <a:latin typeface="Times New Roman"/>
                <a:cs typeface="Times New Roman"/>
              </a:rPr>
              <a:t>n=</a:t>
            </a:r>
            <a:r>
              <a:rPr dirty="0" sz="800" spc="-10" i="1">
                <a:latin typeface="Times New Roman"/>
                <a:cs typeface="Times New Roman"/>
              </a:rPr>
              <a:t> 1~100</a:t>
            </a:r>
            <a:r>
              <a:rPr dirty="0" baseline="13888" sz="1800" spc="-15" i="1">
                <a:latin typeface="Times New Roman"/>
                <a:cs typeface="Times New Roman"/>
              </a:rPr>
              <a:t>=</a:t>
            </a:r>
            <a:endParaRPr baseline="13888" sz="180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390055" y="2422259"/>
            <a:ext cx="1032510" cy="35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1295"/>
              </a:lnSpc>
              <a:spcBef>
                <a:spcPts val="100"/>
              </a:spcBef>
            </a:pPr>
            <a:r>
              <a:rPr dirty="0" baseline="13888" sz="1800" i="1">
                <a:latin typeface="Times New Roman"/>
                <a:cs typeface="Times New Roman"/>
              </a:rPr>
              <a:t>(I</a:t>
            </a:r>
            <a:r>
              <a:rPr dirty="0" sz="800" i="1">
                <a:latin typeface="Times New Roman"/>
                <a:cs typeface="Times New Roman"/>
              </a:rPr>
              <a:t>RGB</a:t>
            </a:r>
            <a:r>
              <a:rPr dirty="0" baseline="13888" sz="1800" i="1">
                <a:latin typeface="Times New Roman"/>
                <a:cs typeface="Times New Roman"/>
              </a:rPr>
              <a:t>,</a:t>
            </a:r>
            <a:r>
              <a:rPr dirty="0" baseline="13888" sz="1800" spc="-44" i="1">
                <a:latin typeface="Times New Roman"/>
                <a:cs typeface="Times New Roman"/>
              </a:rPr>
              <a:t> </a:t>
            </a:r>
            <a:r>
              <a:rPr dirty="0" baseline="13888" sz="1800" spc="-15" i="1">
                <a:latin typeface="Times New Roman"/>
                <a:cs typeface="Times New Roman"/>
              </a:rPr>
              <a:t>I</a:t>
            </a:r>
            <a:r>
              <a:rPr dirty="0" sz="800" spc="-10" i="1">
                <a:latin typeface="Times New Roman"/>
                <a:cs typeface="Times New Roman"/>
              </a:rPr>
              <a:t>DDD,</a:t>
            </a:r>
            <a:endParaRPr sz="800">
              <a:latin typeface="Times New Roman"/>
              <a:cs typeface="Times New Roman"/>
            </a:endParaRPr>
          </a:p>
          <a:p>
            <a:pPr marL="38100">
              <a:lnSpc>
                <a:spcPts val="1295"/>
              </a:lnSpc>
            </a:pPr>
            <a:r>
              <a:rPr dirty="0" sz="1200" spc="-10" i="1">
                <a:solidFill>
                  <a:srgbClr val="FF0000"/>
                </a:solidFill>
                <a:latin typeface="Times New Roman"/>
                <a:cs typeface="Times New Roman"/>
              </a:rPr>
              <a:t>QPseudoLabel</a:t>
            </a:r>
            <a:r>
              <a:rPr dirty="0" sz="1200" spc="-10" i="1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88664" y="4593642"/>
            <a:ext cx="748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1800" i="1">
                <a:solidFill>
                  <a:srgbClr val="ED7D31"/>
                </a:solidFill>
                <a:latin typeface="Times New Roman"/>
                <a:cs typeface="Times New Roman"/>
              </a:rPr>
              <a:t>16</a:t>
            </a:r>
            <a:r>
              <a:rPr dirty="0" baseline="13888" sz="1800" spc="-15" i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baseline="13888" sz="1800" i="1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dirty="0" sz="800" i="1">
                <a:solidFill>
                  <a:srgbClr val="FF0000"/>
                </a:solidFill>
                <a:latin typeface="Times New Roman"/>
                <a:cs typeface="Times New Roman"/>
              </a:rPr>
              <a:t>i,</a:t>
            </a:r>
            <a:r>
              <a:rPr dirty="0" sz="800" spc="-10" i="1">
                <a:solidFill>
                  <a:srgbClr val="FF0000"/>
                </a:solidFill>
                <a:latin typeface="Times New Roman"/>
                <a:cs typeface="Times New Roman"/>
              </a:rPr>
              <a:t> pseudo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854163" y="4642098"/>
            <a:ext cx="6902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1800" i="1">
                <a:solidFill>
                  <a:srgbClr val="ED7D31"/>
                </a:solidFill>
                <a:latin typeface="Times New Roman"/>
                <a:cs typeface="Times New Roman"/>
              </a:rPr>
              <a:t>16</a:t>
            </a:r>
            <a:r>
              <a:rPr dirty="0" baseline="13888" sz="1800" spc="-15" i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baseline="13888" sz="1800" i="1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dirty="0" sz="800" i="1">
                <a:solidFill>
                  <a:srgbClr val="FF0000"/>
                </a:solidFill>
                <a:latin typeface="Times New Roman"/>
                <a:cs typeface="Times New Roman"/>
              </a:rPr>
              <a:t>i,</a:t>
            </a:r>
            <a:r>
              <a:rPr dirty="0" sz="800" spc="-10" i="1">
                <a:solidFill>
                  <a:srgbClr val="FF0000"/>
                </a:solidFill>
                <a:latin typeface="Times New Roman"/>
                <a:cs typeface="Times New Roman"/>
              </a:rPr>
              <a:t> Label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565021" y="3444113"/>
            <a:ext cx="1091565" cy="1080770"/>
            <a:chOff x="1565021" y="3444113"/>
            <a:chExt cx="1091565" cy="1080770"/>
          </a:xfrm>
        </p:grpSpPr>
        <p:pic>
          <p:nvPicPr>
            <p:cNvPr id="42" name="object 4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8780" y="3525012"/>
              <a:ext cx="952500" cy="920495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568196" y="3738372"/>
              <a:ext cx="1053465" cy="0"/>
            </a:xfrm>
            <a:custGeom>
              <a:avLst/>
              <a:gdLst/>
              <a:ahLst/>
              <a:cxnLst/>
              <a:rect l="l" t="t" r="r" b="b"/>
              <a:pathLst>
                <a:path w="1053464" h="0">
                  <a:moveTo>
                    <a:pt x="0" y="0"/>
                  </a:moveTo>
                  <a:lnTo>
                    <a:pt x="1053084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572768" y="3965448"/>
              <a:ext cx="1080770" cy="12700"/>
            </a:xfrm>
            <a:custGeom>
              <a:avLst/>
              <a:gdLst/>
              <a:ahLst/>
              <a:cxnLst/>
              <a:rect l="l" t="t" r="r" b="b"/>
              <a:pathLst>
                <a:path w="1080770" h="12700">
                  <a:moveTo>
                    <a:pt x="0" y="12191"/>
                  </a:moveTo>
                  <a:lnTo>
                    <a:pt x="1080516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572768" y="4203192"/>
              <a:ext cx="1080770" cy="7620"/>
            </a:xfrm>
            <a:custGeom>
              <a:avLst/>
              <a:gdLst/>
              <a:ahLst/>
              <a:cxnLst/>
              <a:rect l="l" t="t" r="r" b="b"/>
              <a:pathLst>
                <a:path w="1080770" h="7620">
                  <a:moveTo>
                    <a:pt x="0" y="7619"/>
                  </a:moveTo>
                  <a:lnTo>
                    <a:pt x="1080516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908048" y="3447288"/>
              <a:ext cx="0" cy="1065530"/>
            </a:xfrm>
            <a:custGeom>
              <a:avLst/>
              <a:gdLst/>
              <a:ahLst/>
              <a:cxnLst/>
              <a:rect l="l" t="t" r="r" b="b"/>
              <a:pathLst>
                <a:path w="0" h="1065529">
                  <a:moveTo>
                    <a:pt x="0" y="106527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136648" y="3456432"/>
              <a:ext cx="0" cy="1065530"/>
            </a:xfrm>
            <a:custGeom>
              <a:avLst/>
              <a:gdLst/>
              <a:ahLst/>
              <a:cxnLst/>
              <a:rect l="l" t="t" r="r" b="b"/>
              <a:pathLst>
                <a:path w="0" h="1065529">
                  <a:moveTo>
                    <a:pt x="0" y="106527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350008" y="3454908"/>
              <a:ext cx="0" cy="1066800"/>
            </a:xfrm>
            <a:custGeom>
              <a:avLst/>
              <a:gdLst/>
              <a:ahLst/>
              <a:cxnLst/>
              <a:rect l="l" t="t" r="r" b="b"/>
              <a:pathLst>
                <a:path w="0" h="1066800">
                  <a:moveTo>
                    <a:pt x="0" y="106680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6733109" y="2402492"/>
            <a:ext cx="780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3888" sz="1800" i="1">
                <a:solidFill>
                  <a:srgbClr val="ED7D31"/>
                </a:solidFill>
                <a:latin typeface="Times New Roman"/>
                <a:cs typeface="Times New Roman"/>
              </a:rPr>
              <a:t>I</a:t>
            </a:r>
            <a:r>
              <a:rPr dirty="0" sz="800" i="1">
                <a:solidFill>
                  <a:srgbClr val="ED7D31"/>
                </a:solidFill>
                <a:latin typeface="Times New Roman"/>
                <a:cs typeface="Times New Roman"/>
              </a:rPr>
              <a:t>RGB</a:t>
            </a:r>
            <a:r>
              <a:rPr dirty="0" baseline="13888" sz="1800" i="1">
                <a:solidFill>
                  <a:srgbClr val="ED7D31"/>
                </a:solidFill>
                <a:latin typeface="Times New Roman"/>
                <a:cs typeface="Times New Roman"/>
              </a:rPr>
              <a:t>,</a:t>
            </a:r>
            <a:r>
              <a:rPr dirty="0" baseline="13888" sz="1800" spc="-60" i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baseline="13888" sz="1800" i="1">
                <a:solidFill>
                  <a:srgbClr val="ED7D31"/>
                </a:solidFill>
                <a:latin typeface="Times New Roman"/>
                <a:cs typeface="Times New Roman"/>
              </a:rPr>
              <a:t>I</a:t>
            </a:r>
            <a:r>
              <a:rPr dirty="0" sz="800" i="1">
                <a:solidFill>
                  <a:srgbClr val="ED7D31"/>
                </a:solidFill>
                <a:latin typeface="Times New Roman"/>
                <a:cs typeface="Times New Roman"/>
              </a:rPr>
              <a:t>DDD,</a:t>
            </a:r>
            <a:r>
              <a:rPr dirty="0" sz="800" spc="-10" i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baseline="13888" sz="1800" spc="-75" i="1">
                <a:solidFill>
                  <a:srgbClr val="ED7D31"/>
                </a:solidFill>
                <a:latin typeface="Times New Roman"/>
                <a:cs typeface="Times New Roman"/>
              </a:rPr>
              <a:t>r</a:t>
            </a:r>
            <a:endParaRPr baseline="13888" sz="1800">
              <a:latin typeface="Times New Roman"/>
              <a:cs typeface="Times New Roman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76284" y="4955708"/>
            <a:ext cx="283146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9075" marR="30480" indent="-18161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1.</a:t>
            </a:r>
            <a:r>
              <a:rPr dirty="0" sz="1400" spc="320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Inference</a:t>
            </a:r>
            <a:r>
              <a:rPr dirty="0" sz="1400" spc="-2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by</a:t>
            </a:r>
            <a:r>
              <a:rPr dirty="0" sz="1400" spc="-40" b="1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Times New Roman"/>
                <a:cs typeface="Times New Roman"/>
              </a:rPr>
              <a:t>Teacher</a:t>
            </a:r>
            <a:r>
              <a:rPr dirty="0" sz="1400" spc="-20">
                <a:latin typeface="Times New Roman"/>
                <a:cs typeface="Times New Roman"/>
              </a:rPr>
              <a:t>: </a:t>
            </a:r>
            <a:r>
              <a:rPr dirty="0" sz="1400">
                <a:latin typeface="Times New Roman"/>
                <a:cs typeface="Times New Roman"/>
              </a:rPr>
              <a:t>16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imes New Roman"/>
                <a:cs typeface="Times New Roman"/>
              </a:rPr>
              <a:t>Pseudo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Label</a:t>
            </a:r>
            <a:r>
              <a:rPr dirty="0" sz="1400" spc="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Heatmap </a:t>
            </a:r>
            <a:r>
              <a:rPr dirty="0" sz="1400" b="1" i="1">
                <a:latin typeface="Times New Roman"/>
                <a:cs typeface="Times New Roman"/>
              </a:rPr>
              <a:t>Q</a:t>
            </a:r>
            <a:r>
              <a:rPr dirty="0" baseline="-21604" sz="1350" b="1" i="1">
                <a:latin typeface="Times New Roman"/>
                <a:cs typeface="Times New Roman"/>
              </a:rPr>
              <a:t>i,Pseudo</a:t>
            </a:r>
            <a:r>
              <a:rPr dirty="0" baseline="-21604" sz="1350" spc="209" b="1" i="1">
                <a:latin typeface="Times New Roman"/>
                <a:cs typeface="Times New Roman"/>
              </a:rPr>
              <a:t> </a:t>
            </a:r>
            <a:r>
              <a:rPr dirty="0" sz="1400" spc="-10" b="1" i="1">
                <a:latin typeface="Times New Roman"/>
                <a:cs typeface="Times New Roman"/>
              </a:rPr>
              <a:t>Creation </a:t>
            </a:r>
            <a:r>
              <a:rPr dirty="0" sz="1400" b="1">
                <a:latin typeface="Times New Roman"/>
                <a:cs typeface="Times New Roman"/>
              </a:rPr>
              <a:t>Using</a:t>
            </a:r>
            <a:r>
              <a:rPr dirty="0" sz="1400" spc="-20" b="1">
                <a:latin typeface="Times New Roman"/>
                <a:cs typeface="Times New Roman"/>
              </a:rPr>
              <a:t> </a:t>
            </a:r>
            <a:r>
              <a:rPr dirty="0" u="dashLong" sz="1400" spc="-10" b="1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Pre-</a:t>
            </a:r>
            <a:r>
              <a:rPr dirty="0" u="dashLong" sz="1400" spc="-20" b="1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Trained</a:t>
            </a:r>
            <a:r>
              <a:rPr dirty="0" sz="1400" spc="-6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25" b="1">
                <a:solidFill>
                  <a:srgbClr val="FF0000"/>
                </a:solidFill>
                <a:latin typeface="Times New Roman"/>
                <a:cs typeface="Times New Roman"/>
              </a:rPr>
              <a:t>Teacher</a:t>
            </a:r>
            <a:r>
              <a:rPr dirty="0" sz="1400" spc="-4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F0000"/>
                </a:solidFill>
                <a:latin typeface="Times New Roman"/>
                <a:cs typeface="Times New Roman"/>
              </a:rPr>
              <a:t>Model </a:t>
            </a:r>
            <a:r>
              <a:rPr dirty="0" sz="1400" spc="-10" b="1">
                <a:latin typeface="Times New Roman"/>
                <a:cs typeface="Times New Roman"/>
              </a:rPr>
              <a:t>DQN-FCN-</a:t>
            </a:r>
            <a:r>
              <a:rPr dirty="0" sz="1400" b="1">
                <a:latin typeface="Times New Roman"/>
                <a:cs typeface="Times New Roman"/>
              </a:rPr>
              <a:t>T</a:t>
            </a:r>
            <a:r>
              <a:rPr dirty="0" sz="1400" spc="-2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via</a:t>
            </a:r>
            <a:r>
              <a:rPr dirty="0" sz="1400" spc="-5" b="1"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Sim2Real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407755" y="1109180"/>
            <a:ext cx="291084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2.</a:t>
            </a:r>
            <a:r>
              <a:rPr dirty="0" sz="1400" spc="20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Data:</a:t>
            </a:r>
            <a:r>
              <a:rPr dirty="0" sz="1400" spc="-1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Save</a:t>
            </a:r>
            <a:r>
              <a:rPr dirty="0" sz="1400" spc="10" b="1">
                <a:latin typeface="Times New Roman"/>
                <a:cs typeface="Times New Roman"/>
              </a:rPr>
              <a:t> </a:t>
            </a:r>
            <a:r>
              <a:rPr dirty="0" sz="1400" b="1" i="1">
                <a:latin typeface="Times New Roman"/>
                <a:cs typeface="Times New Roman"/>
              </a:rPr>
              <a:t>d</a:t>
            </a:r>
            <a:r>
              <a:rPr dirty="0" baseline="-21604" sz="1350" b="1" i="1">
                <a:latin typeface="Times New Roman"/>
                <a:cs typeface="Times New Roman"/>
              </a:rPr>
              <a:t>n</a:t>
            </a:r>
            <a:r>
              <a:rPr dirty="0" sz="1400" b="1" i="1">
                <a:latin typeface="Times New Roman"/>
                <a:cs typeface="Times New Roman"/>
              </a:rPr>
              <a:t>(</a:t>
            </a:r>
            <a:r>
              <a:rPr dirty="0" sz="1400" b="1" i="1">
                <a:solidFill>
                  <a:srgbClr val="00B0F0"/>
                </a:solidFill>
                <a:latin typeface="Times New Roman"/>
                <a:cs typeface="Times New Roman"/>
              </a:rPr>
              <a:t>I</a:t>
            </a:r>
            <a:r>
              <a:rPr dirty="0" baseline="-21604" sz="1350" b="1" i="1">
                <a:solidFill>
                  <a:srgbClr val="00B0F0"/>
                </a:solidFill>
                <a:latin typeface="Times New Roman"/>
                <a:cs typeface="Times New Roman"/>
              </a:rPr>
              <a:t>RGB,</a:t>
            </a:r>
            <a:r>
              <a:rPr dirty="0" baseline="-21604" sz="1350" spc="209" b="1" i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00B0F0"/>
                </a:solidFill>
                <a:latin typeface="Times New Roman"/>
                <a:cs typeface="Times New Roman"/>
              </a:rPr>
              <a:t>I</a:t>
            </a:r>
            <a:r>
              <a:rPr dirty="0" baseline="-21604" sz="1350" b="1" i="1">
                <a:solidFill>
                  <a:srgbClr val="00B0F0"/>
                </a:solidFill>
                <a:latin typeface="Times New Roman"/>
                <a:cs typeface="Times New Roman"/>
              </a:rPr>
              <a:t>DDD</a:t>
            </a:r>
            <a:r>
              <a:rPr dirty="0" sz="1400" b="1" i="1">
                <a:solidFill>
                  <a:srgbClr val="00B0F0"/>
                </a:solidFill>
                <a:latin typeface="Times New Roman"/>
                <a:cs typeface="Times New Roman"/>
              </a:rPr>
              <a:t>,</a:t>
            </a:r>
            <a:r>
              <a:rPr dirty="0" sz="1400" spc="25" b="1" i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00B0F0"/>
                </a:solidFill>
                <a:latin typeface="Times New Roman"/>
                <a:cs typeface="Times New Roman"/>
              </a:rPr>
              <a:t>16</a:t>
            </a:r>
            <a:r>
              <a:rPr dirty="0" sz="1400" spc="15" b="1" i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 i="1">
                <a:solidFill>
                  <a:srgbClr val="00B0F0"/>
                </a:solidFill>
                <a:latin typeface="Times New Roman"/>
                <a:cs typeface="Times New Roman"/>
              </a:rPr>
              <a:t>Q</a:t>
            </a:r>
            <a:r>
              <a:rPr dirty="0" baseline="-21604" sz="1350" spc="-15" b="1" i="1">
                <a:solidFill>
                  <a:srgbClr val="00B0F0"/>
                </a:solidFill>
                <a:latin typeface="Times New Roman"/>
                <a:cs typeface="Times New Roman"/>
              </a:rPr>
              <a:t>i_label,</a:t>
            </a:r>
            <a:r>
              <a:rPr dirty="0" sz="1400" spc="-10" b="1" i="1">
                <a:solidFill>
                  <a:srgbClr val="00B0F0"/>
                </a:solidFill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</a:pPr>
            <a:r>
              <a:rPr dirty="0" sz="1400" b="1">
                <a:latin typeface="Times New Roman"/>
                <a:cs typeface="Times New Roman"/>
              </a:rPr>
              <a:t>to</a:t>
            </a:r>
            <a:r>
              <a:rPr dirty="0" sz="1400" spc="-2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Replay</a:t>
            </a:r>
            <a:r>
              <a:rPr dirty="0" sz="1400" spc="-4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Buffer</a:t>
            </a:r>
            <a:r>
              <a:rPr dirty="0" sz="1400" spc="-40" b="1">
                <a:latin typeface="Times New Roman"/>
                <a:cs typeface="Times New Roman"/>
              </a:rPr>
              <a:t> </a:t>
            </a:r>
            <a:r>
              <a:rPr dirty="0" sz="1400" spc="-50" b="1">
                <a:latin typeface="Times New Roman"/>
                <a:cs typeface="Times New Roman"/>
              </a:rPr>
              <a:t>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732344" y="6156187"/>
            <a:ext cx="3850640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675" marR="5080" indent="-18161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3.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Times New Roman"/>
                <a:cs typeface="Times New Roman"/>
              </a:rPr>
              <a:t>Train</a:t>
            </a:r>
            <a:r>
              <a:rPr dirty="0" sz="1400" spc="-3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or</a:t>
            </a:r>
            <a:r>
              <a:rPr dirty="0" sz="1400" spc="-5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Update</a:t>
            </a:r>
            <a:r>
              <a:rPr dirty="0" sz="1400" spc="-35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Student:</a:t>
            </a:r>
            <a:r>
              <a:rPr dirty="0" sz="1400" spc="-75" b="1">
                <a:latin typeface="Times New Roman"/>
                <a:cs typeface="Times New Roman"/>
              </a:rPr>
              <a:t> </a:t>
            </a:r>
            <a:r>
              <a:rPr dirty="0" sz="1400" spc="-20" b="1">
                <a:latin typeface="Times New Roman"/>
                <a:cs typeface="Times New Roman"/>
              </a:rPr>
              <a:t>Train</a:t>
            </a:r>
            <a:r>
              <a:rPr dirty="0" sz="1400" spc="-4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or</a:t>
            </a:r>
            <a:r>
              <a:rPr dirty="0" sz="1400" spc="-50" b="1"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Update</a:t>
            </a:r>
            <a:r>
              <a:rPr dirty="0" sz="1400" spc="-40" b="1"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imes New Roman"/>
                <a:cs typeface="Times New Roman"/>
              </a:rPr>
              <a:t>Light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Student</a:t>
            </a:r>
            <a:r>
              <a:rPr dirty="0" sz="1400" spc="-4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Model</a:t>
            </a:r>
            <a:r>
              <a:rPr dirty="0" sz="1400" spc="-1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latin typeface="Times New Roman"/>
                <a:cs typeface="Times New Roman"/>
              </a:rPr>
              <a:t>DQN-FCN-</a:t>
            </a:r>
            <a:r>
              <a:rPr dirty="0" sz="1400" spc="-50" b="1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1400" spc="-1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Light</a:t>
            </a:r>
            <a:r>
              <a:rPr dirty="0" sz="1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dirty="0" sz="1400" spc="-2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dirty="0" sz="1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embedded</a:t>
            </a:r>
            <a:r>
              <a:rPr dirty="0" sz="140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dirty="0" sz="1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edge</a:t>
            </a:r>
            <a:r>
              <a:rPr dirty="0" sz="1400" spc="-2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0000"/>
                </a:solidFill>
                <a:latin typeface="Times New Roman"/>
                <a:cs typeface="Times New Roman"/>
              </a:rPr>
              <a:t>computing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336804" y="3364991"/>
            <a:ext cx="611505" cy="1080770"/>
            <a:chOff x="336804" y="3364991"/>
            <a:chExt cx="611505" cy="1080770"/>
          </a:xfrm>
        </p:grpSpPr>
        <p:pic>
          <p:nvPicPr>
            <p:cNvPr id="54" name="object 5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188" y="3364991"/>
              <a:ext cx="586739" cy="51968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804" y="3918203"/>
              <a:ext cx="600456" cy="527304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1610678" y="1319823"/>
            <a:ext cx="172212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Initial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Data </a:t>
            </a:r>
            <a:r>
              <a:rPr dirty="0" sz="1400" spc="-10">
                <a:latin typeface="Times New Roman"/>
                <a:cs typeface="Times New Roman"/>
              </a:rPr>
              <a:t>Collection:</a:t>
            </a:r>
            <a:endParaRPr sz="1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dirty="0" sz="1400" i="1">
                <a:latin typeface="Times New Roman"/>
                <a:cs typeface="Times New Roman"/>
              </a:rPr>
              <a:t>d</a:t>
            </a:r>
            <a:r>
              <a:rPr dirty="0" baseline="-21604" sz="1350" i="1">
                <a:latin typeface="Times New Roman"/>
                <a:cs typeface="Times New Roman"/>
              </a:rPr>
              <a:t>n’</a:t>
            </a:r>
            <a:r>
              <a:rPr dirty="0" baseline="-21604" sz="1350" spc="-157" i="1">
                <a:latin typeface="Times New Roman"/>
                <a:cs typeface="Times New Roman"/>
              </a:rPr>
              <a:t> </a:t>
            </a:r>
            <a:r>
              <a:rPr dirty="0" sz="1400" i="1">
                <a:latin typeface="Times New Roman"/>
                <a:cs typeface="Times New Roman"/>
              </a:rPr>
              <a:t>&gt;</a:t>
            </a:r>
            <a:r>
              <a:rPr dirty="0" sz="1400" spc="10" i="1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100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times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691999" y="2440497"/>
            <a:ext cx="1100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Label</a:t>
            </a:r>
            <a:r>
              <a:rPr dirty="0" sz="1200" spc="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w/o</a:t>
            </a:r>
            <a:r>
              <a:rPr dirty="0" sz="1200" spc="-3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B0F0"/>
                </a:solidFill>
                <a:latin typeface="Times New Roman"/>
                <a:cs typeface="Times New Roman"/>
              </a:rPr>
              <a:t>reward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4966721" y="1741932"/>
            <a:ext cx="2324100" cy="3439795"/>
            <a:chOff x="4966721" y="1741932"/>
            <a:chExt cx="2324100" cy="3439795"/>
          </a:xfrm>
        </p:grpSpPr>
        <p:sp>
          <p:nvSpPr>
            <p:cNvPr id="59" name="object 59" descr=""/>
            <p:cNvSpPr/>
            <p:nvPr/>
          </p:nvSpPr>
          <p:spPr>
            <a:xfrm>
              <a:off x="5458970" y="1799082"/>
              <a:ext cx="1812925" cy="504190"/>
            </a:xfrm>
            <a:custGeom>
              <a:avLst/>
              <a:gdLst/>
              <a:ahLst/>
              <a:cxnLst/>
              <a:rect l="l" t="t" r="r" b="b"/>
              <a:pathLst>
                <a:path w="1812925" h="504189">
                  <a:moveTo>
                    <a:pt x="1812747" y="503999"/>
                  </a:moveTo>
                  <a:lnTo>
                    <a:pt x="1812747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363718" y="174193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023866" y="2085594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w="0" h="3001010">
                  <a:moveTo>
                    <a:pt x="0" y="0"/>
                  </a:moveTo>
                  <a:lnTo>
                    <a:pt x="0" y="3000756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966721" y="50672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4647830" y="2194956"/>
            <a:ext cx="729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Close</a:t>
            </a:r>
            <a:r>
              <a:rPr dirty="0" sz="1200" spc="-2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00B050"/>
                </a:solidFill>
                <a:latin typeface="Times New Roman"/>
                <a:cs typeface="Times New Roman"/>
              </a:rPr>
              <a:t>Loop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415799" y="1800740"/>
            <a:ext cx="37839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Times New Roman"/>
                <a:cs typeface="Times New Roman"/>
              </a:rPr>
              <a:t>4.</a:t>
            </a:r>
            <a:r>
              <a:rPr dirty="0" sz="1400" spc="-15" b="1"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00B0F0"/>
                </a:solidFill>
                <a:latin typeface="Times New Roman"/>
                <a:cs typeface="Times New Roman"/>
              </a:rPr>
              <a:t>On-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Line</a:t>
            </a:r>
            <a:r>
              <a:rPr dirty="0" sz="1400" spc="-2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00B0F0"/>
                </a:solidFill>
                <a:latin typeface="Times New Roman"/>
                <a:cs typeface="Times New Roman"/>
              </a:rPr>
              <a:t>RL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 sz="1400" spc="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imes New Roman"/>
                <a:cs typeface="Times New Roman"/>
              </a:rPr>
              <a:t>Labeled</a:t>
            </a:r>
            <a:r>
              <a:rPr dirty="0" sz="1400" spc="-3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>
                <a:latin typeface="Times New Roman"/>
                <a:cs typeface="Times New Roman"/>
              </a:rPr>
              <a:t>Heatmap</a:t>
            </a:r>
            <a:r>
              <a:rPr dirty="0" sz="1400" spc="-20" b="1">
                <a:latin typeface="Times New Roman"/>
                <a:cs typeface="Times New Roman"/>
              </a:rPr>
              <a:t> </a:t>
            </a:r>
            <a:r>
              <a:rPr dirty="0" sz="1400" b="1" i="1">
                <a:latin typeface="Times New Roman"/>
                <a:cs typeface="Times New Roman"/>
              </a:rPr>
              <a:t>Q</a:t>
            </a:r>
            <a:r>
              <a:rPr dirty="0" baseline="-21604" sz="1350" b="1" i="1">
                <a:latin typeface="Times New Roman"/>
                <a:cs typeface="Times New Roman"/>
              </a:rPr>
              <a:t>Label</a:t>
            </a:r>
            <a:r>
              <a:rPr dirty="0" baseline="-21604" sz="1350" spc="172" b="1" i="1">
                <a:latin typeface="Times New Roman"/>
                <a:cs typeface="Times New Roman"/>
              </a:rPr>
              <a:t> </a:t>
            </a:r>
            <a:r>
              <a:rPr dirty="0" sz="1400" spc="-10" b="1" i="1">
                <a:latin typeface="Times New Roman"/>
                <a:cs typeface="Times New Roman"/>
              </a:rPr>
              <a:t>Creation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563119" y="2014100"/>
            <a:ext cx="30232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 i="1">
                <a:latin typeface="Times New Roman"/>
                <a:cs typeface="Times New Roman"/>
              </a:rPr>
              <a:t>Using</a:t>
            </a:r>
            <a:r>
              <a:rPr dirty="0" sz="1400" spc="-25" b="1" i="1"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FF0000"/>
                </a:solidFill>
                <a:latin typeface="Times New Roman"/>
                <a:cs typeface="Times New Roman"/>
              </a:rPr>
              <a:t>Light</a:t>
            </a:r>
            <a:r>
              <a:rPr dirty="0" sz="1400" spc="-3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FF0000"/>
                </a:solidFill>
                <a:latin typeface="Times New Roman"/>
                <a:cs typeface="Times New Roman"/>
              </a:rPr>
              <a:t>Student</a:t>
            </a:r>
            <a:r>
              <a:rPr dirty="0" sz="1400" spc="-4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b="1" i="1">
                <a:solidFill>
                  <a:srgbClr val="FF0000"/>
                </a:solidFill>
                <a:latin typeface="Times New Roman"/>
                <a:cs typeface="Times New Roman"/>
              </a:rPr>
              <a:t>Model</a:t>
            </a:r>
            <a:r>
              <a:rPr dirty="0" sz="1400" spc="-2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 i="1">
                <a:latin typeface="Times New Roman"/>
                <a:cs typeface="Times New Roman"/>
              </a:rPr>
              <a:t>DQN-</a:t>
            </a:r>
            <a:r>
              <a:rPr dirty="0" sz="1400" spc="-20" b="1" i="1">
                <a:latin typeface="Times New Roman"/>
                <a:cs typeface="Times New Roman"/>
              </a:rPr>
              <a:t>FCN-</a:t>
            </a:r>
            <a:r>
              <a:rPr dirty="0" sz="1400" spc="-50" b="1" i="1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55880" y="26510"/>
            <a:ext cx="62001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3.3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-20" b="1">
                <a:latin typeface="Times New Roman"/>
                <a:cs typeface="Times New Roman"/>
              </a:rPr>
              <a:t>Robot</a:t>
            </a:r>
            <a:r>
              <a:rPr dirty="0" sz="2400" spc="-1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Arm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Grasping: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Sim2Real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Using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GPT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350097" y="7104"/>
            <a:ext cx="22675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solidFill>
                  <a:srgbClr val="040C28"/>
                </a:solidFill>
                <a:latin typeface="Arial MT"/>
                <a:cs typeface="Arial MT"/>
              </a:rPr>
              <a:t>GPT:</a:t>
            </a:r>
            <a:r>
              <a:rPr dirty="0" sz="1400" spc="-50">
                <a:solidFill>
                  <a:srgbClr val="040C28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40C28"/>
                </a:solidFill>
                <a:latin typeface="Arial MT"/>
                <a:cs typeface="Arial MT"/>
              </a:rPr>
              <a:t>Generative</a:t>
            </a:r>
            <a:r>
              <a:rPr dirty="0" sz="1400" spc="-60">
                <a:solidFill>
                  <a:srgbClr val="040C28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040C28"/>
                </a:solidFill>
                <a:latin typeface="Arial MT"/>
                <a:cs typeface="Arial MT"/>
              </a:rPr>
              <a:t>Pre-trained Transformer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647136" y="2595580"/>
            <a:ext cx="7213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Times New Roman"/>
                <a:cs typeface="Times New Roman"/>
              </a:rPr>
              <a:t>Detection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647136" y="2809015"/>
            <a:ext cx="95250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Result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Using DQN-</a:t>
            </a:r>
            <a:r>
              <a:rPr dirty="0" sz="1400" spc="-20">
                <a:latin typeface="Times New Roman"/>
                <a:cs typeface="Times New Roman"/>
              </a:rPr>
              <a:t>FCN-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FF0000"/>
                </a:solidFill>
                <a:latin typeface="Times New Roman"/>
                <a:cs typeface="Times New Roman"/>
              </a:rPr>
              <a:t>Teacher</a:t>
            </a:r>
            <a:r>
              <a:rPr dirty="0" sz="1400" spc="-6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Net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9809" y="343193"/>
            <a:ext cx="2571115" cy="81534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70"/>
              </a:spcBef>
              <a:tabLst>
                <a:tab pos="425450" algn="l"/>
              </a:tabLst>
            </a:pPr>
            <a:r>
              <a:rPr dirty="0" sz="1400" spc="-25">
                <a:latin typeface="Calibri Light"/>
                <a:cs typeface="Calibri Light"/>
              </a:rPr>
              <a:t>RL:</a:t>
            </a:r>
            <a:r>
              <a:rPr dirty="0" sz="1400">
                <a:latin typeface="Calibri Light"/>
                <a:cs typeface="Calibri Light"/>
              </a:rPr>
              <a:t>	</a:t>
            </a:r>
            <a:r>
              <a:rPr dirty="0" sz="1400" spc="-20">
                <a:latin typeface="Calibri Light"/>
                <a:cs typeface="Calibri Light"/>
              </a:rPr>
              <a:t>Reinforcement</a:t>
            </a:r>
            <a:r>
              <a:rPr dirty="0" sz="1400" spc="50">
                <a:latin typeface="Calibri Light"/>
                <a:cs typeface="Calibri Light"/>
              </a:rPr>
              <a:t> </a:t>
            </a:r>
            <a:r>
              <a:rPr dirty="0" sz="1400" spc="-10">
                <a:latin typeface="Calibri Light"/>
                <a:cs typeface="Calibri Light"/>
              </a:rPr>
              <a:t>Learning</a:t>
            </a:r>
            <a:r>
              <a:rPr dirty="0" sz="1400" spc="500">
                <a:latin typeface="Calibri Light"/>
                <a:cs typeface="Calibri Light"/>
              </a:rPr>
              <a:t> </a:t>
            </a:r>
            <a:r>
              <a:rPr dirty="0" sz="1400">
                <a:latin typeface="Calibri Light"/>
                <a:cs typeface="Calibri Light"/>
              </a:rPr>
              <a:t>DQN:</a:t>
            </a:r>
            <a:r>
              <a:rPr dirty="0" sz="1400" spc="-50">
                <a:latin typeface="Calibri Light"/>
                <a:cs typeface="Calibri Light"/>
              </a:rPr>
              <a:t> </a:t>
            </a:r>
            <a:r>
              <a:rPr dirty="0" sz="1400">
                <a:latin typeface="Calibri Light"/>
                <a:cs typeface="Calibri Light"/>
              </a:rPr>
              <a:t>Deep</a:t>
            </a:r>
            <a:r>
              <a:rPr dirty="0" sz="1400" spc="-55">
                <a:latin typeface="Calibri Light"/>
                <a:cs typeface="Calibri Light"/>
              </a:rPr>
              <a:t> </a:t>
            </a:r>
            <a:r>
              <a:rPr dirty="0" sz="1400" spc="-10">
                <a:latin typeface="Calibri Light"/>
                <a:cs typeface="Calibri Light"/>
              </a:rPr>
              <a:t>Q-</a:t>
            </a:r>
            <a:r>
              <a:rPr dirty="0" sz="1400">
                <a:latin typeface="Calibri Light"/>
                <a:cs typeface="Calibri Light"/>
              </a:rPr>
              <a:t>Learning</a:t>
            </a:r>
            <a:r>
              <a:rPr dirty="0" sz="1400" spc="-45">
                <a:latin typeface="Calibri Light"/>
                <a:cs typeface="Calibri Light"/>
              </a:rPr>
              <a:t> </a:t>
            </a:r>
            <a:r>
              <a:rPr dirty="0" sz="1400" spc="-10">
                <a:latin typeface="Calibri Light"/>
                <a:cs typeface="Calibri Light"/>
              </a:rPr>
              <a:t>Network </a:t>
            </a:r>
            <a:r>
              <a:rPr dirty="0" sz="1400">
                <a:latin typeface="Calibri Light"/>
                <a:cs typeface="Calibri Light"/>
              </a:rPr>
              <a:t>FCN:</a:t>
            </a:r>
            <a:r>
              <a:rPr dirty="0" sz="1400" spc="265">
                <a:latin typeface="Calibri Light"/>
                <a:cs typeface="Calibri Light"/>
              </a:rPr>
              <a:t> </a:t>
            </a:r>
            <a:r>
              <a:rPr dirty="0" sz="1400">
                <a:latin typeface="Calibri Light"/>
                <a:cs typeface="Calibri Light"/>
              </a:rPr>
              <a:t>Fully</a:t>
            </a:r>
            <a:r>
              <a:rPr dirty="0" sz="1400" spc="-10">
                <a:latin typeface="Calibri Light"/>
                <a:cs typeface="Calibri Light"/>
              </a:rPr>
              <a:t> Convolutional</a:t>
            </a:r>
            <a:r>
              <a:rPr dirty="0" sz="1400" spc="-40">
                <a:latin typeface="Calibri Light"/>
                <a:cs typeface="Calibri Light"/>
              </a:rPr>
              <a:t> </a:t>
            </a:r>
            <a:r>
              <a:rPr dirty="0" sz="1400" spc="-10">
                <a:latin typeface="Calibri Light"/>
                <a:cs typeface="Calibri Light"/>
              </a:rPr>
              <a:t>Network </a:t>
            </a:r>
            <a:r>
              <a:rPr dirty="0" sz="1400">
                <a:latin typeface="Calibri Light"/>
                <a:cs typeface="Calibri Light"/>
              </a:rPr>
              <a:t>Q(x,y):</a:t>
            </a:r>
            <a:r>
              <a:rPr dirty="0" sz="1400" spc="-45">
                <a:latin typeface="Calibri Light"/>
                <a:cs typeface="Calibri Light"/>
              </a:rPr>
              <a:t> </a:t>
            </a:r>
            <a:r>
              <a:rPr dirty="0" sz="1400" spc="-10">
                <a:latin typeface="Calibri Light"/>
                <a:cs typeface="Calibri Light"/>
              </a:rPr>
              <a:t>Grasping</a:t>
            </a:r>
            <a:r>
              <a:rPr dirty="0" sz="1400" spc="-35">
                <a:latin typeface="Calibri Light"/>
                <a:cs typeface="Calibri Light"/>
              </a:rPr>
              <a:t> </a:t>
            </a:r>
            <a:r>
              <a:rPr dirty="0" sz="1400">
                <a:latin typeface="Calibri Light"/>
                <a:cs typeface="Calibri Light"/>
              </a:rPr>
              <a:t>Confidence</a:t>
            </a:r>
            <a:r>
              <a:rPr dirty="0" sz="1400" spc="-50">
                <a:latin typeface="Calibri Light"/>
                <a:cs typeface="Calibri Light"/>
              </a:rPr>
              <a:t> </a:t>
            </a:r>
            <a:r>
              <a:rPr dirty="0" sz="1400">
                <a:latin typeface="Calibri Light"/>
                <a:cs typeface="Calibri Light"/>
              </a:rPr>
              <a:t>on</a:t>
            </a:r>
            <a:r>
              <a:rPr dirty="0" sz="1400" spc="-20">
                <a:latin typeface="Calibri Light"/>
                <a:cs typeface="Calibri Light"/>
              </a:rPr>
              <a:t> (x,y)</a:t>
            </a:r>
            <a:endParaRPr sz="1400">
              <a:latin typeface="Calibri Light"/>
              <a:cs typeface="Calibri Light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185673" y="2233929"/>
            <a:ext cx="8381365" cy="2792730"/>
            <a:chOff x="185673" y="2233929"/>
            <a:chExt cx="8381365" cy="2792730"/>
          </a:xfrm>
        </p:grpSpPr>
        <p:sp>
          <p:nvSpPr>
            <p:cNvPr id="72" name="object 72" descr=""/>
            <p:cNvSpPr/>
            <p:nvPr/>
          </p:nvSpPr>
          <p:spPr>
            <a:xfrm>
              <a:off x="192023" y="2240279"/>
              <a:ext cx="2731135" cy="2738755"/>
            </a:xfrm>
            <a:custGeom>
              <a:avLst/>
              <a:gdLst/>
              <a:ahLst/>
              <a:cxnLst/>
              <a:rect l="l" t="t" r="r" b="b"/>
              <a:pathLst>
                <a:path w="2731135" h="2738754">
                  <a:moveTo>
                    <a:pt x="0" y="2738628"/>
                  </a:moveTo>
                  <a:lnTo>
                    <a:pt x="2731008" y="2738628"/>
                  </a:lnTo>
                  <a:lnTo>
                    <a:pt x="2731008" y="0"/>
                  </a:lnTo>
                  <a:lnTo>
                    <a:pt x="0" y="0"/>
                  </a:lnTo>
                  <a:lnTo>
                    <a:pt x="0" y="2738628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829300" y="2281427"/>
              <a:ext cx="2731135" cy="2738755"/>
            </a:xfrm>
            <a:custGeom>
              <a:avLst/>
              <a:gdLst/>
              <a:ahLst/>
              <a:cxnLst/>
              <a:rect l="l" t="t" r="r" b="b"/>
              <a:pathLst>
                <a:path w="2731134" h="2738754">
                  <a:moveTo>
                    <a:pt x="0" y="2738628"/>
                  </a:moveTo>
                  <a:lnTo>
                    <a:pt x="2731007" y="2738628"/>
                  </a:lnTo>
                  <a:lnTo>
                    <a:pt x="2731007" y="0"/>
                  </a:lnTo>
                  <a:lnTo>
                    <a:pt x="0" y="0"/>
                  </a:lnTo>
                  <a:lnTo>
                    <a:pt x="0" y="2738628"/>
                  </a:lnTo>
                  <a:close/>
                </a:path>
              </a:pathLst>
            </a:custGeom>
            <a:ln w="12699">
              <a:solidFill>
                <a:srgbClr val="00B05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3485898" y="400306"/>
            <a:ext cx="22548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dirty="0" sz="140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Reduce</a:t>
            </a:r>
            <a:r>
              <a:rPr dirty="0" sz="14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dirty="0" sz="14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labeling</a:t>
            </a:r>
            <a:r>
              <a:rPr dirty="0" sz="1400" spc="-5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imes New Roman"/>
                <a:cs typeface="Times New Roman"/>
              </a:rPr>
              <a:t>process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027420" y="2654807"/>
            <a:ext cx="1250950" cy="1948180"/>
          </a:xfrm>
          <a:prstGeom prst="rect">
            <a:avLst/>
          </a:prstGeom>
          <a:ln w="3175">
            <a:solidFill>
              <a:srgbClr val="172C51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12065">
              <a:lnSpc>
                <a:spcPct val="100000"/>
              </a:lnSpc>
              <a:spcBef>
                <a:spcPts val="1120"/>
              </a:spcBef>
            </a:pPr>
            <a:endParaRPr sz="1000">
              <a:latin typeface="Times New Roman"/>
              <a:cs typeface="Times New Roman"/>
            </a:endParaRPr>
          </a:p>
          <a:p>
            <a:pPr marL="66357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Times New Roman"/>
                <a:cs typeface="Times New Roman"/>
              </a:rPr>
              <a:t>Robot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 spc="-25">
                <a:latin typeface="Times New Roman"/>
                <a:cs typeface="Times New Roman"/>
              </a:rPr>
              <a:t>Arm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6051803" y="2402204"/>
            <a:ext cx="2350770" cy="2435860"/>
            <a:chOff x="6051803" y="2402204"/>
            <a:chExt cx="2350770" cy="2435860"/>
          </a:xfrm>
        </p:grpSpPr>
        <p:pic>
          <p:nvPicPr>
            <p:cNvPr id="77" name="object 7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3072" y="3806951"/>
              <a:ext cx="120396" cy="525780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7053071" y="3806951"/>
              <a:ext cx="120650" cy="525780"/>
            </a:xfrm>
            <a:custGeom>
              <a:avLst/>
              <a:gdLst/>
              <a:ahLst/>
              <a:cxnLst/>
              <a:rect l="l" t="t" r="r" b="b"/>
              <a:pathLst>
                <a:path w="120650" h="525779">
                  <a:moveTo>
                    <a:pt x="0" y="20066"/>
                  </a:moveTo>
                  <a:lnTo>
                    <a:pt x="1576" y="12253"/>
                  </a:lnTo>
                  <a:lnTo>
                    <a:pt x="5875" y="5875"/>
                  </a:lnTo>
                  <a:lnTo>
                    <a:pt x="12253" y="1576"/>
                  </a:lnTo>
                  <a:lnTo>
                    <a:pt x="20066" y="0"/>
                  </a:lnTo>
                  <a:lnTo>
                    <a:pt x="100330" y="0"/>
                  </a:lnTo>
                  <a:lnTo>
                    <a:pt x="108142" y="1576"/>
                  </a:lnTo>
                  <a:lnTo>
                    <a:pt x="114520" y="5875"/>
                  </a:lnTo>
                  <a:lnTo>
                    <a:pt x="118819" y="12253"/>
                  </a:lnTo>
                  <a:lnTo>
                    <a:pt x="120396" y="20066"/>
                  </a:lnTo>
                  <a:lnTo>
                    <a:pt x="120396" y="505714"/>
                  </a:lnTo>
                  <a:lnTo>
                    <a:pt x="118819" y="513526"/>
                  </a:lnTo>
                  <a:lnTo>
                    <a:pt x="114520" y="519904"/>
                  </a:lnTo>
                  <a:lnTo>
                    <a:pt x="108142" y="524203"/>
                  </a:lnTo>
                  <a:lnTo>
                    <a:pt x="100330" y="525780"/>
                  </a:lnTo>
                  <a:lnTo>
                    <a:pt x="20066" y="525780"/>
                  </a:lnTo>
                  <a:lnTo>
                    <a:pt x="12253" y="524203"/>
                  </a:lnTo>
                  <a:lnTo>
                    <a:pt x="5875" y="519904"/>
                  </a:lnTo>
                  <a:lnTo>
                    <a:pt x="1576" y="513526"/>
                  </a:lnTo>
                  <a:lnTo>
                    <a:pt x="0" y="505714"/>
                  </a:lnTo>
                  <a:lnTo>
                    <a:pt x="0" y="2006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1255" y="4149851"/>
              <a:ext cx="210312" cy="20574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94905" y="4143501"/>
              <a:ext cx="223011" cy="21843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52034" y="3613137"/>
              <a:ext cx="247791" cy="275907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6952029" y="3613234"/>
              <a:ext cx="248285" cy="276225"/>
            </a:xfrm>
            <a:custGeom>
              <a:avLst/>
              <a:gdLst/>
              <a:ahLst/>
              <a:cxnLst/>
              <a:rect l="l" t="t" r="r" b="b"/>
              <a:pathLst>
                <a:path w="248284" h="276225">
                  <a:moveTo>
                    <a:pt x="3708" y="70853"/>
                  </a:moveTo>
                  <a:lnTo>
                    <a:pt x="565" y="64817"/>
                  </a:lnTo>
                  <a:lnTo>
                    <a:pt x="0" y="58273"/>
                  </a:lnTo>
                  <a:lnTo>
                    <a:pt x="1929" y="51997"/>
                  </a:lnTo>
                  <a:lnTo>
                    <a:pt x="6273" y="46761"/>
                  </a:lnTo>
                  <a:lnTo>
                    <a:pt x="59613" y="3708"/>
                  </a:lnTo>
                  <a:lnTo>
                    <a:pt x="65644" y="565"/>
                  </a:lnTo>
                  <a:lnTo>
                    <a:pt x="72188" y="0"/>
                  </a:lnTo>
                  <a:lnTo>
                    <a:pt x="78467" y="1929"/>
                  </a:lnTo>
                  <a:lnTo>
                    <a:pt x="83705" y="6273"/>
                  </a:lnTo>
                  <a:lnTo>
                    <a:pt x="244094" y="204952"/>
                  </a:lnTo>
                  <a:lnTo>
                    <a:pt x="247234" y="210988"/>
                  </a:lnTo>
                  <a:lnTo>
                    <a:pt x="247797" y="217533"/>
                  </a:lnTo>
                  <a:lnTo>
                    <a:pt x="245867" y="223813"/>
                  </a:lnTo>
                  <a:lnTo>
                    <a:pt x="241528" y="229057"/>
                  </a:lnTo>
                  <a:lnTo>
                    <a:pt x="188188" y="272097"/>
                  </a:lnTo>
                  <a:lnTo>
                    <a:pt x="182152" y="275245"/>
                  </a:lnTo>
                  <a:lnTo>
                    <a:pt x="175609" y="275810"/>
                  </a:lnTo>
                  <a:lnTo>
                    <a:pt x="169332" y="273878"/>
                  </a:lnTo>
                  <a:lnTo>
                    <a:pt x="164096" y="269532"/>
                  </a:lnTo>
                  <a:lnTo>
                    <a:pt x="3708" y="7085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0489" y="3529430"/>
              <a:ext cx="235934" cy="198542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71613" y="3308535"/>
              <a:ext cx="401160" cy="500926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7333487" y="2656331"/>
              <a:ext cx="1062355" cy="1931035"/>
            </a:xfrm>
            <a:custGeom>
              <a:avLst/>
              <a:gdLst/>
              <a:ahLst/>
              <a:cxnLst/>
              <a:rect l="l" t="t" r="r" b="b"/>
              <a:pathLst>
                <a:path w="1062354" h="1931035">
                  <a:moveTo>
                    <a:pt x="0" y="1930908"/>
                  </a:moveTo>
                  <a:lnTo>
                    <a:pt x="1062227" y="1930908"/>
                  </a:lnTo>
                  <a:lnTo>
                    <a:pt x="1062227" y="0"/>
                  </a:lnTo>
                  <a:lnTo>
                    <a:pt x="0" y="0"/>
                  </a:lnTo>
                  <a:lnTo>
                    <a:pt x="0" y="1930908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6569201" y="2411729"/>
              <a:ext cx="1250315" cy="228600"/>
            </a:xfrm>
            <a:custGeom>
              <a:avLst/>
              <a:gdLst/>
              <a:ahLst/>
              <a:cxnLst/>
              <a:rect l="l" t="t" r="r" b="b"/>
              <a:pathLst>
                <a:path w="1250315" h="228600">
                  <a:moveTo>
                    <a:pt x="0" y="228600"/>
                  </a:moveTo>
                  <a:lnTo>
                    <a:pt x="0" y="0"/>
                  </a:lnTo>
                  <a:lnTo>
                    <a:pt x="1250149" y="0"/>
                  </a:lnTo>
                  <a:lnTo>
                    <a:pt x="1250149" y="172275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7781252" y="257131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6515287" y="4623053"/>
              <a:ext cx="1329690" cy="205104"/>
            </a:xfrm>
            <a:custGeom>
              <a:avLst/>
              <a:gdLst/>
              <a:ahLst/>
              <a:cxnLst/>
              <a:rect l="l" t="t" r="r" b="b"/>
              <a:pathLst>
                <a:path w="1329690" h="205104">
                  <a:moveTo>
                    <a:pt x="1329524" y="0"/>
                  </a:moveTo>
                  <a:lnTo>
                    <a:pt x="1329524" y="204952"/>
                  </a:lnTo>
                  <a:lnTo>
                    <a:pt x="0" y="204952"/>
                  </a:lnTo>
                  <a:lnTo>
                    <a:pt x="0" y="99453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6477718" y="4659048"/>
              <a:ext cx="76200" cy="78105"/>
            </a:xfrm>
            <a:custGeom>
              <a:avLst/>
              <a:gdLst/>
              <a:ahLst/>
              <a:cxnLst/>
              <a:rect l="l" t="t" r="r" b="b"/>
              <a:pathLst>
                <a:path w="76200" h="78104">
                  <a:moveTo>
                    <a:pt x="35090" y="0"/>
                  </a:moveTo>
                  <a:lnTo>
                    <a:pt x="0" y="77635"/>
                  </a:lnTo>
                  <a:lnTo>
                    <a:pt x="76136" y="74663"/>
                  </a:lnTo>
                  <a:lnTo>
                    <a:pt x="3509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2255" y="3582923"/>
              <a:ext cx="952500" cy="920495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7283195" y="3796283"/>
              <a:ext cx="1051560" cy="0"/>
            </a:xfrm>
            <a:custGeom>
              <a:avLst/>
              <a:gdLst/>
              <a:ahLst/>
              <a:cxnLst/>
              <a:rect l="l" t="t" r="r" b="b"/>
              <a:pathLst>
                <a:path w="1051559" h="0">
                  <a:moveTo>
                    <a:pt x="0" y="0"/>
                  </a:moveTo>
                  <a:lnTo>
                    <a:pt x="1051560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7287767" y="4023359"/>
              <a:ext cx="1080770" cy="12700"/>
            </a:xfrm>
            <a:custGeom>
              <a:avLst/>
              <a:gdLst/>
              <a:ahLst/>
              <a:cxnLst/>
              <a:rect l="l" t="t" r="r" b="b"/>
              <a:pathLst>
                <a:path w="1080770" h="12700">
                  <a:moveTo>
                    <a:pt x="0" y="12192"/>
                  </a:moveTo>
                  <a:lnTo>
                    <a:pt x="1080516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7287767" y="4261103"/>
              <a:ext cx="1080770" cy="7620"/>
            </a:xfrm>
            <a:custGeom>
              <a:avLst/>
              <a:gdLst/>
              <a:ahLst/>
              <a:cxnLst/>
              <a:rect l="l" t="t" r="r" b="b"/>
              <a:pathLst>
                <a:path w="1080770" h="7620">
                  <a:moveTo>
                    <a:pt x="0" y="7620"/>
                  </a:moveTo>
                  <a:lnTo>
                    <a:pt x="1080516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7621523" y="3505199"/>
              <a:ext cx="0" cy="1065530"/>
            </a:xfrm>
            <a:custGeom>
              <a:avLst/>
              <a:gdLst/>
              <a:ahLst/>
              <a:cxnLst/>
              <a:rect l="l" t="t" r="r" b="b"/>
              <a:pathLst>
                <a:path w="0" h="1065529">
                  <a:moveTo>
                    <a:pt x="0" y="106527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7850123" y="3514343"/>
              <a:ext cx="0" cy="1065530"/>
            </a:xfrm>
            <a:custGeom>
              <a:avLst/>
              <a:gdLst/>
              <a:ahLst/>
              <a:cxnLst/>
              <a:rect l="l" t="t" r="r" b="b"/>
              <a:pathLst>
                <a:path w="0" h="1065529">
                  <a:moveTo>
                    <a:pt x="0" y="106527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8065007" y="3512819"/>
              <a:ext cx="0" cy="1066800"/>
            </a:xfrm>
            <a:custGeom>
              <a:avLst/>
              <a:gdLst/>
              <a:ahLst/>
              <a:cxnLst/>
              <a:rect l="l" t="t" r="r" b="b"/>
              <a:pathLst>
                <a:path w="0" h="1066800">
                  <a:moveTo>
                    <a:pt x="0" y="1066799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72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4663" y="3422903"/>
              <a:ext cx="586738" cy="519684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1803" y="3977639"/>
              <a:ext cx="600455" cy="525780"/>
            </a:xfrm>
            <a:prstGeom prst="rect">
              <a:avLst/>
            </a:prstGeom>
          </p:spPr>
        </p:pic>
      </p:grpSp>
      <p:sp>
        <p:nvSpPr>
          <p:cNvPr id="99" name="object 99" descr=""/>
          <p:cNvSpPr txBox="1"/>
          <p:nvPr/>
        </p:nvSpPr>
        <p:spPr>
          <a:xfrm>
            <a:off x="7343906" y="2455042"/>
            <a:ext cx="1081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Label</a:t>
            </a:r>
            <a:r>
              <a:rPr dirty="0" sz="1200" spc="1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w</a:t>
            </a:r>
            <a:r>
              <a:rPr dirty="0" sz="1200" spc="-4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reward</a:t>
            </a:r>
            <a:r>
              <a:rPr dirty="0" sz="1200" spc="-1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-50" i="1">
                <a:solidFill>
                  <a:srgbClr val="00B0F0"/>
                </a:solidFill>
                <a:latin typeface="Times New Roman"/>
                <a:cs typeface="Times New Roman"/>
              </a:rPr>
              <a:t>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7361060" y="2653632"/>
            <a:ext cx="95250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Times New Roman"/>
                <a:cs typeface="Times New Roman"/>
              </a:rPr>
              <a:t>Detection </a:t>
            </a:r>
            <a:r>
              <a:rPr dirty="0" sz="1400">
                <a:latin typeface="Times New Roman"/>
                <a:cs typeface="Times New Roman"/>
              </a:rPr>
              <a:t>Result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Using DQN-</a:t>
            </a:r>
            <a:r>
              <a:rPr dirty="0" sz="1400" spc="-20">
                <a:latin typeface="Times New Roman"/>
                <a:cs typeface="Times New Roman"/>
              </a:rPr>
              <a:t>FCN-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7361060" y="3295236"/>
            <a:ext cx="11195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0000"/>
                </a:solidFill>
                <a:latin typeface="Times New Roman"/>
                <a:cs typeface="Times New Roman"/>
              </a:rPr>
              <a:t>Light</a:t>
            </a:r>
            <a:r>
              <a:rPr dirty="0" sz="12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F0000"/>
                </a:solidFill>
                <a:latin typeface="Times New Roman"/>
                <a:cs typeface="Times New Roman"/>
              </a:rPr>
              <a:t>Student</a:t>
            </a:r>
            <a:r>
              <a:rPr dirty="0" sz="1200" spc="-5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FF0000"/>
                </a:solidFill>
                <a:latin typeface="Times New Roman"/>
                <a:cs typeface="Times New Roman"/>
              </a:rPr>
              <a:t>Net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48640" y="6445551"/>
            <a:ext cx="4770120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0"/>
              </a:lnSpc>
              <a:tabLst>
                <a:tab pos="3274060" algn="l"/>
              </a:tabLst>
            </a:pPr>
            <a:r>
              <a:rPr dirty="0" sz="1400">
                <a:latin typeface="Times New Roman"/>
                <a:cs typeface="Times New Roman"/>
              </a:rPr>
              <a:t>CSIE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NCKU</a:t>
            </a:r>
            <a:r>
              <a:rPr dirty="0" sz="1400">
                <a:latin typeface="Times New Roman"/>
                <a:cs typeface="Times New Roman"/>
              </a:rPr>
              <a:t>	Jenn-Jier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James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Lien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57200" y="1040891"/>
            <a:ext cx="8548370" cy="5817235"/>
          </a:xfrm>
          <a:custGeom>
            <a:avLst/>
            <a:gdLst/>
            <a:ahLst/>
            <a:cxnLst/>
            <a:rect l="l" t="t" r="r" b="b"/>
            <a:pathLst>
              <a:path w="8548370" h="5817234">
                <a:moveTo>
                  <a:pt x="8548116" y="0"/>
                </a:moveTo>
                <a:lnTo>
                  <a:pt x="0" y="0"/>
                </a:lnTo>
                <a:lnTo>
                  <a:pt x="0" y="5817108"/>
                </a:lnTo>
                <a:lnTo>
                  <a:pt x="8548116" y="5817108"/>
                </a:lnTo>
                <a:lnTo>
                  <a:pt x="8548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35940" y="1064898"/>
            <a:ext cx="82867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69265" algn="l"/>
              </a:tabLst>
            </a:pPr>
            <a:r>
              <a:rPr dirty="0" sz="2000" spc="-20" b="1">
                <a:latin typeface="Times New Roman"/>
                <a:cs typeface="Times New Roman"/>
              </a:rPr>
              <a:t>FTP</a:t>
            </a:r>
            <a:r>
              <a:rPr dirty="0" sz="2000" spc="-105" b="1"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1F1216"/>
                </a:solidFill>
                <a:latin typeface="Times New Roman"/>
                <a:cs typeface="Times New Roman"/>
              </a:rPr>
              <a:t>site</a:t>
            </a:r>
            <a:r>
              <a:rPr dirty="0" sz="2000" spc="-30" b="1">
                <a:solidFill>
                  <a:srgbClr val="1F1216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to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download</a:t>
            </a:r>
            <a:r>
              <a:rPr dirty="0" sz="2000" spc="-3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and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upload: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ftp:/RoboticsLab/Course/CvDl_2025_G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99105" y="1430627"/>
            <a:ext cx="16103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Times New Roman"/>
                <a:cs typeface="Times New Roman"/>
              </a:rPr>
              <a:t>140.116.154.28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93036" y="1370308"/>
            <a:ext cx="807720" cy="112268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2000" spc="-25">
                <a:latin typeface="Times New Roman"/>
                <a:cs typeface="Times New Roman"/>
              </a:rPr>
              <a:t>IP:</a:t>
            </a:r>
            <a:endParaRPr sz="20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2000" spc="-10">
                <a:latin typeface="Times New Roman"/>
                <a:cs typeface="Times New Roman"/>
              </a:rPr>
              <a:t>Port:</a:t>
            </a:r>
            <a:endParaRPr sz="20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2000" spc="-25">
                <a:latin typeface="Times New Roman"/>
                <a:cs typeface="Times New Roman"/>
              </a:rPr>
              <a:t>ID: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43386" y="2162082"/>
            <a:ext cx="9747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Times New Roman"/>
                <a:cs typeface="Times New Roman"/>
              </a:rPr>
              <a:t>cvdl2025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93036" y="2527810"/>
            <a:ext cx="26949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98450" algn="l"/>
              </a:tabLst>
            </a:pPr>
            <a:r>
              <a:rPr dirty="0" sz="2000">
                <a:latin typeface="Times New Roman"/>
                <a:cs typeface="Times New Roman"/>
              </a:rPr>
              <a:t>Password: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RL2025cvdl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5940" y="3259266"/>
            <a:ext cx="5690870" cy="3501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69265" algn="l"/>
              </a:tabLst>
            </a:pPr>
            <a:r>
              <a:rPr dirty="0" sz="2000" b="1">
                <a:latin typeface="Times New Roman"/>
                <a:cs typeface="Times New Roman"/>
              </a:rPr>
              <a:t>Download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lectures: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After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21:00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8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Thursday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Wingdings"/>
              <a:buChar char=""/>
            </a:pPr>
            <a:endParaRPr sz="2000">
              <a:latin typeface="Times New Roman"/>
              <a:cs typeface="Times New Roman"/>
            </a:endParaRPr>
          </a:p>
          <a:p>
            <a:pPr marL="239395" indent="-233679">
              <a:lnSpc>
                <a:spcPct val="100000"/>
              </a:lnSpc>
              <a:buSzPct val="92500"/>
              <a:buFont typeface="Wingdings"/>
              <a:buChar char=""/>
              <a:tabLst>
                <a:tab pos="239395" algn="l"/>
                <a:tab pos="469265" algn="l"/>
              </a:tabLst>
            </a:pPr>
            <a:r>
              <a:rPr dirty="0" sz="2000" strike="sngStrike">
                <a:latin typeface="Times New Roman"/>
                <a:cs typeface="Times New Roman"/>
              </a:rPr>
              <a:t>	</a:t>
            </a:r>
            <a:r>
              <a:rPr dirty="0" sz="2000" spc="-10" b="1" strike="sngStrike">
                <a:latin typeface="Times New Roman"/>
                <a:cs typeface="Times New Roman"/>
              </a:rPr>
              <a:t>Website</a:t>
            </a:r>
            <a:r>
              <a:rPr dirty="0" sz="2000" spc="-55" b="1" strike="sngStrike">
                <a:latin typeface="Times New Roman"/>
                <a:cs typeface="Times New Roman"/>
              </a:rPr>
              <a:t> </a:t>
            </a:r>
            <a:r>
              <a:rPr dirty="0" sz="2000" b="1" strike="sngStrike">
                <a:latin typeface="Times New Roman"/>
                <a:cs typeface="Times New Roman"/>
              </a:rPr>
              <a:t>and</a:t>
            </a:r>
            <a:r>
              <a:rPr dirty="0" sz="2000" spc="-35" b="1" strike="sngStrike">
                <a:latin typeface="Times New Roman"/>
                <a:cs typeface="Times New Roman"/>
              </a:rPr>
              <a:t> </a:t>
            </a:r>
            <a:r>
              <a:rPr dirty="0" sz="2000" b="1" strike="sngStrike">
                <a:latin typeface="Times New Roman"/>
                <a:cs typeface="Times New Roman"/>
              </a:rPr>
              <a:t>lecture</a:t>
            </a:r>
            <a:r>
              <a:rPr dirty="0" sz="2000" spc="-45" b="1" strike="sngStrike">
                <a:latin typeface="Times New Roman"/>
                <a:cs typeface="Times New Roman"/>
              </a:rPr>
              <a:t> </a:t>
            </a:r>
            <a:r>
              <a:rPr dirty="0" sz="2000" b="1" strike="sngStrike">
                <a:latin typeface="Times New Roman"/>
                <a:cs typeface="Times New Roman"/>
              </a:rPr>
              <a:t>videos</a:t>
            </a:r>
            <a:r>
              <a:rPr dirty="0" sz="2000" spc="-55" b="1" strike="sngStrike">
                <a:latin typeface="Times New Roman"/>
                <a:cs typeface="Times New Roman"/>
              </a:rPr>
              <a:t> </a:t>
            </a:r>
            <a:r>
              <a:rPr dirty="0" sz="2000" b="1" strike="sngStrike">
                <a:latin typeface="Times New Roman"/>
                <a:cs typeface="Times New Roman"/>
              </a:rPr>
              <a:t>at</a:t>
            </a:r>
            <a:r>
              <a:rPr dirty="0" sz="2000" spc="-90" b="1" strike="sngStrike">
                <a:latin typeface="Times New Roman"/>
                <a:cs typeface="Times New Roman"/>
              </a:rPr>
              <a:t> </a:t>
            </a:r>
            <a:r>
              <a:rPr dirty="0" sz="2000" spc="-10" b="1" strike="sngStrike">
                <a:latin typeface="Times New Roman"/>
                <a:cs typeface="Times New Roman"/>
              </a:rPr>
              <a:t>YouTube:</a:t>
            </a:r>
            <a:endParaRPr sz="2000">
              <a:latin typeface="Times New Roman"/>
              <a:cs typeface="Times New Roman"/>
            </a:endParaRPr>
          </a:p>
          <a:p>
            <a:pPr lvl="1" marL="665480" indent="-214629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95000"/>
              <a:buFont typeface="Wingdings"/>
              <a:buChar char=""/>
              <a:tabLst>
                <a:tab pos="665480" algn="l"/>
              </a:tabLst>
            </a:pPr>
            <a:r>
              <a:rPr dirty="0" sz="2000" spc="45" strike="sngStrike">
                <a:solidFill>
                  <a:srgbClr val="0000FF"/>
                </a:solidFill>
                <a:latin typeface="Times New Roman"/>
                <a:cs typeface="Times New Roman"/>
                <a:hlinkClick r:id="rId3"/>
              </a:rPr>
              <a:t>  </a:t>
            </a:r>
            <a:r>
              <a:rPr dirty="0" u="sng" sz="2000" spc="-10" strike="sngStrike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http://robotics.csie.ncku.edu.tw/course.html</a:t>
            </a:r>
            <a:endParaRPr sz="2000">
              <a:latin typeface="Times New Roman"/>
              <a:cs typeface="Times New Roman"/>
            </a:endParaRPr>
          </a:p>
          <a:p>
            <a:pPr lvl="1" marL="665480" indent="-214629">
              <a:lnSpc>
                <a:spcPct val="100000"/>
              </a:lnSpc>
              <a:spcBef>
                <a:spcPts val="480"/>
              </a:spcBef>
              <a:buSzPct val="95000"/>
              <a:buFont typeface="Wingdings"/>
              <a:buChar char=""/>
              <a:tabLst>
                <a:tab pos="665480" algn="l"/>
              </a:tabLst>
            </a:pPr>
            <a:r>
              <a:rPr dirty="0" sz="2000" spc="45" strike="sngStrike">
                <a:latin typeface="Times New Roman"/>
                <a:cs typeface="Times New Roman"/>
              </a:rPr>
              <a:t>  </a:t>
            </a:r>
            <a:r>
              <a:rPr dirty="0" sz="2000" strike="sngStrike">
                <a:latin typeface="Times New Roman"/>
                <a:cs typeface="Times New Roman"/>
              </a:rPr>
              <a:t>Lecture</a:t>
            </a:r>
            <a:r>
              <a:rPr dirty="0" sz="2000" spc="-25" strike="sngStrike">
                <a:latin typeface="Times New Roman"/>
                <a:cs typeface="Times New Roman"/>
              </a:rPr>
              <a:t> </a:t>
            </a:r>
            <a:r>
              <a:rPr dirty="0" sz="2000" strike="sngStrike">
                <a:latin typeface="Times New Roman"/>
                <a:cs typeface="Times New Roman"/>
              </a:rPr>
              <a:t>videos</a:t>
            </a:r>
            <a:r>
              <a:rPr dirty="0" sz="2000" spc="-40" strike="sngStrike">
                <a:latin typeface="Times New Roman"/>
                <a:cs typeface="Times New Roman"/>
              </a:rPr>
              <a:t> </a:t>
            </a:r>
            <a:r>
              <a:rPr dirty="0" sz="2000" strike="sngStrike">
                <a:latin typeface="Times New Roman"/>
                <a:cs typeface="Times New Roman"/>
              </a:rPr>
              <a:t>at</a:t>
            </a:r>
            <a:r>
              <a:rPr dirty="0" sz="2000" spc="-90" strike="sngStrike">
                <a:latin typeface="Times New Roman"/>
                <a:cs typeface="Times New Roman"/>
              </a:rPr>
              <a:t> </a:t>
            </a:r>
            <a:r>
              <a:rPr dirty="0" sz="2000" spc="-35" strike="sngStrike">
                <a:latin typeface="Times New Roman"/>
                <a:cs typeface="Times New Roman"/>
              </a:rPr>
              <a:t>YouTube</a:t>
            </a:r>
            <a:r>
              <a:rPr dirty="0" sz="2000" spc="-25" strike="sngStrike">
                <a:latin typeface="Times New Roman"/>
                <a:cs typeface="Times New Roman"/>
              </a:rPr>
              <a:t> </a:t>
            </a:r>
            <a:r>
              <a:rPr dirty="0" sz="2000" spc="-50" strike="sngStrike">
                <a:latin typeface="Times New Roman"/>
                <a:cs typeface="Times New Roman"/>
              </a:rPr>
              <a:t>-</a:t>
            </a:r>
            <a:endParaRPr sz="200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465"/>
              </a:spcBef>
              <a:tabLst>
                <a:tab pos="719455" algn="l"/>
              </a:tabLst>
            </a:pPr>
            <a:r>
              <a:rPr dirty="0" sz="2000" strike="sngStrike">
                <a:latin typeface="Times New Roman"/>
                <a:cs typeface="Times New Roman"/>
              </a:rPr>
              <a:t>	</a:t>
            </a:r>
            <a:r>
              <a:rPr dirty="0" sz="2000" spc="65" strike="sngStrike">
                <a:latin typeface="Lucida Sans Unicode"/>
                <a:cs typeface="Lucida Sans Unicode"/>
              </a:rPr>
              <a:t>忋暯± ㆸ⣏㨇</a:t>
            </a:r>
            <a:r>
              <a:rPr dirty="0" sz="2000" spc="70" strike="sngStrike">
                <a:latin typeface="Lucida Sans Unicode"/>
                <a:cs typeface="Lucida Sans Unicode"/>
              </a:rPr>
              <a:t>☐V⮎</a:t>
            </a:r>
            <a:r>
              <a:rPr dirty="0" sz="2000" spc="40" strike="sngStrike">
                <a:latin typeface="Lucida Sans Unicode"/>
                <a:cs typeface="Lucida Sans Unicode"/>
              </a:rPr>
              <a:t>槿⭌</a:t>
            </a:r>
            <a:r>
              <a:rPr dirty="0" sz="2000" spc="-10" strike="sngStrike">
                <a:latin typeface="Times New Roman"/>
                <a:cs typeface="Times New Roman"/>
              </a:rPr>
              <a:t>, </a:t>
            </a:r>
            <a:r>
              <a:rPr dirty="0" sz="2000" strike="sngStrike">
                <a:latin typeface="Times New Roman"/>
                <a:cs typeface="Times New Roman"/>
              </a:rPr>
              <a:t>Ncku Robotics</a:t>
            </a:r>
            <a:r>
              <a:rPr dirty="0" sz="2000" spc="-20" strike="sngStrike">
                <a:latin typeface="Times New Roman"/>
                <a:cs typeface="Times New Roman"/>
              </a:rPr>
              <a:t> </a:t>
            </a:r>
            <a:r>
              <a:rPr dirty="0" sz="2000" spc="-25" strike="sngStrike"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20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"/>
              <a:tabLst>
                <a:tab pos="469265" algn="l"/>
              </a:tabLst>
            </a:pPr>
            <a:r>
              <a:rPr dirty="0" sz="2000" b="1">
                <a:latin typeface="Times New Roman"/>
                <a:cs typeface="Times New Roman"/>
              </a:rPr>
              <a:t>Office</a:t>
            </a:r>
            <a:r>
              <a:rPr dirty="0" sz="2000" spc="-4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hour: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CSIE</a:t>
            </a:r>
            <a:r>
              <a:rPr dirty="0" sz="2000" spc="-2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9F</a:t>
            </a:r>
            <a:r>
              <a:rPr dirty="0" sz="2000" spc="-9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Robotics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spc="-25" b="1"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  <a:p>
            <a:pPr lvl="1" marL="755015" indent="-285750">
              <a:lnSpc>
                <a:spcPct val="100000"/>
              </a:lnSpc>
              <a:buFont typeface="Wingdings"/>
              <a:buChar char=""/>
              <a:tabLst>
                <a:tab pos="755015" algn="l"/>
              </a:tabLst>
            </a:pPr>
            <a:r>
              <a:rPr dirty="0" sz="2000">
                <a:latin typeface="Times New Roman"/>
                <a:cs typeface="Times New Roman"/>
              </a:rPr>
              <a:t>10:00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~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12:00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Monday</a:t>
            </a:r>
            <a:endParaRPr sz="2000">
              <a:latin typeface="Times New Roman"/>
              <a:cs typeface="Times New Roman"/>
            </a:endParaRPr>
          </a:p>
          <a:p>
            <a:pPr lvl="1" marL="755015" indent="-285750">
              <a:lnSpc>
                <a:spcPct val="100000"/>
              </a:lnSpc>
              <a:buFont typeface="Wingdings"/>
              <a:buChar char=""/>
              <a:tabLst>
                <a:tab pos="755015" algn="l"/>
              </a:tabLst>
            </a:pPr>
            <a:r>
              <a:rPr dirty="0" sz="2000">
                <a:latin typeface="Times New Roman"/>
                <a:cs typeface="Times New Roman"/>
              </a:rPr>
              <a:t>10:00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~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12:00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every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Thursday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8739" y="99522"/>
            <a:ext cx="8336915" cy="694690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u="sng" sz="20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0.1.2</a:t>
            </a:r>
            <a:r>
              <a:rPr dirty="0" u="sng" sz="2000" spc="-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Computer</a:t>
            </a:r>
            <a:r>
              <a:rPr dirty="0" u="sng" sz="2000" spc="-114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Vision</a:t>
            </a:r>
            <a:r>
              <a:rPr dirty="0" u="sng" sz="2000" spc="-2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and</a:t>
            </a:r>
            <a:r>
              <a:rPr dirty="0" u="sng" sz="2000" spc="-3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Deep</a:t>
            </a:r>
            <a:r>
              <a:rPr dirty="0" u="sng" sz="2000" spc="-2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Learning:</a:t>
            </a:r>
            <a:r>
              <a:rPr dirty="0" u="sng" sz="2000" spc="-4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2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FTP</a:t>
            </a:r>
            <a:r>
              <a:rPr dirty="0" u="sng" sz="2000" spc="-10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Site</a:t>
            </a:r>
            <a:r>
              <a:rPr dirty="0" u="sng" sz="2000" spc="-2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and</a:t>
            </a:r>
            <a:r>
              <a:rPr dirty="0" u="sng" sz="2000" spc="-7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Website</a:t>
            </a:r>
            <a:r>
              <a:rPr dirty="0" u="sng" sz="2000" spc="-2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sng" sz="2000" spc="-2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000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Graduate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800"/>
              <a:t>-</a:t>
            </a:r>
            <a:r>
              <a:rPr dirty="0" sz="1800" spc="-25"/>
              <a:t> </a:t>
            </a:r>
            <a:r>
              <a:rPr dirty="0" sz="1800"/>
              <a:t>FPT</a:t>
            </a:r>
            <a:r>
              <a:rPr dirty="0" sz="1800" spc="-15"/>
              <a:t> </a:t>
            </a:r>
            <a:r>
              <a:rPr dirty="0" sz="1800"/>
              <a:t>+</a:t>
            </a:r>
            <a:r>
              <a:rPr dirty="0" sz="1800" spc="-20"/>
              <a:t> </a:t>
            </a:r>
            <a:r>
              <a:rPr dirty="0" sz="1800"/>
              <a:t>Syllabus</a:t>
            </a:r>
            <a:r>
              <a:rPr dirty="0" sz="1800" spc="-20"/>
              <a:t> </a:t>
            </a:r>
            <a:r>
              <a:rPr dirty="0" sz="1800"/>
              <a:t>+</a:t>
            </a:r>
            <a:r>
              <a:rPr dirty="0" sz="1800" spc="-10"/>
              <a:t> </a:t>
            </a:r>
            <a:r>
              <a:rPr dirty="0" sz="1800"/>
              <a:t>Exam</a:t>
            </a:r>
            <a:r>
              <a:rPr dirty="0" sz="1800" spc="-25"/>
              <a:t> </a:t>
            </a:r>
            <a:r>
              <a:rPr dirty="0" sz="1800" spc="-10"/>
              <a:t>example</a:t>
            </a:r>
            <a:endParaRPr sz="1800"/>
          </a:p>
        </p:txBody>
      </p:sp>
      <p:sp>
        <p:nvSpPr>
          <p:cNvPr id="12" name="object 12" descr=""/>
          <p:cNvSpPr txBox="1"/>
          <p:nvPr/>
        </p:nvSpPr>
        <p:spPr>
          <a:xfrm>
            <a:off x="8937197" y="6525539"/>
            <a:ext cx="1149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" y="58513"/>
            <a:ext cx="8274684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3.3.1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Robot</a:t>
            </a:r>
            <a:r>
              <a:rPr dirty="0" sz="2000" spc="-1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Arm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Grasping:</a:t>
            </a:r>
            <a:r>
              <a:rPr dirty="0" sz="2000" spc="-6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Sim2Real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Using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GPT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–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Reinforcement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Learning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9988" y="836682"/>
            <a:ext cx="5870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Training: </a:t>
            </a:r>
            <a:r>
              <a:rPr dirty="0" sz="1800">
                <a:latin typeface="Calibri"/>
                <a:cs typeface="Calibri"/>
              </a:rPr>
              <a:t>GAN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(Simulation)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Pre-</a:t>
            </a:r>
            <a:r>
              <a:rPr dirty="0" sz="1800">
                <a:latin typeface="Calibri"/>
                <a:cs typeface="Calibri"/>
              </a:rPr>
              <a:t>trained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-25">
                <a:latin typeface="Calibri"/>
                <a:cs typeface="Calibri"/>
              </a:rPr>
              <a:t> Transfomer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59210" y="863428"/>
            <a:ext cx="127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Training: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Real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243004" y="3904036"/>
            <a:ext cx="1414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Inference: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Real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08564" y="330452"/>
            <a:ext cx="4749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45">
                <a:solidFill>
                  <a:srgbClr val="040C28"/>
                </a:solidFill>
                <a:latin typeface="Arial MT"/>
                <a:cs typeface="Arial MT"/>
              </a:rPr>
              <a:t>GPT: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336" y="516009"/>
            <a:ext cx="91103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3850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323850" algn="l"/>
              </a:tabLst>
            </a:pP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Digital</a:t>
            </a:r>
            <a:r>
              <a:rPr dirty="0" sz="1600" spc="-8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Twin</a:t>
            </a:r>
            <a:r>
              <a:rPr dirty="0" sz="1600" spc="-7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dirty="0" sz="1600" spc="-6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Sim2Real</a:t>
            </a:r>
            <a:r>
              <a:rPr dirty="0" sz="1600" spc="-6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by</a:t>
            </a:r>
            <a:r>
              <a:rPr dirty="0" sz="1600" spc="-4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Calibri"/>
                <a:cs typeface="Calibri"/>
              </a:rPr>
              <a:t>Reinforcement</a:t>
            </a:r>
            <a:r>
              <a:rPr dirty="0" sz="16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Learning</a:t>
            </a:r>
            <a:r>
              <a:rPr dirty="0" sz="16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(Transformer)</a:t>
            </a:r>
            <a:r>
              <a:rPr dirty="0" sz="1600" spc="36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baseline="-13888" sz="2400">
                <a:solidFill>
                  <a:srgbClr val="040C28"/>
                </a:solidFill>
                <a:latin typeface="Arial MT"/>
                <a:cs typeface="Arial MT"/>
              </a:rPr>
              <a:t>Generative</a:t>
            </a:r>
            <a:r>
              <a:rPr dirty="0" baseline="-13888" sz="2400" spc="-89">
                <a:solidFill>
                  <a:srgbClr val="040C28"/>
                </a:solidFill>
                <a:latin typeface="Arial MT"/>
                <a:cs typeface="Arial MT"/>
              </a:rPr>
              <a:t> </a:t>
            </a:r>
            <a:r>
              <a:rPr dirty="0" baseline="-13888" sz="2400" spc="-15">
                <a:solidFill>
                  <a:srgbClr val="040C28"/>
                </a:solidFill>
                <a:latin typeface="Arial MT"/>
                <a:cs typeface="Arial MT"/>
              </a:rPr>
              <a:t>Pre-</a:t>
            </a:r>
            <a:r>
              <a:rPr dirty="0" baseline="-13888" sz="2400">
                <a:solidFill>
                  <a:srgbClr val="040C28"/>
                </a:solidFill>
                <a:latin typeface="Arial MT"/>
                <a:cs typeface="Arial MT"/>
              </a:rPr>
              <a:t>trained</a:t>
            </a:r>
            <a:r>
              <a:rPr dirty="0" baseline="-13888" sz="2400" spc="-127">
                <a:solidFill>
                  <a:srgbClr val="040C28"/>
                </a:solidFill>
                <a:latin typeface="Arial MT"/>
                <a:cs typeface="Arial MT"/>
              </a:rPr>
              <a:t> </a:t>
            </a:r>
            <a:r>
              <a:rPr dirty="0" baseline="-13888" sz="2400" spc="-15">
                <a:solidFill>
                  <a:srgbClr val="040C28"/>
                </a:solidFill>
                <a:latin typeface="Arial MT"/>
                <a:cs typeface="Arial MT"/>
              </a:rPr>
              <a:t>Transformer</a:t>
            </a:r>
            <a:endParaRPr baseline="-13888" sz="24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224004" y="298630"/>
            <a:ext cx="1192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Self-learning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499990" y="1147279"/>
            <a:ext cx="4640580" cy="2610485"/>
            <a:chOff x="4499990" y="1147279"/>
            <a:chExt cx="4640580" cy="2610485"/>
          </a:xfrm>
        </p:grpSpPr>
        <p:sp>
          <p:nvSpPr>
            <p:cNvPr id="10" name="object 10" descr=""/>
            <p:cNvSpPr/>
            <p:nvPr/>
          </p:nvSpPr>
          <p:spPr>
            <a:xfrm>
              <a:off x="4499990" y="1147279"/>
              <a:ext cx="4640580" cy="2610485"/>
            </a:xfrm>
            <a:custGeom>
              <a:avLst/>
              <a:gdLst/>
              <a:ahLst/>
              <a:cxnLst/>
              <a:rect l="l" t="t" r="r" b="b"/>
              <a:pathLst>
                <a:path w="4640580" h="2610485">
                  <a:moveTo>
                    <a:pt x="0" y="2610256"/>
                  </a:moveTo>
                  <a:lnTo>
                    <a:pt x="4640463" y="2610256"/>
                  </a:lnTo>
                  <a:lnTo>
                    <a:pt x="4640463" y="0"/>
                  </a:lnTo>
                  <a:lnTo>
                    <a:pt x="0" y="0"/>
                  </a:lnTo>
                  <a:lnTo>
                    <a:pt x="0" y="261025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506340" y="1153629"/>
              <a:ext cx="4627880" cy="2597785"/>
            </a:xfrm>
            <a:custGeom>
              <a:avLst/>
              <a:gdLst/>
              <a:ahLst/>
              <a:cxnLst/>
              <a:rect l="l" t="t" r="r" b="b"/>
              <a:pathLst>
                <a:path w="4627880" h="2597785">
                  <a:moveTo>
                    <a:pt x="0" y="2597556"/>
                  </a:moveTo>
                  <a:lnTo>
                    <a:pt x="4627766" y="2597556"/>
                  </a:lnTo>
                  <a:lnTo>
                    <a:pt x="4627766" y="0"/>
                  </a:lnTo>
                  <a:lnTo>
                    <a:pt x="0" y="0"/>
                  </a:lnTo>
                  <a:lnTo>
                    <a:pt x="0" y="259755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4765" y="3408273"/>
              <a:ext cx="247650" cy="24766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604765" y="3408273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4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5402" y="3428923"/>
              <a:ext cx="206375" cy="206375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4480636" y="4210583"/>
            <a:ext cx="4640580" cy="2610485"/>
            <a:chOff x="4480636" y="4210583"/>
            <a:chExt cx="4640580" cy="2610485"/>
          </a:xfrm>
        </p:grpSpPr>
        <p:sp>
          <p:nvSpPr>
            <p:cNvPr id="16" name="object 16" descr=""/>
            <p:cNvSpPr/>
            <p:nvPr/>
          </p:nvSpPr>
          <p:spPr>
            <a:xfrm>
              <a:off x="4480636" y="4210583"/>
              <a:ext cx="4640580" cy="2610485"/>
            </a:xfrm>
            <a:custGeom>
              <a:avLst/>
              <a:gdLst/>
              <a:ahLst/>
              <a:cxnLst/>
              <a:rect l="l" t="t" r="r" b="b"/>
              <a:pathLst>
                <a:path w="4640580" h="2610484">
                  <a:moveTo>
                    <a:pt x="0" y="2610260"/>
                  </a:moveTo>
                  <a:lnTo>
                    <a:pt x="4640461" y="2610260"/>
                  </a:lnTo>
                  <a:lnTo>
                    <a:pt x="4640461" y="0"/>
                  </a:lnTo>
                  <a:lnTo>
                    <a:pt x="0" y="0"/>
                  </a:lnTo>
                  <a:lnTo>
                    <a:pt x="0" y="261026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486986" y="4216936"/>
              <a:ext cx="4627880" cy="2597785"/>
            </a:xfrm>
            <a:custGeom>
              <a:avLst/>
              <a:gdLst/>
              <a:ahLst/>
              <a:cxnLst/>
              <a:rect l="l" t="t" r="r" b="b"/>
              <a:pathLst>
                <a:path w="4627880" h="2597784">
                  <a:moveTo>
                    <a:pt x="0" y="2597557"/>
                  </a:moveTo>
                  <a:lnTo>
                    <a:pt x="4627766" y="2597557"/>
                  </a:lnTo>
                  <a:lnTo>
                    <a:pt x="4627766" y="0"/>
                  </a:lnTo>
                  <a:lnTo>
                    <a:pt x="0" y="0"/>
                  </a:lnTo>
                  <a:lnTo>
                    <a:pt x="0" y="259755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5411" y="6471581"/>
              <a:ext cx="247650" cy="24766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585411" y="6471580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4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5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5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6047" y="6492231"/>
              <a:ext cx="206375" cy="206374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0" y="1147279"/>
            <a:ext cx="4428490" cy="2610485"/>
            <a:chOff x="0" y="1147279"/>
            <a:chExt cx="4428490" cy="2610485"/>
          </a:xfrm>
        </p:grpSpPr>
        <p:sp>
          <p:nvSpPr>
            <p:cNvPr id="22" name="object 22" descr=""/>
            <p:cNvSpPr/>
            <p:nvPr/>
          </p:nvSpPr>
          <p:spPr>
            <a:xfrm>
              <a:off x="0" y="1147279"/>
              <a:ext cx="4428490" cy="2610485"/>
            </a:xfrm>
            <a:custGeom>
              <a:avLst/>
              <a:gdLst/>
              <a:ahLst/>
              <a:cxnLst/>
              <a:rect l="l" t="t" r="r" b="b"/>
              <a:pathLst>
                <a:path w="4428490" h="2610485">
                  <a:moveTo>
                    <a:pt x="0" y="2610256"/>
                  </a:moveTo>
                  <a:lnTo>
                    <a:pt x="4427982" y="2610256"/>
                  </a:lnTo>
                  <a:lnTo>
                    <a:pt x="4427982" y="0"/>
                  </a:lnTo>
                  <a:lnTo>
                    <a:pt x="0" y="0"/>
                  </a:lnTo>
                  <a:lnTo>
                    <a:pt x="0" y="261025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50" y="1153629"/>
              <a:ext cx="4415790" cy="2597785"/>
            </a:xfrm>
            <a:custGeom>
              <a:avLst/>
              <a:gdLst/>
              <a:ahLst/>
              <a:cxnLst/>
              <a:rect l="l" t="t" r="r" b="b"/>
              <a:pathLst>
                <a:path w="4415790" h="2597785">
                  <a:moveTo>
                    <a:pt x="0" y="2597556"/>
                  </a:moveTo>
                  <a:lnTo>
                    <a:pt x="4415282" y="2597556"/>
                  </a:lnTo>
                  <a:lnTo>
                    <a:pt x="4415282" y="0"/>
                  </a:lnTo>
                  <a:lnTo>
                    <a:pt x="0" y="0"/>
                  </a:lnTo>
                  <a:lnTo>
                    <a:pt x="0" y="259755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75" y="3408273"/>
              <a:ext cx="247650" cy="24766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04775" y="3408273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4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411" y="3428923"/>
              <a:ext cx="206375" cy="206375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8880462" y="6563102"/>
            <a:ext cx="18097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935211" y="6701824"/>
            <a:ext cx="11620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5"/>
              </a:lnSpc>
            </a:pPr>
            <a:r>
              <a:rPr dirty="0" sz="900" spc="-25">
                <a:latin typeface="Calibri"/>
                <a:cs typeface="Calibri"/>
              </a:rPr>
              <a:t>31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8100" y="641604"/>
            <a:ext cx="9105900" cy="6216650"/>
            <a:chOff x="38100" y="641604"/>
            <a:chExt cx="9105900" cy="621665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" y="641604"/>
              <a:ext cx="5283708" cy="30906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8915" y="3732276"/>
              <a:ext cx="5625084" cy="31257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880" y="58513"/>
            <a:ext cx="8274684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Times New Roman"/>
                <a:cs typeface="Times New Roman"/>
              </a:rPr>
              <a:t>3.3.1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Robot</a:t>
            </a:r>
            <a:r>
              <a:rPr dirty="0" sz="2000" spc="-1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Arm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Grasping:</a:t>
            </a:r>
            <a:r>
              <a:rPr dirty="0" sz="2000" spc="-7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Sim2Real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Using</a:t>
            </a:r>
            <a:r>
              <a:rPr dirty="0" sz="2000" spc="-3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GPT</a:t>
            </a:r>
            <a:r>
              <a:rPr dirty="0" sz="2000" spc="-4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–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Reinforcement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spc="-10" b="1">
                <a:latin typeface="Times New Roman"/>
                <a:cs typeface="Times New Roman"/>
              </a:rPr>
              <a:t>Learning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0031" y="363452"/>
            <a:ext cx="5870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Training: </a:t>
            </a:r>
            <a:r>
              <a:rPr dirty="0" sz="1800">
                <a:latin typeface="Calibri"/>
                <a:cs typeface="Calibri"/>
              </a:rPr>
              <a:t>GAN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(Simulation)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Pre-</a:t>
            </a:r>
            <a:r>
              <a:rPr dirty="0" sz="1800">
                <a:latin typeface="Calibri"/>
                <a:cs typeface="Calibri"/>
              </a:rPr>
              <a:t>trained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+</a:t>
            </a:r>
            <a:r>
              <a:rPr dirty="0" sz="1800" spc="-25">
                <a:latin typeface="Calibri"/>
                <a:cs typeface="Calibri"/>
              </a:rPr>
              <a:t> Transfomer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234126" y="3363141"/>
            <a:ext cx="1414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Inference: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Real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224068" y="298758"/>
            <a:ext cx="1192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Self-learning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8063" y="641425"/>
            <a:ext cx="9106535" cy="6223000"/>
            <a:chOff x="38063" y="641425"/>
            <a:chExt cx="9106535" cy="6223000"/>
          </a:xfrm>
        </p:grpSpPr>
        <p:sp>
          <p:nvSpPr>
            <p:cNvPr id="12" name="object 12" descr=""/>
            <p:cNvSpPr/>
            <p:nvPr/>
          </p:nvSpPr>
          <p:spPr>
            <a:xfrm>
              <a:off x="38063" y="641427"/>
              <a:ext cx="5284470" cy="3091815"/>
            </a:xfrm>
            <a:custGeom>
              <a:avLst/>
              <a:gdLst/>
              <a:ahLst/>
              <a:cxnLst/>
              <a:rect l="l" t="t" r="r" b="b"/>
              <a:pathLst>
                <a:path w="5284470" h="3091815">
                  <a:moveTo>
                    <a:pt x="0" y="3091343"/>
                  </a:moveTo>
                  <a:lnTo>
                    <a:pt x="5284189" y="3091343"/>
                  </a:lnTo>
                  <a:lnTo>
                    <a:pt x="5284189" y="0"/>
                  </a:lnTo>
                  <a:lnTo>
                    <a:pt x="0" y="0"/>
                  </a:lnTo>
                  <a:lnTo>
                    <a:pt x="0" y="309134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4413" y="647775"/>
              <a:ext cx="5271770" cy="3079115"/>
            </a:xfrm>
            <a:custGeom>
              <a:avLst/>
              <a:gdLst/>
              <a:ahLst/>
              <a:cxnLst/>
              <a:rect l="l" t="t" r="r" b="b"/>
              <a:pathLst>
                <a:path w="5271770" h="3079115">
                  <a:moveTo>
                    <a:pt x="0" y="3078645"/>
                  </a:moveTo>
                  <a:lnTo>
                    <a:pt x="5271490" y="3078645"/>
                  </a:lnTo>
                  <a:lnTo>
                    <a:pt x="5271490" y="0"/>
                  </a:lnTo>
                  <a:lnTo>
                    <a:pt x="0" y="0"/>
                  </a:lnTo>
                  <a:lnTo>
                    <a:pt x="0" y="307864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38" y="3383508"/>
              <a:ext cx="247649" cy="24766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42838" y="3383508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4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474" y="3404158"/>
              <a:ext cx="206374" cy="20637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518268" y="3732771"/>
              <a:ext cx="5626100" cy="3125470"/>
            </a:xfrm>
            <a:custGeom>
              <a:avLst/>
              <a:gdLst/>
              <a:ahLst/>
              <a:cxnLst/>
              <a:rect l="l" t="t" r="r" b="b"/>
              <a:pathLst>
                <a:path w="5626100" h="3125470">
                  <a:moveTo>
                    <a:pt x="0" y="3125228"/>
                  </a:moveTo>
                  <a:lnTo>
                    <a:pt x="5625731" y="3125228"/>
                  </a:lnTo>
                  <a:lnTo>
                    <a:pt x="5625731" y="0"/>
                  </a:lnTo>
                  <a:lnTo>
                    <a:pt x="0" y="0"/>
                  </a:lnTo>
                  <a:lnTo>
                    <a:pt x="0" y="312522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524618" y="3739121"/>
              <a:ext cx="5613400" cy="3119120"/>
            </a:xfrm>
            <a:custGeom>
              <a:avLst/>
              <a:gdLst/>
              <a:ahLst/>
              <a:cxnLst/>
              <a:rect l="l" t="t" r="r" b="b"/>
              <a:pathLst>
                <a:path w="5613400" h="3119120">
                  <a:moveTo>
                    <a:pt x="5613031" y="3118878"/>
                  </a:moveTo>
                  <a:lnTo>
                    <a:pt x="5613031" y="0"/>
                  </a:lnTo>
                  <a:lnTo>
                    <a:pt x="0" y="0"/>
                  </a:lnTo>
                  <a:lnTo>
                    <a:pt x="0" y="311887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3043" y="6537109"/>
              <a:ext cx="247650" cy="247662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623043" y="6537109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4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5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5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3679" y="6557759"/>
              <a:ext cx="206375" cy="206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9" y="713524"/>
            <a:ext cx="24612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Clr>
                <a:srgbClr val="00B0F0"/>
              </a:buClr>
              <a:buFont typeface="Wingdings"/>
              <a:buChar char=""/>
              <a:tabLst>
                <a:tab pos="298450" algn="l"/>
              </a:tabLst>
            </a:pP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Robot</a:t>
            </a:r>
            <a:r>
              <a:rPr dirty="0" sz="1600" spc="-3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Arm:</a:t>
            </a:r>
            <a:r>
              <a:rPr dirty="0" sz="1600" spc="-1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Pile</a:t>
            </a:r>
            <a:r>
              <a:rPr dirty="0" sz="1600" spc="-4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of</a:t>
            </a:r>
            <a:r>
              <a:rPr dirty="0" sz="1600" spc="-2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Calibri"/>
                <a:cs typeface="Calibri"/>
              </a:rPr>
              <a:t>Object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55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3.3.2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-20" b="1">
                <a:latin typeface="Times New Roman"/>
                <a:cs typeface="Times New Roman"/>
              </a:rPr>
              <a:t>Robot</a:t>
            </a:r>
            <a:r>
              <a:rPr dirty="0" sz="2400" spc="-1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Arm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Grasping: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Real2Real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Using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GPT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5594" y="1031248"/>
            <a:ext cx="9065260" cy="5099050"/>
            <a:chOff x="75594" y="1031248"/>
            <a:chExt cx="9065260" cy="5099050"/>
          </a:xfrm>
        </p:grpSpPr>
        <p:sp>
          <p:nvSpPr>
            <p:cNvPr id="5" name="object 5" descr=""/>
            <p:cNvSpPr/>
            <p:nvPr/>
          </p:nvSpPr>
          <p:spPr>
            <a:xfrm>
              <a:off x="75594" y="1031253"/>
              <a:ext cx="9065260" cy="5099050"/>
            </a:xfrm>
            <a:custGeom>
              <a:avLst/>
              <a:gdLst/>
              <a:ahLst/>
              <a:cxnLst/>
              <a:rect l="l" t="t" r="r" b="b"/>
              <a:pathLst>
                <a:path w="9065260" h="5099050">
                  <a:moveTo>
                    <a:pt x="0" y="5098981"/>
                  </a:moveTo>
                  <a:lnTo>
                    <a:pt x="9064855" y="5098981"/>
                  </a:lnTo>
                  <a:lnTo>
                    <a:pt x="9064855" y="0"/>
                  </a:lnTo>
                  <a:lnTo>
                    <a:pt x="0" y="0"/>
                  </a:lnTo>
                  <a:lnTo>
                    <a:pt x="0" y="5098981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1944" y="1037598"/>
              <a:ext cx="9052560" cy="5086350"/>
            </a:xfrm>
            <a:custGeom>
              <a:avLst/>
              <a:gdLst/>
              <a:ahLst/>
              <a:cxnLst/>
              <a:rect l="l" t="t" r="r" b="b"/>
              <a:pathLst>
                <a:path w="9052560" h="5086350">
                  <a:moveTo>
                    <a:pt x="0" y="5086286"/>
                  </a:moveTo>
                  <a:lnTo>
                    <a:pt x="9052166" y="5086286"/>
                  </a:lnTo>
                  <a:lnTo>
                    <a:pt x="9052166" y="0"/>
                  </a:lnTo>
                  <a:lnTo>
                    <a:pt x="0" y="0"/>
                  </a:lnTo>
                  <a:lnTo>
                    <a:pt x="0" y="50862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368" y="5780972"/>
              <a:ext cx="247649" cy="2476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80368" y="5780972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5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5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005" y="5801623"/>
              <a:ext cx="206374" cy="2063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59055">
              <a:lnSpc>
                <a:spcPts val="1240"/>
              </a:lnSpc>
            </a:pPr>
            <a:fld id="{81D60167-4931-47E6-BA6A-407CBD079E47}" type="slidenum">
              <a:rPr dirty="0" sz="1200" spc="-25"/>
              <a:t>32</a:t>
            </a:fld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39" y="1114044"/>
            <a:ext cx="9037307" cy="50840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" y="-44796"/>
            <a:ext cx="6944359" cy="7512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3.3.2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-20" b="1">
                <a:latin typeface="Times New Roman"/>
                <a:cs typeface="Times New Roman"/>
              </a:rPr>
              <a:t>Robot</a:t>
            </a:r>
            <a:r>
              <a:rPr dirty="0" sz="2400" spc="-1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Arm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Grasping: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Sim2Real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Using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GPT</a:t>
            </a:r>
            <a:endParaRPr sz="2400">
              <a:latin typeface="Times New Roman"/>
              <a:cs typeface="Times New Roman"/>
            </a:endParaRPr>
          </a:p>
          <a:p>
            <a:pPr marL="490855">
              <a:lnSpc>
                <a:spcPts val="2855"/>
              </a:lnSpc>
            </a:pPr>
            <a:r>
              <a:rPr dirty="0" sz="2400">
                <a:latin typeface="Wingdings"/>
                <a:cs typeface="Wingdings"/>
              </a:rPr>
              <a:t>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 b="1">
                <a:latin typeface="Calibri"/>
                <a:cs typeface="Calibri"/>
              </a:rPr>
              <a:t>Smart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Manufacturing</a:t>
            </a:r>
            <a:r>
              <a:rPr dirty="0" sz="2400" spc="-20" b="1">
                <a:latin typeface="Calibri"/>
                <a:cs typeface="Calibri"/>
              </a:rPr>
              <a:t> – </a:t>
            </a:r>
            <a:r>
              <a:rPr dirty="0" sz="2400" b="1">
                <a:latin typeface="Calibri"/>
                <a:cs typeface="Calibri"/>
              </a:rPr>
              <a:t>Robot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Arm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345" b="1">
                <a:solidFill>
                  <a:srgbClr val="00B0F0"/>
                </a:solidFill>
                <a:latin typeface="Arial"/>
                <a:cs typeface="Arial"/>
              </a:rPr>
              <a:t>$φ</a:t>
            </a:r>
            <a:r>
              <a:rPr dirty="0" sz="2400" spc="775" b="1">
                <a:solidFill>
                  <a:srgbClr val="00B0F0"/>
                </a:solidFill>
                <a:latin typeface="Arial"/>
                <a:cs typeface="Arial"/>
              </a:rPr>
              <a:t>䱦㨇</a:t>
            </a:r>
            <a:r>
              <a:rPr dirty="0" sz="900" spc="-10"/>
              <a:t>(02:43)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59055">
              <a:lnSpc>
                <a:spcPts val="1240"/>
              </a:lnSpc>
            </a:pPr>
            <a:fld id="{81D60167-4931-47E6-BA6A-407CBD079E47}" type="slidenum">
              <a:rPr dirty="0" sz="1200" spc="-25"/>
              <a:t>32</a:t>
            </a:fld>
            <a:endParaRPr sz="1200"/>
          </a:p>
        </p:txBody>
      </p:sp>
      <p:sp>
        <p:nvSpPr>
          <p:cNvPr id="4" name="object 4" descr=""/>
          <p:cNvSpPr txBox="1"/>
          <p:nvPr/>
        </p:nvSpPr>
        <p:spPr>
          <a:xfrm>
            <a:off x="78739" y="795865"/>
            <a:ext cx="31515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Automatic</a:t>
            </a:r>
            <a:r>
              <a:rPr dirty="0" sz="1600" spc="-7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Wheel</a:t>
            </a:r>
            <a:r>
              <a:rPr dirty="0" sz="1600" spc="-75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B0F0"/>
                </a:solidFill>
                <a:latin typeface="Calibri"/>
                <a:cs typeface="Calibri"/>
              </a:rPr>
              <a:t>Production</a:t>
            </a:r>
            <a:r>
              <a:rPr dirty="0" sz="1600" spc="-5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600" spc="-20" b="1">
                <a:solidFill>
                  <a:srgbClr val="00B0F0"/>
                </a:solidFill>
                <a:latin typeface="Calibri"/>
                <a:cs typeface="Calibri"/>
              </a:rPr>
              <a:t>Line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0943" y="938691"/>
            <a:ext cx="1686545" cy="42161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68" y="1967483"/>
            <a:ext cx="5215128" cy="349148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59196" y="1993392"/>
            <a:ext cx="1641348" cy="352348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786376" y="5381231"/>
            <a:ext cx="1413510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13030" indent="-100330">
              <a:lnSpc>
                <a:spcPct val="100000"/>
              </a:lnSpc>
              <a:spcBef>
                <a:spcPts val="125"/>
              </a:spcBef>
              <a:buClr>
                <a:srgbClr val="7030A0"/>
              </a:buClr>
              <a:buFont typeface="Arial MT"/>
              <a:buChar char="•"/>
              <a:tabLst>
                <a:tab pos="113030" algn="l"/>
              </a:tabLst>
            </a:pPr>
            <a:r>
              <a:rPr dirty="0" sz="800">
                <a:solidFill>
                  <a:srgbClr val="7030A0"/>
                </a:solidFill>
                <a:latin typeface="Times New Roman"/>
                <a:cs typeface="Times New Roman"/>
              </a:rPr>
              <a:t>drawing</a:t>
            </a:r>
            <a:r>
              <a:rPr dirty="0" sz="800" spc="45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7030A0"/>
                </a:solidFill>
                <a:latin typeface="Times New Roman"/>
                <a:cs typeface="Times New Roman"/>
              </a:rPr>
              <a:t>on</a:t>
            </a:r>
            <a:r>
              <a:rPr dirty="0" sz="800" spc="7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800">
                <a:solidFill>
                  <a:srgbClr val="7030A0"/>
                </a:solidFill>
                <a:latin typeface="Times New Roman"/>
                <a:cs typeface="Times New Roman"/>
              </a:rPr>
              <a:t>non-planar</a:t>
            </a:r>
            <a:r>
              <a:rPr dirty="0" sz="800" spc="75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800" spc="-10">
                <a:solidFill>
                  <a:srgbClr val="7030A0"/>
                </a:solidFill>
                <a:latin typeface="Times New Roman"/>
                <a:cs typeface="Times New Roman"/>
              </a:rPr>
              <a:t>surface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4176" y="1993392"/>
            <a:ext cx="1581912" cy="352348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880" y="905818"/>
            <a:ext cx="6565265" cy="546735"/>
          </a:xfrm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351790" marR="5080" indent="-339725">
              <a:lnSpc>
                <a:spcPts val="1939"/>
              </a:lnSpc>
              <a:spcBef>
                <a:spcPts val="345"/>
              </a:spcBef>
              <a:tabLst>
                <a:tab pos="697865" algn="l"/>
              </a:tabLst>
            </a:pPr>
            <a:r>
              <a:rPr dirty="0" sz="1800" spc="-10" b="1">
                <a:latin typeface="Times New Roman"/>
                <a:cs typeface="Times New Roman"/>
              </a:rPr>
              <a:t>3.3.3</a:t>
            </a:r>
            <a:r>
              <a:rPr dirty="0" sz="1800" b="1">
                <a:latin typeface="Times New Roman"/>
                <a:cs typeface="Times New Roman"/>
              </a:rPr>
              <a:t>	</a:t>
            </a:r>
            <a:r>
              <a:rPr dirty="0" sz="1800" spc="-10" b="1">
                <a:latin typeface="Times New Roman"/>
                <a:cs typeface="Times New Roman"/>
              </a:rPr>
              <a:t>TSDF-</a:t>
            </a:r>
            <a:r>
              <a:rPr dirty="0" sz="1800" b="1">
                <a:latin typeface="Times New Roman"/>
                <a:cs typeface="Times New Roman"/>
              </a:rPr>
              <a:t>Based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Reconstruction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and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Camera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Path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Planning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spc="-25" b="1">
                <a:latin typeface="Times New Roman"/>
                <a:cs typeface="Times New Roman"/>
              </a:rPr>
              <a:t>for </a:t>
            </a:r>
            <a:r>
              <a:rPr dirty="0" sz="1800" b="1">
                <a:latin typeface="Times New Roman"/>
                <a:cs typeface="Times New Roman"/>
              </a:rPr>
              <a:t>Robotic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Drawing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on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Non-</a:t>
            </a:r>
            <a:r>
              <a:rPr dirty="0" sz="1800" b="1">
                <a:latin typeface="Times New Roman"/>
                <a:cs typeface="Times New Roman"/>
              </a:rPr>
              <a:t>Planar</a:t>
            </a:r>
            <a:r>
              <a:rPr dirty="0" sz="1800" spc="-5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Surface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75776" y="5795502"/>
            <a:ext cx="226695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 sz="1050" spc="-25">
                <a:solidFill>
                  <a:srgbClr val="898989"/>
                </a:solidFill>
                <a:latin typeface="Calibri"/>
                <a:cs typeface="Calibri"/>
              </a:rPr>
              <a:t>34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0943" y="938691"/>
            <a:ext cx="1686545" cy="42161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1" y="1685544"/>
            <a:ext cx="4443984" cy="250088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619244" y="1264919"/>
            <a:ext cx="4525010" cy="4737100"/>
            <a:chOff x="4619244" y="1264919"/>
            <a:chExt cx="4525010" cy="47371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9244" y="1679447"/>
              <a:ext cx="4454652" cy="25069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7260" y="4149852"/>
              <a:ext cx="3928872" cy="185165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747260" y="1264919"/>
              <a:ext cx="4396740" cy="462280"/>
            </a:xfrm>
            <a:custGeom>
              <a:avLst/>
              <a:gdLst/>
              <a:ahLst/>
              <a:cxnLst/>
              <a:rect l="l" t="t" r="r" b="b"/>
              <a:pathLst>
                <a:path w="4396740" h="462280">
                  <a:moveTo>
                    <a:pt x="4396740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4396740" y="461772"/>
                  </a:lnTo>
                  <a:lnTo>
                    <a:pt x="4396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313" y="911748"/>
            <a:ext cx="46666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3.3.3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Camera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Path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Planning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for</a:t>
            </a:r>
            <a:r>
              <a:rPr dirty="0" sz="1800" spc="-9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TSDF</a:t>
            </a:r>
            <a:r>
              <a:rPr dirty="0" sz="1800" spc="-7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Creation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241" y="4369308"/>
            <a:ext cx="3987664" cy="138567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825391" y="1293404"/>
            <a:ext cx="411987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2090" marR="5080" indent="-20002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2. Camera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b="1" i="1">
                <a:latin typeface="Times New Roman"/>
                <a:cs typeface="Times New Roman"/>
              </a:rPr>
              <a:t>P</a:t>
            </a:r>
            <a:r>
              <a:rPr dirty="0" sz="1200" spc="10" b="1" i="1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planning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refined</a:t>
            </a:r>
            <a:r>
              <a:rPr dirty="0" sz="1200" spc="2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F0"/>
                </a:solidFill>
                <a:latin typeface="Cambria Math"/>
                <a:cs typeface="Cambria Math"/>
              </a:rPr>
              <a:t>𝑇𝑆𝐷𝐹'(𝑖,</a:t>
            </a:r>
            <a:r>
              <a:rPr dirty="0" sz="1200" spc="-70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dirty="0" sz="1200" spc="65">
                <a:solidFill>
                  <a:srgbClr val="00B0F0"/>
                </a:solidFill>
                <a:latin typeface="Cambria Math"/>
                <a:cs typeface="Cambria Math"/>
              </a:rPr>
              <a:t>j,</a:t>
            </a:r>
            <a:r>
              <a:rPr dirty="0" sz="1200" spc="-65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00B0F0"/>
                </a:solidFill>
                <a:latin typeface="Cambria Math"/>
                <a:cs typeface="Cambria Math"/>
              </a:rPr>
              <a:t>𝑘)</a:t>
            </a:r>
            <a:r>
              <a:rPr dirty="0" sz="1200" spc="40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creation</a:t>
            </a:r>
            <a:r>
              <a:rPr dirty="0" sz="1200" spc="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</a:t>
            </a:r>
            <a:r>
              <a:rPr dirty="0" sz="1200" spc="-10">
                <a:solidFill>
                  <a:srgbClr val="00B0F0"/>
                </a:solidFill>
                <a:latin typeface="Times New Roman"/>
                <a:cs typeface="Times New Roman"/>
              </a:rPr>
              <a:t>fine scanning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403841" y="1509064"/>
            <a:ext cx="38100" cy="5080"/>
          </a:xfrm>
          <a:custGeom>
            <a:avLst/>
            <a:gdLst/>
            <a:ahLst/>
            <a:cxnLst/>
            <a:rect l="l" t="t" r="r" b="b"/>
            <a:pathLst>
              <a:path w="38100" h="5080">
                <a:moveTo>
                  <a:pt x="38100" y="0"/>
                </a:moveTo>
                <a:lnTo>
                  <a:pt x="0" y="0"/>
                </a:lnTo>
                <a:lnTo>
                  <a:pt x="0" y="4572"/>
                </a:lnTo>
                <a:lnTo>
                  <a:pt x="38100" y="4572"/>
                </a:lnTo>
                <a:lnTo>
                  <a:pt x="381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3073" y="1311959"/>
            <a:ext cx="42176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4790" marR="17780" indent="-20002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1.</a:t>
            </a:r>
            <a:r>
              <a:rPr dirty="0" sz="1200" spc="38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Camera</a:t>
            </a:r>
            <a:r>
              <a:rPr dirty="0" sz="1200" spc="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path</a:t>
            </a:r>
            <a:r>
              <a:rPr dirty="0" sz="1200" spc="15">
                <a:latin typeface="Times New Roman"/>
                <a:cs typeface="Times New Roman"/>
              </a:rPr>
              <a:t> </a:t>
            </a:r>
            <a:r>
              <a:rPr dirty="0" sz="1200" spc="55">
                <a:latin typeface="Cambria Math"/>
                <a:cs typeface="Cambria Math"/>
              </a:rPr>
              <a:t>𝑃</a:t>
            </a:r>
            <a:r>
              <a:rPr dirty="0" baseline="-16339" sz="1275" spc="82">
                <a:latin typeface="Cambria Math"/>
                <a:cs typeface="Cambria Math"/>
              </a:rPr>
              <a:t>0</a:t>
            </a:r>
            <a:r>
              <a:rPr dirty="0" baseline="-16339" sz="1275" spc="247">
                <a:latin typeface="Cambria Math"/>
                <a:cs typeface="Cambria Math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planning</a:t>
            </a:r>
            <a:r>
              <a:rPr dirty="0" sz="1200" spc="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for</a:t>
            </a:r>
            <a:r>
              <a:rPr dirty="0" sz="1200" spc="10">
                <a:latin typeface="Times New Roman"/>
                <a:cs typeface="Times New Roman"/>
              </a:rPr>
              <a:t> </a:t>
            </a:r>
            <a:r>
              <a:rPr dirty="0" u="sng" sz="120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coarse</a:t>
            </a:r>
            <a:r>
              <a:rPr dirty="0" u="sng" sz="1200" spc="2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F0"/>
                </a:solidFill>
                <a:latin typeface="Cambria Math"/>
                <a:cs typeface="Cambria Math"/>
              </a:rPr>
              <a:t>𝑇𝑆𝐷𝐹</a:t>
            </a:r>
            <a:r>
              <a:rPr dirty="0" sz="1200" spc="5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00B0F0"/>
                </a:solidFill>
                <a:latin typeface="Cambria Math"/>
                <a:cs typeface="Cambria Math"/>
              </a:rPr>
              <a:t>(𝑖,</a:t>
            </a:r>
            <a:r>
              <a:rPr dirty="0" sz="1200" spc="-65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dirty="0" sz="1200" spc="65">
                <a:solidFill>
                  <a:srgbClr val="00B0F0"/>
                </a:solidFill>
                <a:latin typeface="Cambria Math"/>
                <a:cs typeface="Cambria Math"/>
              </a:rPr>
              <a:t>j,</a:t>
            </a:r>
            <a:r>
              <a:rPr dirty="0" sz="1200" spc="-65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solidFill>
                  <a:srgbClr val="00B0F0"/>
                </a:solidFill>
                <a:latin typeface="Cambria Math"/>
                <a:cs typeface="Cambria Math"/>
              </a:rPr>
              <a:t>𝑘)</a:t>
            </a:r>
            <a:r>
              <a:rPr dirty="0" sz="1200" spc="30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creation</a:t>
            </a:r>
            <a:r>
              <a:rPr dirty="0" sz="1200" spc="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with </a:t>
            </a:r>
            <a:r>
              <a:rPr dirty="0" sz="1200">
                <a:latin typeface="Times New Roman"/>
                <a:cs typeface="Times New Roman"/>
              </a:rPr>
              <a:t>minimum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number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of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depth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image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captures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</a:t>
            </a: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coarse</a:t>
            </a:r>
            <a:r>
              <a:rPr dirty="0" sz="1200" spc="-1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B0F0"/>
                </a:solidFill>
                <a:latin typeface="Times New Roman"/>
                <a:cs typeface="Times New Roman"/>
              </a:rPr>
              <a:t>scanning</a:t>
            </a:r>
            <a:r>
              <a:rPr dirty="0" sz="1200" spc="-1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875776" y="5795502"/>
            <a:ext cx="226695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 sz="1050" spc="-25">
                <a:solidFill>
                  <a:srgbClr val="898989"/>
                </a:solidFill>
                <a:latin typeface="Calibri"/>
                <a:cs typeface="Calibri"/>
              </a:rPr>
              <a:t>34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0943" y="938691"/>
            <a:ext cx="1686545" cy="42161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8272" y="821457"/>
            <a:ext cx="4510405" cy="66675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800" b="1">
                <a:latin typeface="Times New Roman"/>
                <a:cs typeface="Times New Roman"/>
              </a:rPr>
              <a:t>3.3.3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Robotic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Drawing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on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Non-</a:t>
            </a:r>
            <a:r>
              <a:rPr dirty="0" sz="1800" b="1">
                <a:latin typeface="Times New Roman"/>
                <a:cs typeface="Times New Roman"/>
              </a:rPr>
              <a:t>Planar</a:t>
            </a:r>
            <a:r>
              <a:rPr dirty="0" sz="1800" spc="-6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Surface</a:t>
            </a:r>
            <a:endParaRPr sz="1800">
              <a:latin typeface="Times New Roman"/>
              <a:cs typeface="Times New Roman"/>
            </a:endParaRPr>
          </a:p>
          <a:p>
            <a:pPr marL="264795" indent="-213995">
              <a:lnSpc>
                <a:spcPct val="100000"/>
              </a:lnSpc>
              <a:spcBef>
                <a:spcPts val="545"/>
              </a:spcBef>
              <a:buFont typeface="Wingdings"/>
              <a:buChar char=""/>
              <a:tabLst>
                <a:tab pos="264795" algn="l"/>
              </a:tabLst>
            </a:pPr>
            <a:r>
              <a:rPr dirty="0" sz="1350">
                <a:latin typeface="Calibri"/>
                <a:cs typeface="Calibri"/>
              </a:rPr>
              <a:t>Car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dashboard</a:t>
            </a:r>
            <a:r>
              <a:rPr dirty="0" sz="1350" spc="-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surface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glue</a:t>
            </a:r>
            <a:r>
              <a:rPr dirty="0" sz="1350" spc="-15">
                <a:latin typeface="Calibri"/>
                <a:cs typeface="Calibri"/>
              </a:rPr>
              <a:t> </a:t>
            </a:r>
            <a:r>
              <a:rPr dirty="0" sz="1350" spc="-10">
                <a:latin typeface="Calibri"/>
                <a:cs typeface="Calibri"/>
              </a:rPr>
              <a:t>coating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816" y="1584960"/>
            <a:ext cx="7824216" cy="439978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875776" y="5795502"/>
            <a:ext cx="226695" cy="160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 sz="1050" spc="-25">
                <a:solidFill>
                  <a:srgbClr val="898989"/>
                </a:solidFill>
                <a:latin typeface="Calibri"/>
                <a:cs typeface="Calibri"/>
              </a:rPr>
              <a:t>34</a:t>
            </a:fld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3564" rIns="0" bIns="0" rtlCol="0" vert="horz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3.4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AOI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-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60" b="1">
                <a:latin typeface="Times New Roman"/>
                <a:cs typeface="Times New Roman"/>
              </a:rPr>
              <a:t>MVTec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Anomaly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Detection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Dataset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(1/3)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53568" y="1092710"/>
            <a:ext cx="8697595" cy="5564505"/>
            <a:chOff x="353568" y="1092710"/>
            <a:chExt cx="8697595" cy="5564505"/>
          </a:xfrm>
        </p:grpSpPr>
        <p:sp>
          <p:nvSpPr>
            <p:cNvPr id="4" name="object 4" descr=""/>
            <p:cNvSpPr/>
            <p:nvPr/>
          </p:nvSpPr>
          <p:spPr>
            <a:xfrm>
              <a:off x="353568" y="1092710"/>
              <a:ext cx="8697595" cy="5564505"/>
            </a:xfrm>
            <a:custGeom>
              <a:avLst/>
              <a:gdLst/>
              <a:ahLst/>
              <a:cxnLst/>
              <a:rect l="l" t="t" r="r" b="b"/>
              <a:pathLst>
                <a:path w="8697595" h="5564505">
                  <a:moveTo>
                    <a:pt x="7770101" y="0"/>
                  </a:moveTo>
                  <a:lnTo>
                    <a:pt x="927366" y="0"/>
                  </a:lnTo>
                  <a:lnTo>
                    <a:pt x="879644" y="1206"/>
                  </a:lnTo>
                  <a:lnTo>
                    <a:pt x="832549" y="4787"/>
                  </a:lnTo>
                  <a:lnTo>
                    <a:pt x="786139" y="10685"/>
                  </a:lnTo>
                  <a:lnTo>
                    <a:pt x="740471" y="18840"/>
                  </a:lnTo>
                  <a:lnTo>
                    <a:pt x="695604" y="29195"/>
                  </a:lnTo>
                  <a:lnTo>
                    <a:pt x="651598" y="41691"/>
                  </a:lnTo>
                  <a:lnTo>
                    <a:pt x="608508" y="56271"/>
                  </a:lnTo>
                  <a:lnTo>
                    <a:pt x="566395" y="72875"/>
                  </a:lnTo>
                  <a:lnTo>
                    <a:pt x="525317" y="91447"/>
                  </a:lnTo>
                  <a:lnTo>
                    <a:pt x="485330" y="111926"/>
                  </a:lnTo>
                  <a:lnTo>
                    <a:pt x="446495" y="134256"/>
                  </a:lnTo>
                  <a:lnTo>
                    <a:pt x="408869" y="158377"/>
                  </a:lnTo>
                  <a:lnTo>
                    <a:pt x="372510" y="184232"/>
                  </a:lnTo>
                  <a:lnTo>
                    <a:pt x="337477" y="211762"/>
                  </a:lnTo>
                  <a:lnTo>
                    <a:pt x="303828" y="240910"/>
                  </a:lnTo>
                  <a:lnTo>
                    <a:pt x="271621" y="271616"/>
                  </a:lnTo>
                  <a:lnTo>
                    <a:pt x="240914" y="303823"/>
                  </a:lnTo>
                  <a:lnTo>
                    <a:pt x="211767" y="337472"/>
                  </a:lnTo>
                  <a:lnTo>
                    <a:pt x="184236" y="372505"/>
                  </a:lnTo>
                  <a:lnTo>
                    <a:pt x="158380" y="408863"/>
                  </a:lnTo>
                  <a:lnTo>
                    <a:pt x="134259" y="446489"/>
                  </a:lnTo>
                  <a:lnTo>
                    <a:pt x="111929" y="485325"/>
                  </a:lnTo>
                  <a:lnTo>
                    <a:pt x="91449" y="525311"/>
                  </a:lnTo>
                  <a:lnTo>
                    <a:pt x="72877" y="566390"/>
                  </a:lnTo>
                  <a:lnTo>
                    <a:pt x="56272" y="608503"/>
                  </a:lnTo>
                  <a:lnTo>
                    <a:pt x="41692" y="651593"/>
                  </a:lnTo>
                  <a:lnTo>
                    <a:pt x="29196" y="695600"/>
                  </a:lnTo>
                  <a:lnTo>
                    <a:pt x="18840" y="740467"/>
                  </a:lnTo>
                  <a:lnTo>
                    <a:pt x="10685" y="786136"/>
                  </a:lnTo>
                  <a:lnTo>
                    <a:pt x="4787" y="832547"/>
                  </a:lnTo>
                  <a:lnTo>
                    <a:pt x="1206" y="879643"/>
                  </a:lnTo>
                  <a:lnTo>
                    <a:pt x="0" y="927366"/>
                  </a:lnTo>
                  <a:lnTo>
                    <a:pt x="0" y="4636757"/>
                  </a:lnTo>
                  <a:lnTo>
                    <a:pt x="1206" y="4684479"/>
                  </a:lnTo>
                  <a:lnTo>
                    <a:pt x="4787" y="4731574"/>
                  </a:lnTo>
                  <a:lnTo>
                    <a:pt x="10685" y="4777984"/>
                  </a:lnTo>
                  <a:lnTo>
                    <a:pt x="18840" y="4823652"/>
                  </a:lnTo>
                  <a:lnTo>
                    <a:pt x="29196" y="4868519"/>
                  </a:lnTo>
                  <a:lnTo>
                    <a:pt x="41692" y="4912525"/>
                  </a:lnTo>
                  <a:lnTo>
                    <a:pt x="56272" y="4955615"/>
                  </a:lnTo>
                  <a:lnTo>
                    <a:pt x="72877" y="4997728"/>
                  </a:lnTo>
                  <a:lnTo>
                    <a:pt x="91449" y="5038806"/>
                  </a:lnTo>
                  <a:lnTo>
                    <a:pt x="111929" y="5078793"/>
                  </a:lnTo>
                  <a:lnTo>
                    <a:pt x="134259" y="5117628"/>
                  </a:lnTo>
                  <a:lnTo>
                    <a:pt x="158380" y="5155254"/>
                  </a:lnTo>
                  <a:lnTo>
                    <a:pt x="184236" y="5191613"/>
                  </a:lnTo>
                  <a:lnTo>
                    <a:pt x="211767" y="5226646"/>
                  </a:lnTo>
                  <a:lnTo>
                    <a:pt x="240914" y="5260295"/>
                  </a:lnTo>
                  <a:lnTo>
                    <a:pt x="271621" y="5292502"/>
                  </a:lnTo>
                  <a:lnTo>
                    <a:pt x="303828" y="5323209"/>
                  </a:lnTo>
                  <a:lnTo>
                    <a:pt x="337477" y="5352356"/>
                  </a:lnTo>
                  <a:lnTo>
                    <a:pt x="372510" y="5379887"/>
                  </a:lnTo>
                  <a:lnTo>
                    <a:pt x="408869" y="5405743"/>
                  </a:lnTo>
                  <a:lnTo>
                    <a:pt x="446495" y="5429864"/>
                  </a:lnTo>
                  <a:lnTo>
                    <a:pt x="485330" y="5452194"/>
                  </a:lnTo>
                  <a:lnTo>
                    <a:pt x="525317" y="5472674"/>
                  </a:lnTo>
                  <a:lnTo>
                    <a:pt x="566395" y="5491246"/>
                  </a:lnTo>
                  <a:lnTo>
                    <a:pt x="608508" y="5507851"/>
                  </a:lnTo>
                  <a:lnTo>
                    <a:pt x="651598" y="5522431"/>
                  </a:lnTo>
                  <a:lnTo>
                    <a:pt x="695604" y="5534927"/>
                  </a:lnTo>
                  <a:lnTo>
                    <a:pt x="740471" y="5545283"/>
                  </a:lnTo>
                  <a:lnTo>
                    <a:pt x="786139" y="5553438"/>
                  </a:lnTo>
                  <a:lnTo>
                    <a:pt x="832549" y="5559336"/>
                  </a:lnTo>
                  <a:lnTo>
                    <a:pt x="879644" y="5562917"/>
                  </a:lnTo>
                  <a:lnTo>
                    <a:pt x="927366" y="5564123"/>
                  </a:lnTo>
                  <a:lnTo>
                    <a:pt x="7770101" y="5564123"/>
                  </a:lnTo>
                  <a:lnTo>
                    <a:pt x="7817823" y="5562917"/>
                  </a:lnTo>
                  <a:lnTo>
                    <a:pt x="7864918" y="5559336"/>
                  </a:lnTo>
                  <a:lnTo>
                    <a:pt x="7911328" y="5553438"/>
                  </a:lnTo>
                  <a:lnTo>
                    <a:pt x="7956996" y="5545283"/>
                  </a:lnTo>
                  <a:lnTo>
                    <a:pt x="8001863" y="5534927"/>
                  </a:lnTo>
                  <a:lnTo>
                    <a:pt x="8045869" y="5522431"/>
                  </a:lnTo>
                  <a:lnTo>
                    <a:pt x="8088959" y="5507851"/>
                  </a:lnTo>
                  <a:lnTo>
                    <a:pt x="8131072" y="5491246"/>
                  </a:lnTo>
                  <a:lnTo>
                    <a:pt x="8172150" y="5472674"/>
                  </a:lnTo>
                  <a:lnTo>
                    <a:pt x="8212137" y="5452194"/>
                  </a:lnTo>
                  <a:lnTo>
                    <a:pt x="8250972" y="5429864"/>
                  </a:lnTo>
                  <a:lnTo>
                    <a:pt x="8288598" y="5405743"/>
                  </a:lnTo>
                  <a:lnTo>
                    <a:pt x="8324957" y="5379887"/>
                  </a:lnTo>
                  <a:lnTo>
                    <a:pt x="8359990" y="5352356"/>
                  </a:lnTo>
                  <a:lnTo>
                    <a:pt x="8393639" y="5323209"/>
                  </a:lnTo>
                  <a:lnTo>
                    <a:pt x="8425846" y="5292502"/>
                  </a:lnTo>
                  <a:lnTo>
                    <a:pt x="8456553" y="5260295"/>
                  </a:lnTo>
                  <a:lnTo>
                    <a:pt x="8485700" y="5226646"/>
                  </a:lnTo>
                  <a:lnTo>
                    <a:pt x="8513231" y="5191613"/>
                  </a:lnTo>
                  <a:lnTo>
                    <a:pt x="8539087" y="5155254"/>
                  </a:lnTo>
                  <a:lnTo>
                    <a:pt x="8563208" y="5117628"/>
                  </a:lnTo>
                  <a:lnTo>
                    <a:pt x="8585538" y="5078793"/>
                  </a:lnTo>
                  <a:lnTo>
                    <a:pt x="8606018" y="5038806"/>
                  </a:lnTo>
                  <a:lnTo>
                    <a:pt x="8624590" y="4997728"/>
                  </a:lnTo>
                  <a:lnTo>
                    <a:pt x="8641195" y="4955615"/>
                  </a:lnTo>
                  <a:lnTo>
                    <a:pt x="8655775" y="4912525"/>
                  </a:lnTo>
                  <a:lnTo>
                    <a:pt x="8668271" y="4868519"/>
                  </a:lnTo>
                  <a:lnTo>
                    <a:pt x="8678627" y="4823652"/>
                  </a:lnTo>
                  <a:lnTo>
                    <a:pt x="8686782" y="4777984"/>
                  </a:lnTo>
                  <a:lnTo>
                    <a:pt x="8692680" y="4731574"/>
                  </a:lnTo>
                  <a:lnTo>
                    <a:pt x="8696261" y="4684479"/>
                  </a:lnTo>
                  <a:lnTo>
                    <a:pt x="8697467" y="4636757"/>
                  </a:lnTo>
                  <a:lnTo>
                    <a:pt x="8697467" y="927366"/>
                  </a:lnTo>
                  <a:lnTo>
                    <a:pt x="8696261" y="879643"/>
                  </a:lnTo>
                  <a:lnTo>
                    <a:pt x="8692680" y="832547"/>
                  </a:lnTo>
                  <a:lnTo>
                    <a:pt x="8686782" y="786136"/>
                  </a:lnTo>
                  <a:lnTo>
                    <a:pt x="8678627" y="740467"/>
                  </a:lnTo>
                  <a:lnTo>
                    <a:pt x="8668271" y="695600"/>
                  </a:lnTo>
                  <a:lnTo>
                    <a:pt x="8655775" y="651593"/>
                  </a:lnTo>
                  <a:lnTo>
                    <a:pt x="8641195" y="608503"/>
                  </a:lnTo>
                  <a:lnTo>
                    <a:pt x="8624590" y="566390"/>
                  </a:lnTo>
                  <a:lnTo>
                    <a:pt x="8606018" y="525311"/>
                  </a:lnTo>
                  <a:lnTo>
                    <a:pt x="8585538" y="485325"/>
                  </a:lnTo>
                  <a:lnTo>
                    <a:pt x="8563208" y="446489"/>
                  </a:lnTo>
                  <a:lnTo>
                    <a:pt x="8539087" y="408863"/>
                  </a:lnTo>
                  <a:lnTo>
                    <a:pt x="8513231" y="372505"/>
                  </a:lnTo>
                  <a:lnTo>
                    <a:pt x="8485700" y="337472"/>
                  </a:lnTo>
                  <a:lnTo>
                    <a:pt x="8456553" y="303823"/>
                  </a:lnTo>
                  <a:lnTo>
                    <a:pt x="8425846" y="271616"/>
                  </a:lnTo>
                  <a:lnTo>
                    <a:pt x="8393639" y="240910"/>
                  </a:lnTo>
                  <a:lnTo>
                    <a:pt x="8359990" y="211762"/>
                  </a:lnTo>
                  <a:lnTo>
                    <a:pt x="8324957" y="184232"/>
                  </a:lnTo>
                  <a:lnTo>
                    <a:pt x="8288598" y="158377"/>
                  </a:lnTo>
                  <a:lnTo>
                    <a:pt x="8250972" y="134256"/>
                  </a:lnTo>
                  <a:lnTo>
                    <a:pt x="8212137" y="111926"/>
                  </a:lnTo>
                  <a:lnTo>
                    <a:pt x="8172150" y="91447"/>
                  </a:lnTo>
                  <a:lnTo>
                    <a:pt x="8131072" y="72875"/>
                  </a:lnTo>
                  <a:lnTo>
                    <a:pt x="8088959" y="56271"/>
                  </a:lnTo>
                  <a:lnTo>
                    <a:pt x="8045869" y="41691"/>
                  </a:lnTo>
                  <a:lnTo>
                    <a:pt x="8001863" y="29195"/>
                  </a:lnTo>
                  <a:lnTo>
                    <a:pt x="7956996" y="18840"/>
                  </a:lnTo>
                  <a:lnTo>
                    <a:pt x="7911328" y="10685"/>
                  </a:lnTo>
                  <a:lnTo>
                    <a:pt x="7864918" y="4787"/>
                  </a:lnTo>
                  <a:lnTo>
                    <a:pt x="7817823" y="1206"/>
                  </a:lnTo>
                  <a:lnTo>
                    <a:pt x="7770101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7759" y="1629156"/>
              <a:ext cx="3713975" cy="123901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244" y="1618488"/>
              <a:ext cx="3706367" cy="124053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812" y="3322320"/>
              <a:ext cx="3713975" cy="123748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7759" y="3369564"/>
              <a:ext cx="3713975" cy="123748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6047" y="5013959"/>
              <a:ext cx="3695687" cy="123748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28089" y="4693448"/>
            <a:ext cx="3003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c)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Cable,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Pixel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ROC-</a:t>
            </a:r>
            <a:r>
              <a:rPr dirty="0" sz="1800">
                <a:latin typeface="Times New Roman"/>
                <a:cs typeface="Times New Roman"/>
              </a:rPr>
              <a:t>AUC: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95%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68551" y="2989235"/>
            <a:ext cx="30416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b)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Bottle,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Pixel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ROC-</a:t>
            </a:r>
            <a:r>
              <a:rPr dirty="0" sz="1800">
                <a:latin typeface="Times New Roman"/>
                <a:cs typeface="Times New Roman"/>
              </a:rPr>
              <a:t>AUC: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98%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006567" y="3039756"/>
            <a:ext cx="3026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e)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Screw,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Pixel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ROC-</a:t>
            </a:r>
            <a:r>
              <a:rPr dirty="0" sz="1800">
                <a:latin typeface="Times New Roman"/>
                <a:cs typeface="Times New Roman"/>
              </a:rPr>
              <a:t>AUC: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98%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44616" y="4697563"/>
            <a:ext cx="3350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f)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Transistor,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Pixel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ROC-</a:t>
            </a:r>
            <a:r>
              <a:rPr dirty="0" sz="1800">
                <a:latin typeface="Times New Roman"/>
                <a:cs typeface="Times New Roman"/>
              </a:rPr>
              <a:t>AUC: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82%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01623" y="5021579"/>
            <a:ext cx="3712845" cy="1248410"/>
            <a:chOff x="801623" y="5021579"/>
            <a:chExt cx="3712845" cy="124841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243" y="5026151"/>
              <a:ext cx="3704843" cy="123901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623" y="5021579"/>
              <a:ext cx="1237487" cy="123901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9968" y="5029199"/>
              <a:ext cx="2470391" cy="1240535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503461" y="521460"/>
            <a:ext cx="8355330" cy="1097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986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Shows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training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result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35">
                <a:latin typeface="Times New Roman"/>
                <a:cs typeface="Times New Roman"/>
              </a:rPr>
              <a:t>MVTec</a:t>
            </a:r>
            <a:r>
              <a:rPr dirty="0" sz="1800" spc="-114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Anomaly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Detection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Dataset.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left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right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5">
                <a:latin typeface="Times New Roman"/>
                <a:cs typeface="Times New Roman"/>
              </a:rPr>
              <a:t> the </a:t>
            </a:r>
            <a:r>
              <a:rPr dirty="0" sz="1800">
                <a:latin typeface="Times New Roman"/>
                <a:cs typeface="Times New Roman"/>
              </a:rPr>
              <a:t>input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image,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ground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truth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anomlay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score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result.</a:t>
            </a:r>
            <a:endParaRPr sz="1800">
              <a:latin typeface="Times New Roman"/>
              <a:cs typeface="Times New Roman"/>
            </a:endParaRPr>
          </a:p>
          <a:p>
            <a:pPr marL="294640">
              <a:lnSpc>
                <a:spcPts val="2060"/>
              </a:lnSpc>
              <a:spcBef>
                <a:spcPts val="470"/>
              </a:spcBef>
              <a:tabLst>
                <a:tab pos="4525010" algn="l"/>
              </a:tabLst>
            </a:pPr>
            <a:r>
              <a:rPr dirty="0" sz="1800">
                <a:latin typeface="Times New Roman"/>
                <a:cs typeface="Times New Roman"/>
              </a:rPr>
              <a:t>a)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Grid,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Pixel</a:t>
            </a:r>
            <a:r>
              <a:rPr dirty="0" sz="1800" spc="-10">
                <a:latin typeface="Times New Roman"/>
                <a:cs typeface="Times New Roman"/>
              </a:rPr>
              <a:t> ROC-</a:t>
            </a:r>
            <a:r>
              <a:rPr dirty="0" sz="1800">
                <a:latin typeface="Times New Roman"/>
                <a:cs typeface="Times New Roman"/>
              </a:rPr>
              <a:t>AUC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: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99%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baseline="3086" sz="2700">
                <a:latin typeface="Times New Roman"/>
                <a:cs typeface="Times New Roman"/>
              </a:rPr>
              <a:t>d)</a:t>
            </a:r>
            <a:r>
              <a:rPr dirty="0" baseline="3086" sz="2700" spc="-37">
                <a:latin typeface="Times New Roman"/>
                <a:cs typeface="Times New Roman"/>
              </a:rPr>
              <a:t> </a:t>
            </a:r>
            <a:r>
              <a:rPr dirty="0" baseline="3086" sz="2700">
                <a:latin typeface="Times New Roman"/>
                <a:cs typeface="Times New Roman"/>
              </a:rPr>
              <a:t>Metal</a:t>
            </a:r>
            <a:r>
              <a:rPr dirty="0" baseline="3086" sz="2700" spc="-30">
                <a:latin typeface="Times New Roman"/>
                <a:cs typeface="Times New Roman"/>
              </a:rPr>
              <a:t> </a:t>
            </a:r>
            <a:r>
              <a:rPr dirty="0" baseline="3086" sz="2700">
                <a:latin typeface="Times New Roman"/>
                <a:cs typeface="Times New Roman"/>
              </a:rPr>
              <a:t>Nut,</a:t>
            </a:r>
            <a:r>
              <a:rPr dirty="0" baseline="3086" sz="2700" spc="-22">
                <a:latin typeface="Times New Roman"/>
                <a:cs typeface="Times New Roman"/>
              </a:rPr>
              <a:t> </a:t>
            </a:r>
            <a:r>
              <a:rPr dirty="0" baseline="3086" sz="2700">
                <a:latin typeface="Times New Roman"/>
                <a:cs typeface="Times New Roman"/>
              </a:rPr>
              <a:t>Pixel</a:t>
            </a:r>
            <a:r>
              <a:rPr dirty="0" baseline="3086" sz="2700" spc="-30">
                <a:latin typeface="Times New Roman"/>
                <a:cs typeface="Times New Roman"/>
              </a:rPr>
              <a:t> </a:t>
            </a:r>
            <a:r>
              <a:rPr dirty="0" baseline="3086" sz="2700" spc="-15">
                <a:latin typeface="Times New Roman"/>
                <a:cs typeface="Times New Roman"/>
              </a:rPr>
              <a:t>ROC-</a:t>
            </a:r>
            <a:r>
              <a:rPr dirty="0" baseline="3086" sz="2700">
                <a:latin typeface="Times New Roman"/>
                <a:cs typeface="Times New Roman"/>
              </a:rPr>
              <a:t>AUC:</a:t>
            </a:r>
            <a:r>
              <a:rPr dirty="0" baseline="3086" sz="2700" spc="-7">
                <a:latin typeface="Times New Roman"/>
                <a:cs typeface="Times New Roman"/>
              </a:rPr>
              <a:t> </a:t>
            </a:r>
            <a:r>
              <a:rPr dirty="0" baseline="3086" sz="2700" spc="-37">
                <a:latin typeface="Times New Roman"/>
                <a:cs typeface="Times New Roman"/>
              </a:rPr>
              <a:t>97%</a:t>
            </a:r>
            <a:endParaRPr baseline="3086" sz="2700">
              <a:latin typeface="Times New Roman"/>
              <a:cs typeface="Times New Roman"/>
            </a:endParaRPr>
          </a:p>
          <a:p>
            <a:pPr marL="725170">
              <a:lnSpc>
                <a:spcPts val="1580"/>
              </a:lnSpc>
              <a:tabLst>
                <a:tab pos="1726564" algn="l"/>
                <a:tab pos="4745355" algn="l"/>
                <a:tab pos="5746750" algn="l"/>
                <a:tab pos="6859270" algn="l"/>
              </a:tabLst>
            </a:pPr>
            <a:r>
              <a:rPr dirty="0" baseline="1984" sz="2100" spc="-15">
                <a:latin typeface="Times New Roman"/>
                <a:cs typeface="Times New Roman"/>
              </a:rPr>
              <a:t>Input</a:t>
            </a:r>
            <a:r>
              <a:rPr dirty="0" baseline="1984" sz="2100">
                <a:latin typeface="Times New Roman"/>
                <a:cs typeface="Times New Roman"/>
              </a:rPr>
              <a:t>	</a:t>
            </a:r>
            <a:r>
              <a:rPr dirty="0" sz="1400">
                <a:latin typeface="Times New Roman"/>
                <a:cs typeface="Times New Roman"/>
              </a:rPr>
              <a:t>Ground</a:t>
            </a:r>
            <a:r>
              <a:rPr dirty="0" sz="1400" spc="-7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Truth</a:t>
            </a:r>
            <a:r>
              <a:rPr dirty="0" sz="1400" spc="200">
                <a:latin typeface="Times New Roman"/>
                <a:cs typeface="Times New Roman"/>
              </a:rPr>
              <a:t> </a:t>
            </a:r>
            <a:r>
              <a:rPr dirty="0" baseline="1984" sz="2100">
                <a:latin typeface="Times New Roman"/>
                <a:cs typeface="Times New Roman"/>
              </a:rPr>
              <a:t>Anomlay</a:t>
            </a:r>
            <a:r>
              <a:rPr dirty="0" baseline="1984" sz="2100" spc="-22">
                <a:latin typeface="Times New Roman"/>
                <a:cs typeface="Times New Roman"/>
              </a:rPr>
              <a:t> </a:t>
            </a:r>
            <a:r>
              <a:rPr dirty="0" baseline="1984" sz="2100">
                <a:latin typeface="Times New Roman"/>
                <a:cs typeface="Times New Roman"/>
              </a:rPr>
              <a:t>Score</a:t>
            </a:r>
            <a:r>
              <a:rPr dirty="0" baseline="1984" sz="2100" spc="-67">
                <a:latin typeface="Times New Roman"/>
                <a:cs typeface="Times New Roman"/>
              </a:rPr>
              <a:t> </a:t>
            </a:r>
            <a:r>
              <a:rPr dirty="0" baseline="1984" sz="2100" spc="-37">
                <a:latin typeface="Times New Roman"/>
                <a:cs typeface="Times New Roman"/>
              </a:rPr>
              <a:t>Map</a:t>
            </a:r>
            <a:r>
              <a:rPr dirty="0" baseline="1984" sz="2100">
                <a:latin typeface="Times New Roman"/>
                <a:cs typeface="Times New Roman"/>
              </a:rPr>
              <a:t>	</a:t>
            </a:r>
            <a:r>
              <a:rPr dirty="0" baseline="1984" sz="2100" spc="-15">
                <a:latin typeface="Times New Roman"/>
                <a:cs typeface="Times New Roman"/>
              </a:rPr>
              <a:t>Input</a:t>
            </a:r>
            <a:r>
              <a:rPr dirty="0" baseline="1984" sz="2100">
                <a:latin typeface="Times New Roman"/>
                <a:cs typeface="Times New Roman"/>
              </a:rPr>
              <a:t>	Ground</a:t>
            </a:r>
            <a:r>
              <a:rPr dirty="0" baseline="1984" sz="2100" spc="-97">
                <a:latin typeface="Times New Roman"/>
                <a:cs typeface="Times New Roman"/>
              </a:rPr>
              <a:t> </a:t>
            </a:r>
            <a:r>
              <a:rPr dirty="0" baseline="1984" sz="2100" spc="-15">
                <a:latin typeface="Times New Roman"/>
                <a:cs typeface="Times New Roman"/>
              </a:rPr>
              <a:t>Truth</a:t>
            </a:r>
            <a:r>
              <a:rPr dirty="0" baseline="1984" sz="2100">
                <a:latin typeface="Times New Roman"/>
                <a:cs typeface="Times New Roman"/>
              </a:rPr>
              <a:t>	</a:t>
            </a:r>
            <a:r>
              <a:rPr dirty="0" baseline="3968" sz="2100">
                <a:latin typeface="Times New Roman"/>
                <a:cs typeface="Times New Roman"/>
              </a:rPr>
              <a:t>Anomlay</a:t>
            </a:r>
            <a:r>
              <a:rPr dirty="0" baseline="3968" sz="2100" spc="-22">
                <a:latin typeface="Times New Roman"/>
                <a:cs typeface="Times New Roman"/>
              </a:rPr>
              <a:t> </a:t>
            </a:r>
            <a:r>
              <a:rPr dirty="0" baseline="3968" sz="2100">
                <a:latin typeface="Times New Roman"/>
                <a:cs typeface="Times New Roman"/>
              </a:rPr>
              <a:t>Score</a:t>
            </a:r>
            <a:r>
              <a:rPr dirty="0" baseline="3968" sz="2100" spc="-60">
                <a:latin typeface="Times New Roman"/>
                <a:cs typeface="Times New Roman"/>
              </a:rPr>
              <a:t> </a:t>
            </a:r>
            <a:r>
              <a:rPr dirty="0" baseline="3968" sz="2100" spc="-37">
                <a:latin typeface="Times New Roman"/>
                <a:cs typeface="Times New Roman"/>
              </a:rPr>
              <a:t>Map</a:t>
            </a:r>
            <a:endParaRPr baseline="3968" sz="2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817995" y="6546728"/>
            <a:ext cx="18097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39" y="71515"/>
            <a:ext cx="65341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3.4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AOI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-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spc="-60" b="1">
                <a:latin typeface="Times New Roman"/>
                <a:cs typeface="Times New Roman"/>
              </a:rPr>
              <a:t>MVTec</a:t>
            </a:r>
            <a:r>
              <a:rPr dirty="0" sz="2400" spc="-1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Anomaly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Detection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Dataset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(2/3)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01082" y="417516"/>
            <a:ext cx="82137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Shows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segmentation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result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(red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area)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with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given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specific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threshold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for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each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categlory. </a:t>
            </a:r>
            <a:r>
              <a:rPr dirty="0" sz="1800">
                <a:latin typeface="Times New Roman"/>
                <a:cs typeface="Times New Roman"/>
              </a:rPr>
              <a:t>From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left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to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right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input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image,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ground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truth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and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segmentation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result.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53568" y="1037849"/>
            <a:ext cx="8638540" cy="5619115"/>
            <a:chOff x="353568" y="1037849"/>
            <a:chExt cx="8638540" cy="5619115"/>
          </a:xfrm>
        </p:grpSpPr>
        <p:sp>
          <p:nvSpPr>
            <p:cNvPr id="5" name="object 5" descr=""/>
            <p:cNvSpPr/>
            <p:nvPr/>
          </p:nvSpPr>
          <p:spPr>
            <a:xfrm>
              <a:off x="353568" y="1037849"/>
              <a:ext cx="8638540" cy="5619115"/>
            </a:xfrm>
            <a:custGeom>
              <a:avLst/>
              <a:gdLst/>
              <a:ahLst/>
              <a:cxnLst/>
              <a:rect l="l" t="t" r="r" b="b"/>
              <a:pathLst>
                <a:path w="8638540" h="5619115">
                  <a:moveTo>
                    <a:pt x="7701521" y="0"/>
                  </a:moveTo>
                  <a:lnTo>
                    <a:pt x="936510" y="0"/>
                  </a:lnTo>
                  <a:lnTo>
                    <a:pt x="888318" y="1218"/>
                  </a:lnTo>
                  <a:lnTo>
                    <a:pt x="840757" y="4835"/>
                  </a:lnTo>
                  <a:lnTo>
                    <a:pt x="793889" y="10790"/>
                  </a:lnTo>
                  <a:lnTo>
                    <a:pt x="747771" y="19026"/>
                  </a:lnTo>
                  <a:lnTo>
                    <a:pt x="702462" y="29483"/>
                  </a:lnTo>
                  <a:lnTo>
                    <a:pt x="658021" y="42103"/>
                  </a:lnTo>
                  <a:lnTo>
                    <a:pt x="614507" y="56827"/>
                  </a:lnTo>
                  <a:lnTo>
                    <a:pt x="571978" y="73595"/>
                  </a:lnTo>
                  <a:lnTo>
                    <a:pt x="530494" y="92350"/>
                  </a:lnTo>
                  <a:lnTo>
                    <a:pt x="490114" y="113031"/>
                  </a:lnTo>
                  <a:lnTo>
                    <a:pt x="450896" y="135581"/>
                  </a:lnTo>
                  <a:lnTo>
                    <a:pt x="412898" y="159941"/>
                  </a:lnTo>
                  <a:lnTo>
                    <a:pt x="376181" y="186051"/>
                  </a:lnTo>
                  <a:lnTo>
                    <a:pt x="340803" y="213853"/>
                  </a:lnTo>
                  <a:lnTo>
                    <a:pt x="306822" y="243288"/>
                  </a:lnTo>
                  <a:lnTo>
                    <a:pt x="274297" y="274297"/>
                  </a:lnTo>
                  <a:lnTo>
                    <a:pt x="243288" y="306822"/>
                  </a:lnTo>
                  <a:lnTo>
                    <a:pt x="213853" y="340803"/>
                  </a:lnTo>
                  <a:lnTo>
                    <a:pt x="186051" y="376181"/>
                  </a:lnTo>
                  <a:lnTo>
                    <a:pt x="159941" y="412898"/>
                  </a:lnTo>
                  <a:lnTo>
                    <a:pt x="135581" y="450896"/>
                  </a:lnTo>
                  <a:lnTo>
                    <a:pt x="113031" y="490114"/>
                  </a:lnTo>
                  <a:lnTo>
                    <a:pt x="92350" y="530494"/>
                  </a:lnTo>
                  <a:lnTo>
                    <a:pt x="73595" y="571978"/>
                  </a:lnTo>
                  <a:lnTo>
                    <a:pt x="56827" y="614507"/>
                  </a:lnTo>
                  <a:lnTo>
                    <a:pt x="42103" y="658021"/>
                  </a:lnTo>
                  <a:lnTo>
                    <a:pt x="29483" y="702462"/>
                  </a:lnTo>
                  <a:lnTo>
                    <a:pt x="19026" y="747771"/>
                  </a:lnTo>
                  <a:lnTo>
                    <a:pt x="10790" y="793889"/>
                  </a:lnTo>
                  <a:lnTo>
                    <a:pt x="4835" y="840757"/>
                  </a:lnTo>
                  <a:lnTo>
                    <a:pt x="1218" y="888318"/>
                  </a:lnTo>
                  <a:lnTo>
                    <a:pt x="0" y="936510"/>
                  </a:lnTo>
                  <a:lnTo>
                    <a:pt x="0" y="4682464"/>
                  </a:lnTo>
                  <a:lnTo>
                    <a:pt x="1218" y="4730658"/>
                  </a:lnTo>
                  <a:lnTo>
                    <a:pt x="4835" y="4778219"/>
                  </a:lnTo>
                  <a:lnTo>
                    <a:pt x="10790" y="4825089"/>
                  </a:lnTo>
                  <a:lnTo>
                    <a:pt x="19026" y="4871208"/>
                  </a:lnTo>
                  <a:lnTo>
                    <a:pt x="29483" y="4916518"/>
                  </a:lnTo>
                  <a:lnTo>
                    <a:pt x="42103" y="4960959"/>
                  </a:lnTo>
                  <a:lnTo>
                    <a:pt x="56827" y="5004474"/>
                  </a:lnTo>
                  <a:lnTo>
                    <a:pt x="73595" y="5047004"/>
                  </a:lnTo>
                  <a:lnTo>
                    <a:pt x="92350" y="5088488"/>
                  </a:lnTo>
                  <a:lnTo>
                    <a:pt x="113031" y="5128869"/>
                  </a:lnTo>
                  <a:lnTo>
                    <a:pt x="135581" y="5168088"/>
                  </a:lnTo>
                  <a:lnTo>
                    <a:pt x="159941" y="5206086"/>
                  </a:lnTo>
                  <a:lnTo>
                    <a:pt x="186051" y="5242803"/>
                  </a:lnTo>
                  <a:lnTo>
                    <a:pt x="213853" y="5278182"/>
                  </a:lnTo>
                  <a:lnTo>
                    <a:pt x="243288" y="5312163"/>
                  </a:lnTo>
                  <a:lnTo>
                    <a:pt x="274297" y="5344688"/>
                  </a:lnTo>
                  <a:lnTo>
                    <a:pt x="306822" y="5375698"/>
                  </a:lnTo>
                  <a:lnTo>
                    <a:pt x="340803" y="5405133"/>
                  </a:lnTo>
                  <a:lnTo>
                    <a:pt x="376181" y="5432935"/>
                  </a:lnTo>
                  <a:lnTo>
                    <a:pt x="412898" y="5459045"/>
                  </a:lnTo>
                  <a:lnTo>
                    <a:pt x="450896" y="5483405"/>
                  </a:lnTo>
                  <a:lnTo>
                    <a:pt x="490114" y="5505955"/>
                  </a:lnTo>
                  <a:lnTo>
                    <a:pt x="530494" y="5526637"/>
                  </a:lnTo>
                  <a:lnTo>
                    <a:pt x="571978" y="5545392"/>
                  </a:lnTo>
                  <a:lnTo>
                    <a:pt x="614507" y="5562160"/>
                  </a:lnTo>
                  <a:lnTo>
                    <a:pt x="658021" y="5576884"/>
                  </a:lnTo>
                  <a:lnTo>
                    <a:pt x="702462" y="5589504"/>
                  </a:lnTo>
                  <a:lnTo>
                    <a:pt x="747771" y="5599961"/>
                  </a:lnTo>
                  <a:lnTo>
                    <a:pt x="793889" y="5608197"/>
                  </a:lnTo>
                  <a:lnTo>
                    <a:pt x="840757" y="5614152"/>
                  </a:lnTo>
                  <a:lnTo>
                    <a:pt x="888318" y="5617769"/>
                  </a:lnTo>
                  <a:lnTo>
                    <a:pt x="936510" y="5618988"/>
                  </a:lnTo>
                  <a:lnTo>
                    <a:pt x="7701521" y="5618988"/>
                  </a:lnTo>
                  <a:lnTo>
                    <a:pt x="7749713" y="5617769"/>
                  </a:lnTo>
                  <a:lnTo>
                    <a:pt x="7797274" y="5614152"/>
                  </a:lnTo>
                  <a:lnTo>
                    <a:pt x="7844142" y="5608197"/>
                  </a:lnTo>
                  <a:lnTo>
                    <a:pt x="7890260" y="5599961"/>
                  </a:lnTo>
                  <a:lnTo>
                    <a:pt x="7935569" y="5589504"/>
                  </a:lnTo>
                  <a:lnTo>
                    <a:pt x="7980010" y="5576884"/>
                  </a:lnTo>
                  <a:lnTo>
                    <a:pt x="8023524" y="5562160"/>
                  </a:lnTo>
                  <a:lnTo>
                    <a:pt x="8066053" y="5545392"/>
                  </a:lnTo>
                  <a:lnTo>
                    <a:pt x="8107537" y="5526637"/>
                  </a:lnTo>
                  <a:lnTo>
                    <a:pt x="8147917" y="5505955"/>
                  </a:lnTo>
                  <a:lnTo>
                    <a:pt x="8187135" y="5483405"/>
                  </a:lnTo>
                  <a:lnTo>
                    <a:pt x="8225133" y="5459045"/>
                  </a:lnTo>
                  <a:lnTo>
                    <a:pt x="8261850" y="5432935"/>
                  </a:lnTo>
                  <a:lnTo>
                    <a:pt x="8297228" y="5405133"/>
                  </a:lnTo>
                  <a:lnTo>
                    <a:pt x="8331209" y="5375698"/>
                  </a:lnTo>
                  <a:lnTo>
                    <a:pt x="8363734" y="5344688"/>
                  </a:lnTo>
                  <a:lnTo>
                    <a:pt x="8394743" y="5312163"/>
                  </a:lnTo>
                  <a:lnTo>
                    <a:pt x="8424178" y="5278182"/>
                  </a:lnTo>
                  <a:lnTo>
                    <a:pt x="8451980" y="5242803"/>
                  </a:lnTo>
                  <a:lnTo>
                    <a:pt x="8478090" y="5206086"/>
                  </a:lnTo>
                  <a:lnTo>
                    <a:pt x="8502450" y="5168088"/>
                  </a:lnTo>
                  <a:lnTo>
                    <a:pt x="8525000" y="5128869"/>
                  </a:lnTo>
                  <a:lnTo>
                    <a:pt x="8545681" y="5088488"/>
                  </a:lnTo>
                  <a:lnTo>
                    <a:pt x="8564436" y="5047004"/>
                  </a:lnTo>
                  <a:lnTo>
                    <a:pt x="8581204" y="5004474"/>
                  </a:lnTo>
                  <a:lnTo>
                    <a:pt x="8595928" y="4960959"/>
                  </a:lnTo>
                  <a:lnTo>
                    <a:pt x="8608548" y="4916518"/>
                  </a:lnTo>
                  <a:lnTo>
                    <a:pt x="8619005" y="4871208"/>
                  </a:lnTo>
                  <a:lnTo>
                    <a:pt x="8627241" y="4825089"/>
                  </a:lnTo>
                  <a:lnTo>
                    <a:pt x="8633196" y="4778219"/>
                  </a:lnTo>
                  <a:lnTo>
                    <a:pt x="8636813" y="4730658"/>
                  </a:lnTo>
                  <a:lnTo>
                    <a:pt x="8638032" y="4682464"/>
                  </a:lnTo>
                  <a:lnTo>
                    <a:pt x="8638032" y="936510"/>
                  </a:lnTo>
                  <a:lnTo>
                    <a:pt x="8636813" y="888318"/>
                  </a:lnTo>
                  <a:lnTo>
                    <a:pt x="8633196" y="840757"/>
                  </a:lnTo>
                  <a:lnTo>
                    <a:pt x="8627241" y="793889"/>
                  </a:lnTo>
                  <a:lnTo>
                    <a:pt x="8619005" y="747771"/>
                  </a:lnTo>
                  <a:lnTo>
                    <a:pt x="8608548" y="702462"/>
                  </a:lnTo>
                  <a:lnTo>
                    <a:pt x="8595928" y="658021"/>
                  </a:lnTo>
                  <a:lnTo>
                    <a:pt x="8581204" y="614507"/>
                  </a:lnTo>
                  <a:lnTo>
                    <a:pt x="8564436" y="571978"/>
                  </a:lnTo>
                  <a:lnTo>
                    <a:pt x="8545681" y="530494"/>
                  </a:lnTo>
                  <a:lnTo>
                    <a:pt x="8525000" y="490114"/>
                  </a:lnTo>
                  <a:lnTo>
                    <a:pt x="8502450" y="450896"/>
                  </a:lnTo>
                  <a:lnTo>
                    <a:pt x="8478090" y="412898"/>
                  </a:lnTo>
                  <a:lnTo>
                    <a:pt x="8451980" y="376181"/>
                  </a:lnTo>
                  <a:lnTo>
                    <a:pt x="8424178" y="340803"/>
                  </a:lnTo>
                  <a:lnTo>
                    <a:pt x="8394743" y="306822"/>
                  </a:lnTo>
                  <a:lnTo>
                    <a:pt x="8363734" y="274297"/>
                  </a:lnTo>
                  <a:lnTo>
                    <a:pt x="8331209" y="243288"/>
                  </a:lnTo>
                  <a:lnTo>
                    <a:pt x="8297228" y="213853"/>
                  </a:lnTo>
                  <a:lnTo>
                    <a:pt x="8261850" y="186051"/>
                  </a:lnTo>
                  <a:lnTo>
                    <a:pt x="8225133" y="159941"/>
                  </a:lnTo>
                  <a:lnTo>
                    <a:pt x="8187135" y="135581"/>
                  </a:lnTo>
                  <a:lnTo>
                    <a:pt x="8147917" y="113031"/>
                  </a:lnTo>
                  <a:lnTo>
                    <a:pt x="8107537" y="92350"/>
                  </a:lnTo>
                  <a:lnTo>
                    <a:pt x="8066053" y="73595"/>
                  </a:lnTo>
                  <a:lnTo>
                    <a:pt x="8023524" y="56827"/>
                  </a:lnTo>
                  <a:lnTo>
                    <a:pt x="7980010" y="42103"/>
                  </a:lnTo>
                  <a:lnTo>
                    <a:pt x="7935569" y="29483"/>
                  </a:lnTo>
                  <a:lnTo>
                    <a:pt x="7890260" y="19026"/>
                  </a:lnTo>
                  <a:lnTo>
                    <a:pt x="7844142" y="10790"/>
                  </a:lnTo>
                  <a:lnTo>
                    <a:pt x="7797274" y="4835"/>
                  </a:lnTo>
                  <a:lnTo>
                    <a:pt x="7749713" y="1218"/>
                  </a:lnTo>
                  <a:lnTo>
                    <a:pt x="7701521" y="0"/>
                  </a:lnTo>
                  <a:close/>
                </a:path>
              </a:pathLst>
            </a:custGeom>
            <a:solidFill>
              <a:srgbClr val="DAE3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7759" y="1687068"/>
              <a:ext cx="3713975" cy="12374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1677924"/>
              <a:ext cx="3715511" cy="123748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812" y="3378708"/>
              <a:ext cx="3713975" cy="12390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7759" y="3425952"/>
              <a:ext cx="3713975" cy="12390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6047" y="5070347"/>
              <a:ext cx="3695687" cy="123901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728106" y="4750549"/>
            <a:ext cx="3298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c)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Cable,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Threshold: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0.3,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IOU: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43%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8568" y="3046336"/>
            <a:ext cx="33356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b)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Bottle,</a:t>
            </a:r>
            <a:r>
              <a:rPr dirty="0" sz="1800" spc="-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Threshold: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0.3,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IOU: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54%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006583" y="3096856"/>
            <a:ext cx="3427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e)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Screw,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Threshold:</a:t>
            </a:r>
            <a:r>
              <a:rPr dirty="0" sz="1800" spc="-4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0.47,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IOU: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11%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944861" y="4754664"/>
            <a:ext cx="3759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f)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Times New Roman"/>
                <a:cs typeface="Times New Roman"/>
              </a:rPr>
              <a:t>Transistor,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Threshold: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0.28,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IOU:</a:t>
            </a:r>
            <a:r>
              <a:rPr dirty="0" sz="1800" spc="-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43%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801623" y="1673352"/>
            <a:ext cx="7856220" cy="4654550"/>
            <a:chOff x="801623" y="1673352"/>
            <a:chExt cx="7856220" cy="4654550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243" y="5084064"/>
              <a:ext cx="3704831" cy="123748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3551" y="1673352"/>
              <a:ext cx="1239011" cy="123901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4259" y="1687068"/>
              <a:ext cx="1237475" cy="123748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623" y="5079491"/>
              <a:ext cx="1237487" cy="123748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9968" y="5085588"/>
              <a:ext cx="2470391" cy="124053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7456" y="3378708"/>
              <a:ext cx="1237475" cy="123901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0355" y="3427488"/>
              <a:ext cx="1237487" cy="12374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67456" y="5088635"/>
              <a:ext cx="1237475" cy="123901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0355" y="5076444"/>
              <a:ext cx="1237487" cy="1237487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739993" y="1160843"/>
            <a:ext cx="364045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a)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Grid,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Threshold: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0.3,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IOU: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26%</a:t>
            </a:r>
            <a:endParaRPr sz="1800">
              <a:latin typeface="Times New Roman"/>
              <a:cs typeface="Times New Roman"/>
            </a:endParaRPr>
          </a:p>
          <a:p>
            <a:pPr marL="506730">
              <a:lnSpc>
                <a:spcPts val="1675"/>
              </a:lnSpc>
              <a:tabLst>
                <a:tab pos="1431925" algn="l"/>
                <a:tab pos="2644775" algn="l"/>
              </a:tabLst>
            </a:pPr>
            <a:r>
              <a:rPr dirty="0" sz="1400" spc="-10">
                <a:latin typeface="Times New Roman"/>
                <a:cs typeface="Times New Roman"/>
              </a:rPr>
              <a:t>Input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baseline="1984" sz="2100">
                <a:latin typeface="Times New Roman"/>
                <a:cs typeface="Times New Roman"/>
              </a:rPr>
              <a:t>Ground</a:t>
            </a:r>
            <a:r>
              <a:rPr dirty="0" baseline="1984" sz="2100" spc="-82">
                <a:latin typeface="Times New Roman"/>
                <a:cs typeface="Times New Roman"/>
              </a:rPr>
              <a:t> </a:t>
            </a:r>
            <a:r>
              <a:rPr dirty="0" baseline="1984" sz="2100" spc="-30">
                <a:latin typeface="Times New Roman"/>
                <a:cs typeface="Times New Roman"/>
              </a:rPr>
              <a:t>Truth</a:t>
            </a:r>
            <a:r>
              <a:rPr dirty="0" baseline="1984" sz="2100">
                <a:latin typeface="Times New Roman"/>
                <a:cs typeface="Times New Roman"/>
              </a:rPr>
              <a:t>	</a:t>
            </a:r>
            <a:r>
              <a:rPr dirty="0" baseline="3968" sz="2100" spc="-15">
                <a:latin typeface="Times New Roman"/>
                <a:cs typeface="Times New Roman"/>
              </a:rPr>
              <a:t>Segmentation</a:t>
            </a:r>
            <a:endParaRPr baseline="3968" sz="21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882888" y="6630915"/>
            <a:ext cx="18097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98989"/>
                </a:solidFill>
                <a:latin typeface="Calibri"/>
                <a:cs typeface="Calibri"/>
              </a:rPr>
              <a:t>38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897084" y="1180960"/>
            <a:ext cx="3825240" cy="521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d)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Metal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Nut,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Threshold: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0.32,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IOU: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60%</a:t>
            </a:r>
            <a:endParaRPr sz="180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  <a:spcBef>
                <a:spcPts val="65"/>
              </a:spcBef>
              <a:tabLst>
                <a:tab pos="1366520" algn="l"/>
                <a:tab pos="2579370" algn="l"/>
              </a:tabLst>
            </a:pPr>
            <a:r>
              <a:rPr dirty="0" sz="1400" spc="-10">
                <a:latin typeface="Times New Roman"/>
                <a:cs typeface="Times New Roman"/>
              </a:rPr>
              <a:t>Input</a:t>
            </a:r>
            <a:r>
              <a:rPr dirty="0" sz="1400">
                <a:latin typeface="Times New Roman"/>
                <a:cs typeface="Times New Roman"/>
              </a:rPr>
              <a:t>	</a:t>
            </a:r>
            <a:r>
              <a:rPr dirty="0" baseline="1984" sz="2100">
                <a:latin typeface="Times New Roman"/>
                <a:cs typeface="Times New Roman"/>
              </a:rPr>
              <a:t>Ground</a:t>
            </a:r>
            <a:r>
              <a:rPr dirty="0" baseline="1984" sz="2100" spc="-82">
                <a:latin typeface="Times New Roman"/>
                <a:cs typeface="Times New Roman"/>
              </a:rPr>
              <a:t> </a:t>
            </a:r>
            <a:r>
              <a:rPr dirty="0" baseline="1984" sz="2100" spc="-30">
                <a:latin typeface="Times New Roman"/>
                <a:cs typeface="Times New Roman"/>
              </a:rPr>
              <a:t>Truth</a:t>
            </a:r>
            <a:r>
              <a:rPr dirty="0" baseline="1984" sz="2100">
                <a:latin typeface="Times New Roman"/>
                <a:cs typeface="Times New Roman"/>
              </a:rPr>
              <a:t>	</a:t>
            </a:r>
            <a:r>
              <a:rPr dirty="0" baseline="3968" sz="2100" spc="-15">
                <a:latin typeface="Times New Roman"/>
                <a:cs typeface="Times New Roman"/>
              </a:rPr>
              <a:t>Segmentation</a:t>
            </a:r>
            <a:endParaRPr baseline="3968"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446" y="0"/>
            <a:ext cx="9135110" cy="6858000"/>
            <a:chOff x="9446" y="0"/>
            <a:chExt cx="913511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6" y="0"/>
              <a:ext cx="9134553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160264" y="762000"/>
              <a:ext cx="3877310" cy="1742439"/>
            </a:xfrm>
            <a:custGeom>
              <a:avLst/>
              <a:gdLst/>
              <a:ahLst/>
              <a:cxnLst/>
              <a:rect l="l" t="t" r="r" b="b"/>
              <a:pathLst>
                <a:path w="3877309" h="1742439">
                  <a:moveTo>
                    <a:pt x="3877055" y="0"/>
                  </a:moveTo>
                  <a:lnTo>
                    <a:pt x="0" y="0"/>
                  </a:lnTo>
                  <a:lnTo>
                    <a:pt x="0" y="1741932"/>
                  </a:lnTo>
                  <a:lnTo>
                    <a:pt x="3877055" y="1741932"/>
                  </a:lnTo>
                  <a:lnTo>
                    <a:pt x="38770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160264" y="762000"/>
              <a:ext cx="3877310" cy="1742439"/>
            </a:xfrm>
            <a:custGeom>
              <a:avLst/>
              <a:gdLst/>
              <a:ahLst/>
              <a:cxnLst/>
              <a:rect l="l" t="t" r="r" b="b"/>
              <a:pathLst>
                <a:path w="3877309" h="1742439">
                  <a:moveTo>
                    <a:pt x="0" y="1741932"/>
                  </a:moveTo>
                  <a:lnTo>
                    <a:pt x="3877055" y="1741932"/>
                  </a:lnTo>
                  <a:lnTo>
                    <a:pt x="3877055" y="0"/>
                  </a:lnTo>
                  <a:lnTo>
                    <a:pt x="0" y="0"/>
                  </a:lnTo>
                  <a:lnTo>
                    <a:pt x="0" y="174193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3172" y="1456944"/>
              <a:ext cx="766635" cy="106831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5573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Calibri Light"/>
                <a:cs typeface="Calibri Light"/>
              </a:rPr>
              <a:t>3.5</a:t>
            </a:r>
            <a:r>
              <a:rPr dirty="0" spc="-90">
                <a:latin typeface="Calibri Light"/>
                <a:cs typeface="Calibri Light"/>
              </a:rPr>
              <a:t> </a:t>
            </a:r>
            <a:r>
              <a:rPr dirty="0">
                <a:latin typeface="Calibri Light"/>
                <a:cs typeface="Calibri Light"/>
              </a:rPr>
              <a:t>AOI</a:t>
            </a:r>
            <a:r>
              <a:rPr dirty="0" spc="-75">
                <a:latin typeface="Calibri Light"/>
                <a:cs typeface="Calibri Light"/>
              </a:rPr>
              <a:t> </a:t>
            </a:r>
            <a:r>
              <a:rPr dirty="0">
                <a:latin typeface="Calibri Light"/>
                <a:cs typeface="Calibri Light"/>
              </a:rPr>
              <a:t>-</a:t>
            </a:r>
            <a:r>
              <a:rPr dirty="0" spc="-55">
                <a:latin typeface="Calibri Light"/>
                <a:cs typeface="Calibri Light"/>
              </a:rPr>
              <a:t> </a:t>
            </a:r>
            <a:r>
              <a:rPr dirty="0" spc="290" b="1">
                <a:latin typeface="Times New Roman"/>
                <a:cs typeface="Times New Roman"/>
              </a:rPr>
              <a:t>÷ҹ፺ᄂᇤৡໆෳ</a:t>
            </a:r>
            <a:r>
              <a:rPr dirty="0" spc="-140" b="1">
                <a:latin typeface="Times New Roman"/>
                <a:cs typeface="Times New Roman"/>
              </a:rPr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dirty="0" spc="-65">
                <a:latin typeface="Calibri Light"/>
                <a:cs typeface="Calibri Light"/>
              </a:rPr>
              <a:t> </a:t>
            </a:r>
            <a:r>
              <a:rPr dirty="0" spc="-10">
                <a:latin typeface="Calibri Light"/>
                <a:cs typeface="Calibri Light"/>
              </a:rPr>
              <a:t>Framework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245109" y="766318"/>
            <a:ext cx="4683760" cy="5481320"/>
            <a:chOff x="245109" y="766318"/>
            <a:chExt cx="4683760" cy="5481320"/>
          </a:xfrm>
        </p:grpSpPr>
        <p:sp>
          <p:nvSpPr>
            <p:cNvPr id="9" name="object 9" descr=""/>
            <p:cNvSpPr/>
            <p:nvPr/>
          </p:nvSpPr>
          <p:spPr>
            <a:xfrm>
              <a:off x="251459" y="2703575"/>
              <a:ext cx="4671060" cy="3537585"/>
            </a:xfrm>
            <a:custGeom>
              <a:avLst/>
              <a:gdLst/>
              <a:ahLst/>
              <a:cxnLst/>
              <a:rect l="l" t="t" r="r" b="b"/>
              <a:pathLst>
                <a:path w="4671060" h="3537585">
                  <a:moveTo>
                    <a:pt x="4671060" y="0"/>
                  </a:moveTo>
                  <a:lnTo>
                    <a:pt x="0" y="0"/>
                  </a:lnTo>
                  <a:lnTo>
                    <a:pt x="0" y="3537204"/>
                  </a:lnTo>
                  <a:lnTo>
                    <a:pt x="4671060" y="3537204"/>
                  </a:lnTo>
                  <a:lnTo>
                    <a:pt x="4671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51459" y="772668"/>
              <a:ext cx="4671060" cy="5468620"/>
            </a:xfrm>
            <a:custGeom>
              <a:avLst/>
              <a:gdLst/>
              <a:ahLst/>
              <a:cxnLst/>
              <a:rect l="l" t="t" r="r" b="b"/>
              <a:pathLst>
                <a:path w="4671060" h="5468620">
                  <a:moveTo>
                    <a:pt x="0" y="5468111"/>
                  </a:moveTo>
                  <a:lnTo>
                    <a:pt x="4671060" y="5468111"/>
                  </a:lnTo>
                  <a:lnTo>
                    <a:pt x="4671060" y="1930907"/>
                  </a:lnTo>
                  <a:lnTo>
                    <a:pt x="0" y="1930907"/>
                  </a:lnTo>
                  <a:lnTo>
                    <a:pt x="0" y="5468111"/>
                  </a:lnTo>
                  <a:close/>
                </a:path>
                <a:path w="4671060" h="5468620">
                  <a:moveTo>
                    <a:pt x="0" y="1725167"/>
                  </a:moveTo>
                  <a:lnTo>
                    <a:pt x="4666488" y="1725167"/>
                  </a:lnTo>
                  <a:lnTo>
                    <a:pt x="4666488" y="0"/>
                  </a:lnTo>
                  <a:lnTo>
                    <a:pt x="0" y="0"/>
                  </a:lnTo>
                  <a:lnTo>
                    <a:pt x="0" y="172516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43367" y="763588"/>
            <a:ext cx="785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1.</a:t>
            </a:r>
            <a:r>
              <a:rPr dirty="0" sz="1800" spc="-10" b="1">
                <a:latin typeface="Times New Roman"/>
                <a:cs typeface="Times New Roman"/>
              </a:rPr>
              <a:t> Input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43824" y="2734578"/>
            <a:ext cx="2830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2.</a:t>
            </a:r>
            <a:r>
              <a:rPr dirty="0" sz="1800" spc="-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Scroll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Boundary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Detection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224536" y="732042"/>
            <a:ext cx="35102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3.</a:t>
            </a:r>
            <a:r>
              <a:rPr dirty="0" sz="1800" spc="-3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CAD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Coordinate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Transformation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426654" y="3669538"/>
            <a:ext cx="3733165" cy="1885950"/>
            <a:chOff x="1426654" y="3669538"/>
            <a:chExt cx="3733165" cy="1885950"/>
          </a:xfrm>
        </p:grpSpPr>
        <p:sp>
          <p:nvSpPr>
            <p:cNvPr id="15" name="object 15" descr=""/>
            <p:cNvSpPr/>
            <p:nvPr/>
          </p:nvSpPr>
          <p:spPr>
            <a:xfrm>
              <a:off x="4922520" y="4471416"/>
              <a:ext cx="173990" cy="2540"/>
            </a:xfrm>
            <a:custGeom>
              <a:avLst/>
              <a:gdLst/>
              <a:ahLst/>
              <a:cxnLst/>
              <a:rect l="l" t="t" r="r" b="b"/>
              <a:pathLst>
                <a:path w="173989" h="2539">
                  <a:moveTo>
                    <a:pt x="0" y="0"/>
                  </a:moveTo>
                  <a:lnTo>
                    <a:pt x="118541" y="0"/>
                  </a:lnTo>
                  <a:lnTo>
                    <a:pt x="118541" y="2387"/>
                  </a:lnTo>
                  <a:lnTo>
                    <a:pt x="173583" y="238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083403" y="443570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40941" y="3847338"/>
              <a:ext cx="443865" cy="3175"/>
            </a:xfrm>
            <a:custGeom>
              <a:avLst/>
              <a:gdLst/>
              <a:ahLst/>
              <a:cxnLst/>
              <a:rect l="l" t="t" r="r" b="b"/>
              <a:pathLst>
                <a:path w="443864" h="3175">
                  <a:moveTo>
                    <a:pt x="0" y="0"/>
                  </a:moveTo>
                  <a:lnTo>
                    <a:pt x="443611" y="2590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870005" y="380697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508" y="0"/>
                  </a:moveTo>
                  <a:lnTo>
                    <a:pt x="0" y="85725"/>
                  </a:lnTo>
                  <a:lnTo>
                    <a:pt x="85979" y="4337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882645" y="3850386"/>
              <a:ext cx="342900" cy="1690370"/>
            </a:xfrm>
            <a:custGeom>
              <a:avLst/>
              <a:gdLst/>
              <a:ahLst/>
              <a:cxnLst/>
              <a:rect l="l" t="t" r="r" b="b"/>
              <a:pathLst>
                <a:path w="342900" h="1690370">
                  <a:moveTo>
                    <a:pt x="0" y="0"/>
                  </a:moveTo>
                  <a:lnTo>
                    <a:pt x="342341" y="0"/>
                  </a:lnTo>
                  <a:lnTo>
                    <a:pt x="342341" y="1690204"/>
                  </a:lnTo>
                  <a:lnTo>
                    <a:pt x="23037" y="1690204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973324" y="3675888"/>
              <a:ext cx="498475" cy="382905"/>
            </a:xfrm>
            <a:custGeom>
              <a:avLst/>
              <a:gdLst/>
              <a:ahLst/>
              <a:cxnLst/>
              <a:rect l="l" t="t" r="r" b="b"/>
              <a:pathLst>
                <a:path w="498475" h="382904">
                  <a:moveTo>
                    <a:pt x="249174" y="0"/>
                  </a:moveTo>
                  <a:lnTo>
                    <a:pt x="198956" y="3885"/>
                  </a:lnTo>
                  <a:lnTo>
                    <a:pt x="152183" y="15031"/>
                  </a:lnTo>
                  <a:lnTo>
                    <a:pt x="109857" y="32665"/>
                  </a:lnTo>
                  <a:lnTo>
                    <a:pt x="72980" y="56021"/>
                  </a:lnTo>
                  <a:lnTo>
                    <a:pt x="42554" y="84327"/>
                  </a:lnTo>
                  <a:lnTo>
                    <a:pt x="19581" y="116816"/>
                  </a:lnTo>
                  <a:lnTo>
                    <a:pt x="5062" y="152717"/>
                  </a:lnTo>
                  <a:lnTo>
                    <a:pt x="0" y="191262"/>
                  </a:lnTo>
                  <a:lnTo>
                    <a:pt x="5062" y="229806"/>
                  </a:lnTo>
                  <a:lnTo>
                    <a:pt x="19581" y="265707"/>
                  </a:lnTo>
                  <a:lnTo>
                    <a:pt x="42554" y="298196"/>
                  </a:lnTo>
                  <a:lnTo>
                    <a:pt x="72980" y="326502"/>
                  </a:lnTo>
                  <a:lnTo>
                    <a:pt x="109857" y="349858"/>
                  </a:lnTo>
                  <a:lnTo>
                    <a:pt x="152183" y="367492"/>
                  </a:lnTo>
                  <a:lnTo>
                    <a:pt x="198956" y="378638"/>
                  </a:lnTo>
                  <a:lnTo>
                    <a:pt x="249174" y="382524"/>
                  </a:lnTo>
                  <a:lnTo>
                    <a:pt x="299391" y="378638"/>
                  </a:lnTo>
                  <a:lnTo>
                    <a:pt x="346164" y="367492"/>
                  </a:lnTo>
                  <a:lnTo>
                    <a:pt x="388490" y="349858"/>
                  </a:lnTo>
                  <a:lnTo>
                    <a:pt x="425367" y="326502"/>
                  </a:lnTo>
                  <a:lnTo>
                    <a:pt x="455793" y="298196"/>
                  </a:lnTo>
                  <a:lnTo>
                    <a:pt x="478766" y="265707"/>
                  </a:lnTo>
                  <a:lnTo>
                    <a:pt x="493285" y="229806"/>
                  </a:lnTo>
                  <a:lnTo>
                    <a:pt x="498348" y="191262"/>
                  </a:lnTo>
                  <a:lnTo>
                    <a:pt x="493285" y="152717"/>
                  </a:lnTo>
                  <a:lnTo>
                    <a:pt x="478766" y="116816"/>
                  </a:lnTo>
                  <a:lnTo>
                    <a:pt x="455793" y="84327"/>
                  </a:lnTo>
                  <a:lnTo>
                    <a:pt x="425367" y="56021"/>
                  </a:lnTo>
                  <a:lnTo>
                    <a:pt x="388490" y="32665"/>
                  </a:lnTo>
                  <a:lnTo>
                    <a:pt x="346164" y="15031"/>
                  </a:lnTo>
                  <a:lnTo>
                    <a:pt x="299391" y="3885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73324" y="3675888"/>
              <a:ext cx="498475" cy="382905"/>
            </a:xfrm>
            <a:custGeom>
              <a:avLst/>
              <a:gdLst/>
              <a:ahLst/>
              <a:cxnLst/>
              <a:rect l="l" t="t" r="r" b="b"/>
              <a:pathLst>
                <a:path w="498475" h="382904">
                  <a:moveTo>
                    <a:pt x="0" y="191262"/>
                  </a:moveTo>
                  <a:lnTo>
                    <a:pt x="5062" y="152717"/>
                  </a:lnTo>
                  <a:lnTo>
                    <a:pt x="19581" y="116816"/>
                  </a:lnTo>
                  <a:lnTo>
                    <a:pt x="42554" y="84327"/>
                  </a:lnTo>
                  <a:lnTo>
                    <a:pt x="72980" y="56021"/>
                  </a:lnTo>
                  <a:lnTo>
                    <a:pt x="109857" y="32665"/>
                  </a:lnTo>
                  <a:lnTo>
                    <a:pt x="152183" y="15031"/>
                  </a:lnTo>
                  <a:lnTo>
                    <a:pt x="198956" y="3885"/>
                  </a:lnTo>
                  <a:lnTo>
                    <a:pt x="249174" y="0"/>
                  </a:lnTo>
                  <a:lnTo>
                    <a:pt x="299391" y="3885"/>
                  </a:lnTo>
                  <a:lnTo>
                    <a:pt x="346164" y="15031"/>
                  </a:lnTo>
                  <a:lnTo>
                    <a:pt x="388490" y="32665"/>
                  </a:lnTo>
                  <a:lnTo>
                    <a:pt x="425367" y="56021"/>
                  </a:lnTo>
                  <a:lnTo>
                    <a:pt x="455793" y="84327"/>
                  </a:lnTo>
                  <a:lnTo>
                    <a:pt x="478766" y="116816"/>
                  </a:lnTo>
                  <a:lnTo>
                    <a:pt x="493285" y="152717"/>
                  </a:lnTo>
                  <a:lnTo>
                    <a:pt x="498348" y="191262"/>
                  </a:lnTo>
                  <a:lnTo>
                    <a:pt x="493285" y="229806"/>
                  </a:lnTo>
                  <a:lnTo>
                    <a:pt x="478766" y="265707"/>
                  </a:lnTo>
                  <a:lnTo>
                    <a:pt x="455793" y="298196"/>
                  </a:lnTo>
                  <a:lnTo>
                    <a:pt x="425367" y="326502"/>
                  </a:lnTo>
                  <a:lnTo>
                    <a:pt x="388490" y="349858"/>
                  </a:lnTo>
                  <a:lnTo>
                    <a:pt x="346164" y="367492"/>
                  </a:lnTo>
                  <a:lnTo>
                    <a:pt x="299391" y="378638"/>
                  </a:lnTo>
                  <a:lnTo>
                    <a:pt x="249174" y="382524"/>
                  </a:lnTo>
                  <a:lnTo>
                    <a:pt x="198956" y="378638"/>
                  </a:lnTo>
                  <a:lnTo>
                    <a:pt x="152183" y="367492"/>
                  </a:lnTo>
                  <a:lnTo>
                    <a:pt x="109857" y="349858"/>
                  </a:lnTo>
                  <a:lnTo>
                    <a:pt x="72980" y="326502"/>
                  </a:lnTo>
                  <a:lnTo>
                    <a:pt x="42554" y="298196"/>
                  </a:lnTo>
                  <a:lnTo>
                    <a:pt x="19581" y="265707"/>
                  </a:lnTo>
                  <a:lnTo>
                    <a:pt x="5062" y="229806"/>
                  </a:lnTo>
                  <a:lnTo>
                    <a:pt x="0" y="191262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3141378" y="3694614"/>
            <a:ext cx="1720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" marR="5080" indent="-41275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000" spc="5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458146" y="3826847"/>
            <a:ext cx="753745" cy="1148080"/>
            <a:chOff x="3458146" y="3826847"/>
            <a:chExt cx="753745" cy="1148080"/>
          </a:xfrm>
        </p:grpSpPr>
        <p:sp>
          <p:nvSpPr>
            <p:cNvPr id="24" name="object 24" descr=""/>
            <p:cNvSpPr/>
            <p:nvPr/>
          </p:nvSpPr>
          <p:spPr>
            <a:xfrm>
              <a:off x="3472434" y="3868673"/>
              <a:ext cx="154305" cy="1270"/>
            </a:xfrm>
            <a:custGeom>
              <a:avLst/>
              <a:gdLst/>
              <a:ahLst/>
              <a:cxnLst/>
              <a:rect l="l" t="t" r="r" b="b"/>
              <a:pathLst>
                <a:path w="154304" h="1270">
                  <a:moveTo>
                    <a:pt x="0" y="0"/>
                  </a:moveTo>
                  <a:lnTo>
                    <a:pt x="153949" y="1143"/>
                  </a:lnTo>
                </a:path>
              </a:pathLst>
            </a:custGeom>
            <a:ln w="28574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611772" y="3826847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647" y="0"/>
                  </a:moveTo>
                  <a:lnTo>
                    <a:pt x="0" y="85725"/>
                  </a:lnTo>
                  <a:lnTo>
                    <a:pt x="86055" y="43497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168993" y="4446269"/>
              <a:ext cx="635" cy="457200"/>
            </a:xfrm>
            <a:custGeom>
              <a:avLst/>
              <a:gdLst/>
              <a:ahLst/>
              <a:cxnLst/>
              <a:rect l="l" t="t" r="r" b="b"/>
              <a:pathLst>
                <a:path w="635" h="457200">
                  <a:moveTo>
                    <a:pt x="558" y="0"/>
                  </a:moveTo>
                  <a:lnTo>
                    <a:pt x="0" y="456971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126141" y="4888903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0" y="0"/>
                  </a:moveTo>
                  <a:lnTo>
                    <a:pt x="42760" y="85775"/>
                  </a:lnTo>
                  <a:lnTo>
                    <a:pt x="85725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800622" y="4404663"/>
            <a:ext cx="815975" cy="33528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28575" marR="5080" indent="-29209">
              <a:lnSpc>
                <a:spcPct val="69200"/>
              </a:lnSpc>
              <a:spcBef>
                <a:spcPts val="540"/>
              </a:spcBef>
            </a:pPr>
            <a:r>
              <a:rPr dirty="0" sz="1200" spc="-10" b="1">
                <a:latin typeface="Calibri"/>
                <a:cs typeface="Calibri"/>
              </a:rPr>
              <a:t>8-Connected Component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574363" y="5302451"/>
            <a:ext cx="3543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Calibri"/>
                <a:cs typeface="Calibri"/>
              </a:rPr>
              <a:t>Mask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473931" y="3619346"/>
            <a:ext cx="402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Canny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38678" y="2979571"/>
            <a:ext cx="1558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1)</a:t>
            </a:r>
            <a:r>
              <a:rPr dirty="0" sz="1200" spc="-2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Canny</a:t>
            </a:r>
            <a:r>
              <a:rPr dirty="0" sz="1200" spc="-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Edge</a:t>
            </a:r>
            <a:r>
              <a:rPr dirty="0" sz="1200" spc="-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B050"/>
                </a:solidFill>
                <a:latin typeface="Times New Roman"/>
                <a:cs typeface="Times New Roman"/>
              </a:rPr>
              <a:t>Detection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31363" y="4531307"/>
            <a:ext cx="11544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E47D0C"/>
                </a:solidFill>
                <a:latin typeface="Times New Roman"/>
                <a:cs typeface="Times New Roman"/>
              </a:rPr>
              <a:t>2)</a:t>
            </a:r>
            <a:r>
              <a:rPr dirty="0" sz="1200" spc="-25">
                <a:solidFill>
                  <a:srgbClr val="E47D0C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E47D0C"/>
                </a:solidFill>
                <a:latin typeface="Times New Roman"/>
                <a:cs typeface="Times New Roman"/>
              </a:rPr>
              <a:t>Build</a:t>
            </a:r>
            <a:r>
              <a:rPr dirty="0" sz="1200" spc="-10">
                <a:solidFill>
                  <a:srgbClr val="E47D0C"/>
                </a:solidFill>
                <a:latin typeface="Times New Roman"/>
                <a:cs typeface="Times New Roman"/>
              </a:rPr>
              <a:t> Boundary </a:t>
            </a:r>
            <a:r>
              <a:rPr dirty="0" sz="1200" spc="-20">
                <a:solidFill>
                  <a:srgbClr val="E47D0C"/>
                </a:solidFill>
                <a:latin typeface="Times New Roman"/>
                <a:cs typeface="Times New Roman"/>
              </a:rPr>
              <a:t>Mask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115127" y="2954120"/>
            <a:ext cx="1671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030A0"/>
                </a:solidFill>
                <a:latin typeface="Times New Roman"/>
                <a:cs typeface="Times New Roman"/>
              </a:rPr>
              <a:t>3)</a:t>
            </a:r>
            <a:r>
              <a:rPr dirty="0" sz="1200" spc="-45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7030A0"/>
                </a:solidFill>
                <a:latin typeface="Times New Roman"/>
                <a:cs typeface="Times New Roman"/>
              </a:rPr>
              <a:t>Boundary</a:t>
            </a:r>
            <a:r>
              <a:rPr dirty="0" sz="1200" spc="-2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7030A0"/>
                </a:solidFill>
                <a:latin typeface="Times New Roman"/>
                <a:cs typeface="Times New Roman"/>
              </a:rPr>
              <a:t>Detection</a:t>
            </a:r>
            <a:r>
              <a:rPr dirty="0" sz="1200" spc="-5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dirty="0" sz="1200" spc="-25">
                <a:solidFill>
                  <a:srgbClr val="7030A0"/>
                </a:solidFill>
                <a:latin typeface="Times New Roman"/>
                <a:cs typeface="Times New Roman"/>
              </a:rPr>
              <a:t>and </a:t>
            </a:r>
            <a:r>
              <a:rPr dirty="0" sz="1200" spc="-10">
                <a:solidFill>
                  <a:srgbClr val="7030A0"/>
                </a:solidFill>
                <a:latin typeface="Times New Roman"/>
                <a:cs typeface="Times New Roman"/>
              </a:rPr>
              <a:t>Connection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241721" y="996598"/>
            <a:ext cx="1739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1)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65">
                <a:latin typeface="Times New Roman"/>
                <a:cs typeface="Times New Roman"/>
              </a:rPr>
              <a:t>ஒCADൂՏ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 i="1">
                <a:latin typeface="Times New Roman"/>
                <a:cs typeface="Times New Roman"/>
              </a:rPr>
              <a:t>u </a:t>
            </a:r>
            <a:r>
              <a:rPr dirty="0" sz="1200" spc="-10">
                <a:latin typeface="Times New Roman"/>
                <a:cs typeface="Times New Roman"/>
              </a:rPr>
              <a:t>(</a:t>
            </a:r>
            <a:r>
              <a:rPr dirty="0" sz="1200" spc="-10">
                <a:latin typeface="Cambria Math"/>
                <a:cs typeface="Cambria Math"/>
              </a:rPr>
              <a:t>𝜇𝑚</a:t>
            </a:r>
            <a:r>
              <a:rPr dirty="0" sz="1200" spc="-10">
                <a:latin typeface="Times New Roman"/>
                <a:cs typeface="Times New Roman"/>
              </a:rPr>
              <a:t>)ඤᆉ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ࣁ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>
                <a:latin typeface="Cambria Math"/>
                <a:cs typeface="Cambria Math"/>
              </a:rPr>
              <a:t>𝑢′</a:t>
            </a:r>
            <a:r>
              <a:rPr dirty="0" sz="1200" spc="25">
                <a:latin typeface="Cambria Math"/>
                <a:cs typeface="Cambria Math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(pixel)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239533" y="996445"/>
            <a:ext cx="1714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2)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CAD০኱(x,y)ᙯԿቹႽ</a:t>
            </a:r>
            <a:endParaRPr sz="1200">
              <a:latin typeface="Times New Roman"/>
              <a:cs typeface="Times New Roman"/>
            </a:endParaRPr>
          </a:p>
          <a:p>
            <a:pPr marL="194945">
              <a:lnSpc>
                <a:spcPct val="100000"/>
              </a:lnSpc>
            </a:pPr>
            <a:r>
              <a:rPr dirty="0" sz="1200" spc="-10">
                <a:latin typeface="Times New Roman"/>
                <a:cs typeface="Times New Roman"/>
              </a:rPr>
              <a:t>০኱(x’,y’)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343215" y="1712234"/>
            <a:ext cx="3422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mbria Math"/>
                <a:cs typeface="Cambria Math"/>
              </a:rPr>
              <a:t>𝑢′</a:t>
            </a:r>
            <a:r>
              <a:rPr dirty="0" sz="1200" spc="320">
                <a:latin typeface="Cambria Math"/>
                <a:cs typeface="Cambria Math"/>
              </a:rPr>
              <a:t> </a:t>
            </a:r>
            <a:r>
              <a:rPr dirty="0" sz="1200" spc="-50">
                <a:latin typeface="Cambria Math"/>
                <a:cs typeface="Cambria Math"/>
              </a:rPr>
              <a:t>=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6715583" y="1828571"/>
            <a:ext cx="646430" cy="10795"/>
          </a:xfrm>
          <a:custGeom>
            <a:avLst/>
            <a:gdLst/>
            <a:ahLst/>
            <a:cxnLst/>
            <a:rect l="l" t="t" r="r" b="b"/>
            <a:pathLst>
              <a:path w="646429" h="10794">
                <a:moveTo>
                  <a:pt x="646176" y="0"/>
                </a:moveTo>
                <a:lnTo>
                  <a:pt x="430783" y="0"/>
                </a:lnTo>
                <a:lnTo>
                  <a:pt x="0" y="0"/>
                </a:lnTo>
                <a:lnTo>
                  <a:pt x="0" y="10667"/>
                </a:lnTo>
                <a:lnTo>
                  <a:pt x="646176" y="10667"/>
                </a:lnTo>
                <a:lnTo>
                  <a:pt x="646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980247" y="1596410"/>
            <a:ext cx="113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Cambria Math"/>
                <a:cs typeface="Cambria Math"/>
              </a:rPr>
              <a:t>𝑢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702880" y="1814342"/>
            <a:ext cx="6699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mbria Math"/>
                <a:cs typeface="Cambria Math"/>
              </a:rPr>
              <a:t>𝑝𝑖𝑥𝑒𝑙</a:t>
            </a:r>
            <a:r>
              <a:rPr dirty="0" sz="1200" spc="5">
                <a:latin typeface="Cambria Math"/>
                <a:cs typeface="Cambria Math"/>
              </a:rPr>
              <a:t> </a:t>
            </a:r>
            <a:r>
              <a:rPr dirty="0" sz="1200" spc="-20">
                <a:latin typeface="Cambria Math"/>
                <a:cs typeface="Cambria Math"/>
              </a:rPr>
              <a:t>𝑠𝑖𝑧𝑒</a:t>
            </a:r>
            <a:endParaRPr sz="1200">
              <a:latin typeface="Cambria Math"/>
              <a:cs typeface="Cambria Math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392049" y="1473789"/>
            <a:ext cx="8079740" cy="4728845"/>
            <a:chOff x="392049" y="1473789"/>
            <a:chExt cx="8079740" cy="4728845"/>
          </a:xfrm>
        </p:grpSpPr>
        <p:pic>
          <p:nvPicPr>
            <p:cNvPr id="41" name="object 4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291" y="3290316"/>
              <a:ext cx="924699" cy="112014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9863" y="4966716"/>
              <a:ext cx="943813" cy="114757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7224" y="3291839"/>
              <a:ext cx="944626" cy="1153668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24434" y="3202686"/>
              <a:ext cx="2519680" cy="1330960"/>
            </a:xfrm>
            <a:custGeom>
              <a:avLst/>
              <a:gdLst/>
              <a:ahLst/>
              <a:cxnLst/>
              <a:rect l="l" t="t" r="r" b="b"/>
              <a:pathLst>
                <a:path w="2519680" h="1330960">
                  <a:moveTo>
                    <a:pt x="0" y="1330452"/>
                  </a:moveTo>
                  <a:lnTo>
                    <a:pt x="2519172" y="1330452"/>
                  </a:lnTo>
                  <a:lnTo>
                    <a:pt x="2519172" y="0"/>
                  </a:lnTo>
                  <a:lnTo>
                    <a:pt x="0" y="0"/>
                  </a:lnTo>
                  <a:lnTo>
                    <a:pt x="0" y="1330452"/>
                  </a:lnTo>
                  <a:close/>
                </a:path>
              </a:pathLst>
            </a:custGeom>
            <a:ln w="19050">
              <a:solidFill>
                <a:srgbClr val="00B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01574" y="4761737"/>
              <a:ext cx="2542540" cy="1431290"/>
            </a:xfrm>
            <a:custGeom>
              <a:avLst/>
              <a:gdLst/>
              <a:ahLst/>
              <a:cxnLst/>
              <a:rect l="l" t="t" r="r" b="b"/>
              <a:pathLst>
                <a:path w="2542540" h="1431289">
                  <a:moveTo>
                    <a:pt x="0" y="1431036"/>
                  </a:moveTo>
                  <a:lnTo>
                    <a:pt x="2542032" y="1431036"/>
                  </a:lnTo>
                  <a:lnTo>
                    <a:pt x="2542032" y="0"/>
                  </a:lnTo>
                  <a:lnTo>
                    <a:pt x="0" y="0"/>
                  </a:lnTo>
                  <a:lnTo>
                    <a:pt x="0" y="1431036"/>
                  </a:lnTo>
                  <a:close/>
                </a:path>
              </a:pathLst>
            </a:custGeom>
            <a:ln w="19050">
              <a:solidFill>
                <a:srgbClr val="E47D0C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582162" y="3185922"/>
              <a:ext cx="1237615" cy="3007360"/>
            </a:xfrm>
            <a:custGeom>
              <a:avLst/>
              <a:gdLst/>
              <a:ahLst/>
              <a:cxnLst/>
              <a:rect l="l" t="t" r="r" b="b"/>
              <a:pathLst>
                <a:path w="1237614" h="3007360">
                  <a:moveTo>
                    <a:pt x="0" y="3006852"/>
                  </a:moveTo>
                  <a:lnTo>
                    <a:pt x="1237488" y="3006852"/>
                  </a:lnTo>
                  <a:lnTo>
                    <a:pt x="1237488" y="0"/>
                  </a:lnTo>
                  <a:lnTo>
                    <a:pt x="0" y="0"/>
                  </a:lnTo>
                  <a:lnTo>
                    <a:pt x="0" y="3006852"/>
                  </a:lnTo>
                  <a:close/>
                </a:path>
              </a:pathLst>
            </a:custGeom>
            <a:ln w="19049">
              <a:solidFill>
                <a:srgbClr val="7030A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847838" y="1524762"/>
              <a:ext cx="614045" cy="3810"/>
            </a:xfrm>
            <a:custGeom>
              <a:avLst/>
              <a:gdLst/>
              <a:ahLst/>
              <a:cxnLst/>
              <a:rect l="l" t="t" r="r" b="b"/>
              <a:pathLst>
                <a:path w="614045" h="3809">
                  <a:moveTo>
                    <a:pt x="0" y="0"/>
                  </a:moveTo>
                  <a:lnTo>
                    <a:pt x="613892" y="342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385282" y="1483314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4" h="88900">
                  <a:moveTo>
                    <a:pt x="495" y="0"/>
                  </a:moveTo>
                  <a:lnTo>
                    <a:pt x="76441" y="44881"/>
                  </a:lnTo>
                  <a:lnTo>
                    <a:pt x="0" y="8890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847885" y="1517142"/>
              <a:ext cx="1905" cy="784225"/>
            </a:xfrm>
            <a:custGeom>
              <a:avLst/>
              <a:gdLst/>
              <a:ahLst/>
              <a:cxnLst/>
              <a:rect l="l" t="t" r="r" b="b"/>
              <a:pathLst>
                <a:path w="1904" h="784225">
                  <a:moveTo>
                    <a:pt x="1803" y="0"/>
                  </a:moveTo>
                  <a:lnTo>
                    <a:pt x="0" y="783818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803601" y="2224662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0" y="0"/>
                  </a:moveTo>
                  <a:lnTo>
                    <a:pt x="44272" y="76301"/>
                  </a:lnTo>
                  <a:lnTo>
                    <a:pt x="88900" y="203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7541757" y="1315043"/>
            <a:ext cx="4114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(0,</a:t>
            </a:r>
            <a:r>
              <a:rPr dirty="0" sz="140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0)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724880" y="1996893"/>
            <a:ext cx="1695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y’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477697" y="1278846"/>
            <a:ext cx="1758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x’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5153914" y="2497582"/>
            <a:ext cx="3890010" cy="3749675"/>
            <a:chOff x="5153914" y="2497582"/>
            <a:chExt cx="3890010" cy="3749675"/>
          </a:xfrm>
        </p:grpSpPr>
        <p:sp>
          <p:nvSpPr>
            <p:cNvPr id="55" name="object 55" descr=""/>
            <p:cNvSpPr/>
            <p:nvPr/>
          </p:nvSpPr>
          <p:spPr>
            <a:xfrm>
              <a:off x="5160264" y="2709672"/>
              <a:ext cx="3877310" cy="3531235"/>
            </a:xfrm>
            <a:custGeom>
              <a:avLst/>
              <a:gdLst/>
              <a:ahLst/>
              <a:cxnLst/>
              <a:rect l="l" t="t" r="r" b="b"/>
              <a:pathLst>
                <a:path w="3877309" h="3531235">
                  <a:moveTo>
                    <a:pt x="3877055" y="0"/>
                  </a:moveTo>
                  <a:lnTo>
                    <a:pt x="0" y="0"/>
                  </a:lnTo>
                  <a:lnTo>
                    <a:pt x="0" y="3531108"/>
                  </a:lnTo>
                  <a:lnTo>
                    <a:pt x="3877055" y="3531108"/>
                  </a:lnTo>
                  <a:lnTo>
                    <a:pt x="38770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160264" y="2709672"/>
              <a:ext cx="3877310" cy="3531235"/>
            </a:xfrm>
            <a:custGeom>
              <a:avLst/>
              <a:gdLst/>
              <a:ahLst/>
              <a:cxnLst/>
              <a:rect l="l" t="t" r="r" b="b"/>
              <a:pathLst>
                <a:path w="3877309" h="3531235">
                  <a:moveTo>
                    <a:pt x="0" y="3531108"/>
                  </a:moveTo>
                  <a:lnTo>
                    <a:pt x="3877055" y="3531108"/>
                  </a:lnTo>
                  <a:lnTo>
                    <a:pt x="3877055" y="0"/>
                  </a:lnTo>
                  <a:lnTo>
                    <a:pt x="0" y="0"/>
                  </a:lnTo>
                  <a:lnTo>
                    <a:pt x="0" y="353110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098792" y="2503932"/>
              <a:ext cx="0" cy="141605"/>
            </a:xfrm>
            <a:custGeom>
              <a:avLst/>
              <a:gdLst/>
              <a:ahLst/>
              <a:cxnLst/>
              <a:rect l="l" t="t" r="r" b="b"/>
              <a:pathLst>
                <a:path w="0" h="141605">
                  <a:moveTo>
                    <a:pt x="0" y="0"/>
                  </a:moveTo>
                  <a:lnTo>
                    <a:pt x="0" y="1414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060695" y="263264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6523281" y="3651311"/>
            <a:ext cx="179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0000"/>
                </a:solidFill>
                <a:latin typeface="Calibri"/>
                <a:cs typeface="Calibri"/>
              </a:rPr>
              <a:t>VS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370331" y="1161288"/>
            <a:ext cx="5881370" cy="3226435"/>
            <a:chOff x="370331" y="1161288"/>
            <a:chExt cx="5881370" cy="3226435"/>
          </a:xfrm>
        </p:grpSpPr>
        <p:pic>
          <p:nvPicPr>
            <p:cNvPr id="61" name="object 6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331" y="1165860"/>
              <a:ext cx="1066799" cy="125882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0387" y="1161288"/>
              <a:ext cx="1098803" cy="126034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347" y="3307080"/>
              <a:ext cx="941832" cy="1080516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540" y="1362456"/>
              <a:ext cx="787891" cy="1097280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5532120" y="2455163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79" h="0">
                  <a:moveTo>
                    <a:pt x="0" y="0"/>
                  </a:moveTo>
                  <a:lnTo>
                    <a:pt x="93713" y="0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532120" y="2401824"/>
              <a:ext cx="1905" cy="106680"/>
            </a:xfrm>
            <a:custGeom>
              <a:avLst/>
              <a:gdLst/>
              <a:ahLst/>
              <a:cxnLst/>
              <a:rect l="l" t="t" r="r" b="b"/>
              <a:pathLst>
                <a:path w="1904" h="106680">
                  <a:moveTo>
                    <a:pt x="0" y="0"/>
                  </a:moveTo>
                  <a:lnTo>
                    <a:pt x="1714" y="106667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625084" y="2401824"/>
              <a:ext cx="0" cy="111125"/>
            </a:xfrm>
            <a:custGeom>
              <a:avLst/>
              <a:gdLst/>
              <a:ahLst/>
              <a:cxnLst/>
              <a:rect l="l" t="t" r="r" b="b"/>
              <a:pathLst>
                <a:path w="0" h="111125">
                  <a:moveTo>
                    <a:pt x="0" y="0"/>
                  </a:moveTo>
                  <a:lnTo>
                    <a:pt x="0" y="110871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5559889" y="2237435"/>
            <a:ext cx="9588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486156" y="1658232"/>
            <a:ext cx="8147684" cy="4457700"/>
            <a:chOff x="486156" y="1658232"/>
            <a:chExt cx="8147684" cy="4457700"/>
          </a:xfrm>
        </p:grpSpPr>
        <p:pic>
          <p:nvPicPr>
            <p:cNvPr id="70" name="object 7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6559" y="3287267"/>
              <a:ext cx="863790" cy="1086611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62571" y="4721352"/>
              <a:ext cx="1770887" cy="125729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156" y="4957572"/>
              <a:ext cx="941791" cy="1158239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959363" y="4411217"/>
              <a:ext cx="1460500" cy="548005"/>
            </a:xfrm>
            <a:custGeom>
              <a:avLst/>
              <a:gdLst/>
              <a:ahLst/>
              <a:cxnLst/>
              <a:rect l="l" t="t" r="r" b="b"/>
              <a:pathLst>
                <a:path w="1460500" h="548004">
                  <a:moveTo>
                    <a:pt x="1459941" y="0"/>
                  </a:moveTo>
                  <a:lnTo>
                    <a:pt x="1459941" y="418833"/>
                  </a:lnTo>
                  <a:lnTo>
                    <a:pt x="0" y="418833"/>
                  </a:lnTo>
                  <a:lnTo>
                    <a:pt x="0" y="547954"/>
                  </a:lnTo>
                </a:path>
              </a:pathLst>
            </a:custGeom>
            <a:ln w="28574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431797" y="5537454"/>
              <a:ext cx="457834" cy="3810"/>
            </a:xfrm>
            <a:custGeom>
              <a:avLst/>
              <a:gdLst/>
              <a:ahLst/>
              <a:cxnLst/>
              <a:rect l="l" t="t" r="r" b="b"/>
              <a:pathLst>
                <a:path w="457835" h="3810">
                  <a:moveTo>
                    <a:pt x="0" y="0"/>
                  </a:moveTo>
                  <a:lnTo>
                    <a:pt x="457466" y="3213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874674" y="5497706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609" y="0"/>
                  </a:moveTo>
                  <a:lnTo>
                    <a:pt x="0" y="85724"/>
                  </a:lnTo>
                  <a:lnTo>
                    <a:pt x="86029" y="43472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5700" y="4974336"/>
              <a:ext cx="942187" cy="1103375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3832" y="3279648"/>
              <a:ext cx="942187" cy="1103376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8272272" y="1927860"/>
              <a:ext cx="248920" cy="0"/>
            </a:xfrm>
            <a:custGeom>
              <a:avLst/>
              <a:gdLst/>
              <a:ahLst/>
              <a:cxnLst/>
              <a:rect l="l" t="t" r="r" b="b"/>
              <a:pathLst>
                <a:path w="248920" h="0">
                  <a:moveTo>
                    <a:pt x="0" y="0"/>
                  </a:moveTo>
                  <a:lnTo>
                    <a:pt x="248780" y="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444854" y="1883406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0"/>
                  </a:moveTo>
                  <a:lnTo>
                    <a:pt x="76200" y="44450"/>
                  </a:lnTo>
                  <a:lnTo>
                    <a:pt x="0" y="8890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8272272" y="1664583"/>
              <a:ext cx="1270" cy="263525"/>
            </a:xfrm>
            <a:custGeom>
              <a:avLst/>
              <a:gdLst/>
              <a:ahLst/>
              <a:cxnLst/>
              <a:rect l="l" t="t" r="r" b="b"/>
              <a:pathLst>
                <a:path w="1270" h="263525">
                  <a:moveTo>
                    <a:pt x="0" y="262953"/>
                  </a:moveTo>
                  <a:lnTo>
                    <a:pt x="1257" y="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8228721" y="1664582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88900" y="76415"/>
                  </a:moveTo>
                  <a:lnTo>
                    <a:pt x="44818" y="0"/>
                  </a:lnTo>
                  <a:lnTo>
                    <a:pt x="0" y="75996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2492268" y="4528395"/>
            <a:ext cx="5721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Fill</a:t>
            </a:r>
            <a:r>
              <a:rPr dirty="0" sz="1200" spc="-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holes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202990" y="1592761"/>
            <a:ext cx="958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solidFill>
                  <a:srgbClr val="00B050"/>
                </a:solidFill>
                <a:latin typeface="Times New Roman"/>
                <a:cs typeface="Times New Roman"/>
              </a:rPr>
              <a:t>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462236" y="1920708"/>
            <a:ext cx="958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solidFill>
                  <a:srgbClr val="00B050"/>
                </a:solidFill>
                <a:latin typeface="Times New Roman"/>
                <a:cs typeface="Times New Roman"/>
              </a:rPr>
              <a:t>x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8503666" y="1549971"/>
            <a:ext cx="125730" cy="264160"/>
            <a:chOff x="8503666" y="1549971"/>
            <a:chExt cx="125730" cy="264160"/>
          </a:xfrm>
        </p:grpSpPr>
        <p:pic>
          <p:nvPicPr>
            <p:cNvPr id="86" name="object 8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10016" y="1556321"/>
              <a:ext cx="112775" cy="251142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8510016" y="1556321"/>
              <a:ext cx="113030" cy="251460"/>
            </a:xfrm>
            <a:custGeom>
              <a:avLst/>
              <a:gdLst/>
              <a:ahLst/>
              <a:cxnLst/>
              <a:rect l="l" t="t" r="r" b="b"/>
              <a:pathLst>
                <a:path w="113029" h="251460">
                  <a:moveTo>
                    <a:pt x="112775" y="116839"/>
                  </a:moveTo>
                  <a:lnTo>
                    <a:pt x="103912" y="158140"/>
                  </a:lnTo>
                  <a:lnTo>
                    <a:pt x="79743" y="191868"/>
                  </a:lnTo>
                  <a:lnTo>
                    <a:pt x="43895" y="214609"/>
                  </a:lnTo>
                  <a:lnTo>
                    <a:pt x="0" y="222948"/>
                  </a:lnTo>
                  <a:lnTo>
                    <a:pt x="0" y="251142"/>
                  </a:lnTo>
                  <a:lnTo>
                    <a:pt x="43895" y="242803"/>
                  </a:lnTo>
                  <a:lnTo>
                    <a:pt x="79743" y="220062"/>
                  </a:lnTo>
                  <a:lnTo>
                    <a:pt x="103912" y="186334"/>
                  </a:lnTo>
                  <a:lnTo>
                    <a:pt x="112775" y="145033"/>
                  </a:lnTo>
                  <a:lnTo>
                    <a:pt x="112775" y="116839"/>
                  </a:lnTo>
                  <a:lnTo>
                    <a:pt x="106562" y="82075"/>
                  </a:lnTo>
                  <a:lnTo>
                    <a:pt x="89158" y="51862"/>
                  </a:lnTo>
                  <a:lnTo>
                    <a:pt x="62417" y="28452"/>
                  </a:lnTo>
                  <a:lnTo>
                    <a:pt x="28193" y="14096"/>
                  </a:lnTo>
                  <a:lnTo>
                    <a:pt x="28193" y="0"/>
                  </a:lnTo>
                  <a:lnTo>
                    <a:pt x="0" y="24828"/>
                  </a:lnTo>
                  <a:lnTo>
                    <a:pt x="28193" y="56387"/>
                  </a:lnTo>
                  <a:lnTo>
                    <a:pt x="28193" y="42290"/>
                  </a:lnTo>
                  <a:lnTo>
                    <a:pt x="59142" y="54677"/>
                  </a:lnTo>
                  <a:lnTo>
                    <a:pt x="84361" y="74612"/>
                  </a:lnTo>
                  <a:lnTo>
                    <a:pt x="102390" y="100548"/>
                  </a:lnTo>
                  <a:lnTo>
                    <a:pt x="111772" y="130936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5224301" y="2720550"/>
            <a:ext cx="3535679" cy="576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imes New Roman"/>
                <a:cs typeface="Times New Roman"/>
              </a:rPr>
              <a:t>4.</a:t>
            </a:r>
            <a:r>
              <a:rPr dirty="0" sz="1200" spc="-30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Error</a:t>
            </a:r>
            <a:r>
              <a:rPr dirty="0" sz="1200" spc="-30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Estimation</a:t>
            </a:r>
            <a:r>
              <a:rPr dirty="0" sz="1200" spc="-10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btw</a:t>
            </a:r>
            <a:r>
              <a:rPr dirty="0" sz="1200" spc="-30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CAD</a:t>
            </a:r>
            <a:r>
              <a:rPr dirty="0" sz="1200" spc="-40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and</a:t>
            </a:r>
            <a:r>
              <a:rPr dirty="0" sz="1200" spc="-35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Boundary</a:t>
            </a:r>
            <a:r>
              <a:rPr dirty="0" sz="1200" spc="-45" b="1">
                <a:latin typeface="Times New Roman"/>
                <a:cs typeface="Times New Roman"/>
              </a:rPr>
              <a:t> </a:t>
            </a:r>
            <a:r>
              <a:rPr dirty="0" sz="1200" spc="-20" b="1">
                <a:latin typeface="Times New Roman"/>
                <a:cs typeface="Times New Roman"/>
              </a:rPr>
              <a:t>Image</a:t>
            </a:r>
            <a:endParaRPr sz="1200">
              <a:latin typeface="Times New Roman"/>
              <a:cs typeface="Times New Roman"/>
            </a:endParaRPr>
          </a:p>
          <a:p>
            <a:pPr marL="135890" marR="5080">
              <a:lnSpc>
                <a:spcPct val="100000"/>
              </a:lnSpc>
              <a:spcBef>
                <a:spcPts val="20"/>
              </a:spcBef>
            </a:pP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ᇤৡीᆉ: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90">
                <a:latin typeface="Times New Roman"/>
                <a:cs typeface="Times New Roman"/>
              </a:rPr>
              <a:t>ीᆉCADᗺᆶ</a:t>
            </a:r>
            <a:r>
              <a:rPr dirty="0" sz="1200" spc="90">
                <a:latin typeface="Times New Roman"/>
                <a:cs typeface="Times New Roman"/>
              </a:rPr>
              <a:t>ݮځݤ</a:t>
            </a:r>
            <a:r>
              <a:rPr dirty="0" sz="1200" spc="90">
                <a:latin typeface="Times New Roman"/>
                <a:cs typeface="Times New Roman"/>
              </a:rPr>
              <a:t>ӛໆ΢നௗ߈ޑ፺ </a:t>
            </a:r>
            <a:r>
              <a:rPr dirty="0" sz="1200" spc="-10">
                <a:latin typeface="Times New Roman"/>
                <a:cs typeface="Times New Roman"/>
              </a:rPr>
              <a:t>ᄂᗺޑຯᚆᇤৡ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3648797" y="3227832"/>
            <a:ext cx="5282565" cy="2548255"/>
            <a:chOff x="3648797" y="3227832"/>
            <a:chExt cx="5282565" cy="2548255"/>
          </a:xfrm>
        </p:grpSpPr>
        <p:pic>
          <p:nvPicPr>
            <p:cNvPr id="90" name="object 9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41563" y="3227832"/>
              <a:ext cx="989431" cy="1207008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8069511" y="3317699"/>
              <a:ext cx="239395" cy="240029"/>
            </a:xfrm>
            <a:custGeom>
              <a:avLst/>
              <a:gdLst/>
              <a:ahLst/>
              <a:cxnLst/>
              <a:rect l="l" t="t" r="r" b="b"/>
              <a:pathLst>
                <a:path w="239395" h="240029">
                  <a:moveTo>
                    <a:pt x="239344" y="23945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B9BD5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8024615" y="3272783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79">
                  <a:moveTo>
                    <a:pt x="0" y="0"/>
                  </a:moveTo>
                  <a:lnTo>
                    <a:pt x="26924" y="80835"/>
                  </a:lnTo>
                  <a:lnTo>
                    <a:pt x="80822" y="26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8185403" y="3439668"/>
              <a:ext cx="40005" cy="45720"/>
            </a:xfrm>
            <a:custGeom>
              <a:avLst/>
              <a:gdLst/>
              <a:ahLst/>
              <a:cxnLst/>
              <a:rect l="l" t="t" r="r" b="b"/>
              <a:pathLst>
                <a:path w="40004" h="45720">
                  <a:moveTo>
                    <a:pt x="19812" y="0"/>
                  </a:moveTo>
                  <a:lnTo>
                    <a:pt x="12097" y="1796"/>
                  </a:lnTo>
                  <a:lnTo>
                    <a:pt x="5800" y="6696"/>
                  </a:lnTo>
                  <a:lnTo>
                    <a:pt x="1556" y="13962"/>
                  </a:lnTo>
                  <a:lnTo>
                    <a:pt x="0" y="22860"/>
                  </a:lnTo>
                  <a:lnTo>
                    <a:pt x="1556" y="31757"/>
                  </a:lnTo>
                  <a:lnTo>
                    <a:pt x="5800" y="39023"/>
                  </a:lnTo>
                  <a:lnTo>
                    <a:pt x="12097" y="43923"/>
                  </a:lnTo>
                  <a:lnTo>
                    <a:pt x="19812" y="45720"/>
                  </a:lnTo>
                  <a:lnTo>
                    <a:pt x="27526" y="43923"/>
                  </a:lnTo>
                  <a:lnTo>
                    <a:pt x="33823" y="39023"/>
                  </a:lnTo>
                  <a:lnTo>
                    <a:pt x="38067" y="31757"/>
                  </a:lnTo>
                  <a:lnTo>
                    <a:pt x="39624" y="22860"/>
                  </a:lnTo>
                  <a:lnTo>
                    <a:pt x="38067" y="13962"/>
                  </a:lnTo>
                  <a:lnTo>
                    <a:pt x="33823" y="6696"/>
                  </a:lnTo>
                  <a:lnTo>
                    <a:pt x="27526" y="179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8185403" y="3439668"/>
              <a:ext cx="40005" cy="45720"/>
            </a:xfrm>
            <a:custGeom>
              <a:avLst/>
              <a:gdLst/>
              <a:ahLst/>
              <a:cxnLst/>
              <a:rect l="l" t="t" r="r" b="b"/>
              <a:pathLst>
                <a:path w="40004" h="45720">
                  <a:moveTo>
                    <a:pt x="0" y="22860"/>
                  </a:moveTo>
                  <a:lnTo>
                    <a:pt x="1556" y="13962"/>
                  </a:lnTo>
                  <a:lnTo>
                    <a:pt x="5800" y="6696"/>
                  </a:lnTo>
                  <a:lnTo>
                    <a:pt x="12097" y="1796"/>
                  </a:lnTo>
                  <a:lnTo>
                    <a:pt x="19812" y="0"/>
                  </a:lnTo>
                  <a:lnTo>
                    <a:pt x="27526" y="1796"/>
                  </a:lnTo>
                  <a:lnTo>
                    <a:pt x="33823" y="6696"/>
                  </a:lnTo>
                  <a:lnTo>
                    <a:pt x="38067" y="13962"/>
                  </a:lnTo>
                  <a:lnTo>
                    <a:pt x="39624" y="22860"/>
                  </a:lnTo>
                  <a:lnTo>
                    <a:pt x="38067" y="31757"/>
                  </a:lnTo>
                  <a:lnTo>
                    <a:pt x="33823" y="39023"/>
                  </a:lnTo>
                  <a:lnTo>
                    <a:pt x="27526" y="43923"/>
                  </a:lnTo>
                  <a:lnTo>
                    <a:pt x="19812" y="45720"/>
                  </a:lnTo>
                  <a:lnTo>
                    <a:pt x="12097" y="43923"/>
                  </a:lnTo>
                  <a:lnTo>
                    <a:pt x="5800" y="39023"/>
                  </a:lnTo>
                  <a:lnTo>
                    <a:pt x="1556" y="31757"/>
                  </a:lnTo>
                  <a:lnTo>
                    <a:pt x="0" y="22860"/>
                  </a:lnTo>
                  <a:close/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8112251" y="3360420"/>
              <a:ext cx="40005" cy="45720"/>
            </a:xfrm>
            <a:custGeom>
              <a:avLst/>
              <a:gdLst/>
              <a:ahLst/>
              <a:cxnLst/>
              <a:rect l="l" t="t" r="r" b="b"/>
              <a:pathLst>
                <a:path w="40004" h="45720">
                  <a:moveTo>
                    <a:pt x="19812" y="0"/>
                  </a:moveTo>
                  <a:lnTo>
                    <a:pt x="12097" y="1796"/>
                  </a:lnTo>
                  <a:lnTo>
                    <a:pt x="5800" y="6696"/>
                  </a:lnTo>
                  <a:lnTo>
                    <a:pt x="1556" y="13962"/>
                  </a:lnTo>
                  <a:lnTo>
                    <a:pt x="0" y="22859"/>
                  </a:lnTo>
                  <a:lnTo>
                    <a:pt x="1556" y="31757"/>
                  </a:lnTo>
                  <a:lnTo>
                    <a:pt x="5800" y="39023"/>
                  </a:lnTo>
                  <a:lnTo>
                    <a:pt x="12097" y="43923"/>
                  </a:lnTo>
                  <a:lnTo>
                    <a:pt x="19812" y="45719"/>
                  </a:lnTo>
                  <a:lnTo>
                    <a:pt x="27526" y="43923"/>
                  </a:lnTo>
                  <a:lnTo>
                    <a:pt x="33823" y="39023"/>
                  </a:lnTo>
                  <a:lnTo>
                    <a:pt x="38067" y="31757"/>
                  </a:lnTo>
                  <a:lnTo>
                    <a:pt x="39624" y="22859"/>
                  </a:lnTo>
                  <a:lnTo>
                    <a:pt x="38067" y="13962"/>
                  </a:lnTo>
                  <a:lnTo>
                    <a:pt x="33823" y="6696"/>
                  </a:lnTo>
                  <a:lnTo>
                    <a:pt x="27526" y="179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8112251" y="3360420"/>
              <a:ext cx="40005" cy="45720"/>
            </a:xfrm>
            <a:custGeom>
              <a:avLst/>
              <a:gdLst/>
              <a:ahLst/>
              <a:cxnLst/>
              <a:rect l="l" t="t" r="r" b="b"/>
              <a:pathLst>
                <a:path w="40004" h="45720">
                  <a:moveTo>
                    <a:pt x="0" y="22860"/>
                  </a:moveTo>
                  <a:lnTo>
                    <a:pt x="1556" y="13962"/>
                  </a:lnTo>
                  <a:lnTo>
                    <a:pt x="5800" y="6696"/>
                  </a:lnTo>
                  <a:lnTo>
                    <a:pt x="12097" y="1796"/>
                  </a:lnTo>
                  <a:lnTo>
                    <a:pt x="19812" y="0"/>
                  </a:lnTo>
                  <a:lnTo>
                    <a:pt x="27526" y="1796"/>
                  </a:lnTo>
                  <a:lnTo>
                    <a:pt x="33823" y="6696"/>
                  </a:lnTo>
                  <a:lnTo>
                    <a:pt x="38067" y="13962"/>
                  </a:lnTo>
                  <a:lnTo>
                    <a:pt x="39624" y="22860"/>
                  </a:lnTo>
                  <a:lnTo>
                    <a:pt x="38067" y="31757"/>
                  </a:lnTo>
                  <a:lnTo>
                    <a:pt x="33823" y="39023"/>
                  </a:lnTo>
                  <a:lnTo>
                    <a:pt x="27526" y="43923"/>
                  </a:lnTo>
                  <a:lnTo>
                    <a:pt x="19812" y="45720"/>
                  </a:lnTo>
                  <a:lnTo>
                    <a:pt x="12097" y="43923"/>
                  </a:lnTo>
                  <a:lnTo>
                    <a:pt x="5800" y="39023"/>
                  </a:lnTo>
                  <a:lnTo>
                    <a:pt x="1556" y="31757"/>
                  </a:lnTo>
                  <a:lnTo>
                    <a:pt x="0" y="2286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3377" y="3693922"/>
              <a:ext cx="162051" cy="230631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3702557" y="4990338"/>
              <a:ext cx="614045" cy="3810"/>
            </a:xfrm>
            <a:custGeom>
              <a:avLst/>
              <a:gdLst/>
              <a:ahLst/>
              <a:cxnLst/>
              <a:rect l="l" t="t" r="r" b="b"/>
              <a:pathLst>
                <a:path w="614045" h="3810">
                  <a:moveTo>
                    <a:pt x="0" y="0"/>
                  </a:moveTo>
                  <a:lnTo>
                    <a:pt x="613892" y="3429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4240002" y="4948890"/>
              <a:ext cx="76835" cy="88900"/>
            </a:xfrm>
            <a:custGeom>
              <a:avLst/>
              <a:gdLst/>
              <a:ahLst/>
              <a:cxnLst/>
              <a:rect l="l" t="t" r="r" b="b"/>
              <a:pathLst>
                <a:path w="76835" h="88900">
                  <a:moveTo>
                    <a:pt x="495" y="0"/>
                  </a:moveTo>
                  <a:lnTo>
                    <a:pt x="76441" y="44881"/>
                  </a:lnTo>
                  <a:lnTo>
                    <a:pt x="0" y="8890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702606" y="4982717"/>
              <a:ext cx="1905" cy="784225"/>
            </a:xfrm>
            <a:custGeom>
              <a:avLst/>
              <a:gdLst/>
              <a:ahLst/>
              <a:cxnLst/>
              <a:rect l="l" t="t" r="r" b="b"/>
              <a:pathLst>
                <a:path w="1904" h="784225">
                  <a:moveTo>
                    <a:pt x="1803" y="0"/>
                  </a:moveTo>
                  <a:lnTo>
                    <a:pt x="0" y="783818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658322" y="5690238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0" y="0"/>
                  </a:moveTo>
                  <a:lnTo>
                    <a:pt x="44272" y="76301"/>
                  </a:lnTo>
                  <a:lnTo>
                    <a:pt x="88900" y="203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2812894" y="1251113"/>
            <a:ext cx="1915160" cy="1193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975" indent="-180975">
              <a:lnSpc>
                <a:spcPct val="100000"/>
              </a:lnSpc>
              <a:spcBef>
                <a:spcPts val="100"/>
              </a:spcBef>
              <a:buClr>
                <a:srgbClr val="954F72"/>
              </a:buClr>
              <a:buSzPct val="58333"/>
              <a:buFont typeface="Wingdings"/>
              <a:buChar char=""/>
              <a:tabLst>
                <a:tab pos="180975" algn="l"/>
                <a:tab pos="1404620" algn="l"/>
              </a:tabLst>
            </a:pPr>
            <a:r>
              <a:rPr dirty="0" sz="1200" spc="-10">
                <a:latin typeface="Times New Roman"/>
                <a:cs typeface="Times New Roman"/>
              </a:rPr>
              <a:t>ቹႽ஭ኧ:</a:t>
            </a:r>
            <a:r>
              <a:rPr dirty="0" sz="1200">
                <a:latin typeface="Times New Roman"/>
                <a:cs typeface="Times New Roman"/>
              </a:rPr>
              <a:t>	238 </a:t>
            </a:r>
            <a:r>
              <a:rPr dirty="0" sz="1200" spc="-50">
                <a:latin typeface="Times New Roman"/>
                <a:cs typeface="Times New Roman"/>
              </a:rPr>
              <a:t>஭</a:t>
            </a:r>
            <a:endParaRPr sz="1200">
              <a:latin typeface="Times New Roman"/>
              <a:cs typeface="Times New Roman"/>
            </a:endParaRPr>
          </a:p>
          <a:p>
            <a:pPr marL="180975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latin typeface="Times New Roman"/>
                <a:cs typeface="Times New Roman"/>
              </a:rPr>
              <a:t>(17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*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25">
                <a:latin typeface="Times New Roman"/>
                <a:cs typeface="Times New Roman"/>
              </a:rPr>
              <a:t>14)</a:t>
            </a:r>
            <a:endParaRPr sz="1200">
              <a:latin typeface="Times New Roman"/>
              <a:cs typeface="Times New Roman"/>
            </a:endParaRPr>
          </a:p>
          <a:p>
            <a:pPr marL="180975" marR="5080" indent="-181610">
              <a:lnSpc>
                <a:spcPct val="100000"/>
              </a:lnSpc>
              <a:spcBef>
                <a:spcPts val="290"/>
              </a:spcBef>
              <a:buClr>
                <a:srgbClr val="954F72"/>
              </a:buClr>
              <a:buSzPct val="58333"/>
              <a:buFont typeface="Wingdings"/>
              <a:buChar char=""/>
              <a:tabLst>
                <a:tab pos="180975" algn="l"/>
              </a:tabLst>
            </a:pPr>
            <a:r>
              <a:rPr dirty="0" sz="1200">
                <a:latin typeface="Times New Roman"/>
                <a:cs typeface="Times New Roman"/>
              </a:rPr>
              <a:t>Resolution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(h x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v):</a:t>
            </a:r>
            <a:r>
              <a:rPr dirty="0" sz="1200" spc="27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53760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x </a:t>
            </a:r>
            <a:r>
              <a:rPr dirty="0" sz="1200">
                <a:latin typeface="Times New Roman"/>
                <a:cs typeface="Times New Roman"/>
              </a:rPr>
              <a:t>46716</a:t>
            </a:r>
            <a:r>
              <a:rPr dirty="0" sz="1200" spc="-10">
                <a:latin typeface="Times New Roman"/>
                <a:cs typeface="Times New Roman"/>
              </a:rPr>
              <a:t> Pixels</a:t>
            </a:r>
            <a:endParaRPr sz="1200">
              <a:latin typeface="Times New Roman"/>
              <a:cs typeface="Times New Roman"/>
            </a:endParaRPr>
          </a:p>
          <a:p>
            <a:pPr marL="180975" indent="-180975">
              <a:lnSpc>
                <a:spcPts val="1420"/>
              </a:lnSpc>
              <a:spcBef>
                <a:spcPts val="285"/>
              </a:spcBef>
              <a:buClr>
                <a:srgbClr val="954F72"/>
              </a:buClr>
              <a:buSzPct val="58333"/>
              <a:buFont typeface="Wingdings"/>
              <a:buChar char=""/>
              <a:tabLst>
                <a:tab pos="180975" algn="l"/>
                <a:tab pos="1426210" algn="l"/>
              </a:tabLst>
            </a:pPr>
            <a:r>
              <a:rPr dirty="0" sz="1200">
                <a:latin typeface="Times New Roman"/>
                <a:cs typeface="Times New Roman"/>
              </a:rPr>
              <a:t>FOV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(h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x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v) </a:t>
            </a:r>
            <a:r>
              <a:rPr dirty="0" sz="1200" spc="-50">
                <a:latin typeface="Times New Roman"/>
                <a:cs typeface="Times New Roman"/>
              </a:rPr>
              <a:t>:</a:t>
            </a:r>
            <a:r>
              <a:rPr dirty="0" sz="1200">
                <a:latin typeface="Times New Roman"/>
                <a:cs typeface="Times New Roman"/>
              </a:rPr>
              <a:t>	89.78 </a:t>
            </a:r>
            <a:r>
              <a:rPr dirty="0" sz="1200" spc="-5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  <a:p>
            <a:pPr marL="180975">
              <a:lnSpc>
                <a:spcPts val="1420"/>
              </a:lnSpc>
            </a:pPr>
            <a:r>
              <a:rPr dirty="0" sz="1200">
                <a:latin typeface="Times New Roman"/>
                <a:cs typeface="Times New Roman"/>
              </a:rPr>
              <a:t>78.02 </a:t>
            </a:r>
            <a:r>
              <a:rPr dirty="0" sz="1200" spc="-25">
                <a:latin typeface="Times New Roman"/>
                <a:cs typeface="Times New Roman"/>
              </a:rPr>
              <a:t>m</a:t>
            </a:r>
            <a:r>
              <a:rPr dirty="0" sz="1200" spc="-25">
                <a:latin typeface="Calibri Light"/>
                <a:cs typeface="Calibri Light"/>
              </a:rPr>
              <a:t>m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4249519" y="2455073"/>
            <a:ext cx="541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2.34 </a:t>
            </a:r>
            <a:r>
              <a:rPr dirty="0" sz="1200" spc="-25">
                <a:latin typeface="Times New Roman"/>
                <a:cs typeface="Times New Roman"/>
              </a:rPr>
              <a:t>GB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8042511" y="530250"/>
            <a:ext cx="1087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mbria Math"/>
                <a:cs typeface="Cambria Math"/>
              </a:rPr>
              <a:t>𝑝𝑖𝑥𝑒𝑙</a:t>
            </a:r>
            <a:r>
              <a:rPr dirty="0" sz="1200" spc="10">
                <a:latin typeface="Cambria Math"/>
                <a:cs typeface="Cambria Math"/>
              </a:rPr>
              <a:t> </a:t>
            </a:r>
            <a:r>
              <a:rPr dirty="0" sz="1200">
                <a:latin typeface="Cambria Math"/>
                <a:cs typeface="Cambria Math"/>
              </a:rPr>
              <a:t>𝑠𝑖𝑧𝑒</a:t>
            </a:r>
            <a:r>
              <a:rPr dirty="0" sz="1200" spc="5">
                <a:latin typeface="Cambria Math"/>
                <a:cs typeface="Cambria Math"/>
              </a:rPr>
              <a:t> </a:t>
            </a:r>
            <a:r>
              <a:rPr dirty="0" sz="1200">
                <a:latin typeface="Calibri"/>
                <a:cs typeface="Calibri"/>
              </a:rPr>
              <a:t>=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1.67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6295293" y="2300301"/>
            <a:ext cx="65278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mbria Math"/>
                <a:cs typeface="Cambria Math"/>
              </a:rPr>
              <a:t>C</a:t>
            </a:r>
            <a:r>
              <a:rPr dirty="0" sz="1100">
                <a:latin typeface="Calibri"/>
                <a:cs typeface="Calibri"/>
              </a:rPr>
              <a:t>AD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Image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3606794" y="4631739"/>
            <a:ext cx="9829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23809" sz="2100">
                <a:solidFill>
                  <a:srgbClr val="FF0000"/>
                </a:solidFill>
                <a:latin typeface="Times New Roman"/>
                <a:cs typeface="Times New Roman"/>
              </a:rPr>
              <a:t>(0,</a:t>
            </a:r>
            <a:r>
              <a:rPr dirty="0" baseline="-23809" sz="2100" spc="-19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200" spc="-730" b="1">
                <a:latin typeface="Calibri"/>
                <a:cs typeface="Calibri"/>
              </a:rPr>
              <a:t>&amp;</a:t>
            </a:r>
            <a:r>
              <a:rPr dirty="0" baseline="-23809" sz="2100" spc="3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baseline="-23809" sz="2100" spc="-225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dirty="0" sz="1200" spc="20" b="1">
                <a:latin typeface="Calibri"/>
                <a:cs typeface="Calibri"/>
              </a:rPr>
              <a:t>T</a:t>
            </a:r>
            <a:r>
              <a:rPr dirty="0" sz="1200" spc="15" b="1">
                <a:latin typeface="Calibri"/>
                <a:cs typeface="Calibri"/>
              </a:rPr>
              <a:t>h</a:t>
            </a:r>
            <a:r>
              <a:rPr dirty="0" sz="1200" spc="20" b="1">
                <a:latin typeface="Calibri"/>
                <a:cs typeface="Calibri"/>
              </a:rPr>
              <a:t>i</a:t>
            </a:r>
            <a:r>
              <a:rPr dirty="0" sz="1200" spc="15" b="1">
                <a:latin typeface="Calibri"/>
                <a:cs typeface="Calibri"/>
              </a:rPr>
              <a:t>nn</a:t>
            </a:r>
            <a:r>
              <a:rPr dirty="0" sz="1200" spc="20" b="1">
                <a:latin typeface="Calibri"/>
                <a:cs typeface="Calibri"/>
              </a:rPr>
              <a:t>i</a:t>
            </a:r>
            <a:r>
              <a:rPr dirty="0" sz="1200" spc="15" b="1"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3632729" y="5349983"/>
            <a:ext cx="1022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4001292" y="4763349"/>
            <a:ext cx="1022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1450594" y="1667001"/>
            <a:ext cx="5013325" cy="4304665"/>
            <a:chOff x="1450594" y="1667001"/>
            <a:chExt cx="5013325" cy="4304665"/>
          </a:xfrm>
        </p:grpSpPr>
        <p:pic>
          <p:nvPicPr>
            <p:cNvPr id="110" name="object 11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9447" y="4760976"/>
              <a:ext cx="964690" cy="1200911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5484685" y="4756213"/>
              <a:ext cx="974725" cy="1210945"/>
            </a:xfrm>
            <a:custGeom>
              <a:avLst/>
              <a:gdLst/>
              <a:ahLst/>
              <a:cxnLst/>
              <a:rect l="l" t="t" r="r" b="b"/>
              <a:pathLst>
                <a:path w="974725" h="1210945">
                  <a:moveTo>
                    <a:pt x="0" y="1210437"/>
                  </a:moveTo>
                  <a:lnTo>
                    <a:pt x="974216" y="1210437"/>
                  </a:lnTo>
                  <a:lnTo>
                    <a:pt x="974216" y="0"/>
                  </a:lnTo>
                  <a:lnTo>
                    <a:pt x="0" y="0"/>
                  </a:lnTo>
                  <a:lnTo>
                    <a:pt x="0" y="12104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2584704" y="2497835"/>
              <a:ext cx="1905" cy="143510"/>
            </a:xfrm>
            <a:custGeom>
              <a:avLst/>
              <a:gdLst/>
              <a:ahLst/>
              <a:cxnLst/>
              <a:rect l="l" t="t" r="r" b="b"/>
              <a:pathLst>
                <a:path w="1905" h="143510">
                  <a:moveTo>
                    <a:pt x="0" y="0"/>
                  </a:moveTo>
                  <a:lnTo>
                    <a:pt x="1866" y="14307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2548312" y="2627718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187" y="0"/>
                  </a:moveTo>
                  <a:lnTo>
                    <a:pt x="0" y="990"/>
                  </a:lnTo>
                  <a:lnTo>
                    <a:pt x="39077" y="76682"/>
                  </a:lnTo>
                  <a:lnTo>
                    <a:pt x="761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0594" y="1667001"/>
              <a:ext cx="130047" cy="233680"/>
            </a:xfrm>
            <a:prstGeom prst="rect">
              <a:avLst/>
            </a:prstGeom>
          </p:spPr>
        </p:pic>
      </p:grpSp>
      <p:sp>
        <p:nvSpPr>
          <p:cNvPr id="115" name="object 115" descr=""/>
          <p:cNvSpPr txBox="1"/>
          <p:nvPr/>
        </p:nvSpPr>
        <p:spPr>
          <a:xfrm>
            <a:off x="2119739" y="898566"/>
            <a:ext cx="806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latin typeface="Cambria Math"/>
                <a:cs typeface="Cambria Math"/>
              </a:rPr>
              <a:t>𝐼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2176127" y="983911"/>
            <a:ext cx="133985" cy="180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00" spc="55">
                <a:latin typeface="Cambria Math"/>
                <a:cs typeface="Cambria Math"/>
              </a:rPr>
              <a:t>𝑚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2631182" y="2429165"/>
            <a:ext cx="9836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7936" sz="2100">
                <a:latin typeface="Cambria Math"/>
                <a:cs typeface="Cambria Math"/>
              </a:rPr>
              <a:t>𝐼</a:t>
            </a:r>
            <a:r>
              <a:rPr dirty="0" baseline="-25000" sz="1500">
                <a:latin typeface="Cambria Math"/>
                <a:cs typeface="Cambria Math"/>
              </a:rPr>
              <a:t>𝑚</a:t>
            </a:r>
            <a:r>
              <a:rPr dirty="0" sz="700">
                <a:solidFill>
                  <a:srgbClr val="954F72"/>
                </a:solidFill>
                <a:latin typeface="Wingdings"/>
                <a:cs typeface="Wingdings"/>
              </a:rPr>
              <a:t></a:t>
            </a:r>
            <a:r>
              <a:rPr dirty="0" sz="700" spc="170">
                <a:solidFill>
                  <a:srgbClr val="954F72"/>
                </a:solidFill>
                <a:latin typeface="Times New Roman"/>
                <a:cs typeface="Times New Roman"/>
              </a:rPr>
              <a:t>  </a:t>
            </a:r>
            <a:r>
              <a:rPr dirty="0" sz="1200">
                <a:latin typeface="Times New Roman"/>
                <a:cs typeface="Times New Roman"/>
              </a:rPr>
              <a:t>File</a:t>
            </a:r>
            <a:r>
              <a:rPr dirty="0" sz="1200" spc="-6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Size: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4630789" y="5896074"/>
            <a:ext cx="1974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Cambria Math"/>
                <a:cs typeface="Cambria Math"/>
              </a:rPr>
              <a:t>𝐼</a:t>
            </a:r>
            <a:r>
              <a:rPr dirty="0" baseline="-16666" sz="1500" spc="-37">
                <a:latin typeface="Cambria Math"/>
                <a:cs typeface="Cambria Math"/>
              </a:rPr>
              <a:t>𝑏</a:t>
            </a:r>
            <a:endParaRPr baseline="-16666" sz="1500">
              <a:latin typeface="Cambria Math"/>
              <a:cs typeface="Cambria Math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4947351" y="4195681"/>
            <a:ext cx="2101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Cambria Math"/>
                <a:cs typeface="Cambria Math"/>
              </a:rPr>
              <a:t>𝐼</a:t>
            </a:r>
            <a:r>
              <a:rPr dirty="0" baseline="-16666" sz="1500" spc="-37">
                <a:latin typeface="Cambria Math"/>
                <a:cs typeface="Cambria Math"/>
              </a:rPr>
              <a:t>𝑏</a:t>
            </a:r>
            <a:endParaRPr baseline="-16666" sz="1500">
              <a:latin typeface="Cambria Math"/>
              <a:cs typeface="Cambria Math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8631034" y="2276190"/>
            <a:ext cx="1981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Cambria Math"/>
                <a:cs typeface="Cambria Math"/>
              </a:rPr>
              <a:t>𝐼</a:t>
            </a:r>
            <a:r>
              <a:rPr dirty="0" baseline="-16666" sz="1500" spc="-37">
                <a:latin typeface="Cambria Math"/>
                <a:cs typeface="Cambria Math"/>
              </a:rPr>
              <a:t>𝑐</a:t>
            </a:r>
            <a:endParaRPr baseline="-16666" sz="1500">
              <a:latin typeface="Cambria Math"/>
              <a:cs typeface="Cambria Math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7173390" y="2458390"/>
            <a:ext cx="1981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Cambria Math"/>
                <a:cs typeface="Cambria Math"/>
              </a:rPr>
              <a:t>𝐼</a:t>
            </a:r>
            <a:r>
              <a:rPr dirty="0" baseline="-16666" sz="1500" spc="-37">
                <a:latin typeface="Cambria Math"/>
                <a:cs typeface="Cambria Math"/>
              </a:rPr>
              <a:t>𝑐</a:t>
            </a:r>
            <a:endParaRPr baseline="-16666" sz="1500">
              <a:latin typeface="Cambria Math"/>
              <a:cs typeface="Cambria Math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5492530" y="4385172"/>
            <a:ext cx="31661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3968" sz="2100">
                <a:latin typeface="Cambria Math"/>
                <a:cs typeface="Cambria Math"/>
              </a:rPr>
              <a:t>𝐼</a:t>
            </a:r>
            <a:r>
              <a:rPr dirty="0" baseline="-8333" sz="1500">
                <a:latin typeface="Cambria Math"/>
                <a:cs typeface="Cambria Math"/>
              </a:rPr>
              <a:t>𝑏</a:t>
            </a:r>
            <a:r>
              <a:rPr dirty="0" baseline="-8333" sz="1500" spc="419">
                <a:latin typeface="Cambria Math"/>
                <a:cs typeface="Cambria Math"/>
              </a:rPr>
              <a:t>   </a:t>
            </a:r>
            <a:r>
              <a:rPr dirty="0" baseline="3968" sz="2100" spc="-97">
                <a:latin typeface="Calibri"/>
                <a:cs typeface="Calibri"/>
              </a:rPr>
              <a:t>(</a:t>
            </a:r>
            <a:r>
              <a:rPr dirty="0" baseline="3968" sz="2100" spc="-97">
                <a:latin typeface="Times New Roman"/>
                <a:cs typeface="Times New Roman"/>
              </a:rPr>
              <a:t>ऊ180࿤ঁᗺ</a:t>
            </a:r>
            <a:r>
              <a:rPr dirty="0" sz="1400" spc="-65">
                <a:latin typeface="Cambria Math"/>
                <a:cs typeface="Cambria Math"/>
              </a:rPr>
              <a:t>𝐼</a:t>
            </a:r>
            <a:r>
              <a:rPr dirty="0" baseline="3968" sz="2100" spc="-97">
                <a:latin typeface="Calibri"/>
                <a:cs typeface="Calibri"/>
              </a:rPr>
              <a:t>)</a:t>
            </a:r>
            <a:r>
              <a:rPr dirty="0" baseline="-16666" sz="1500" spc="-97">
                <a:latin typeface="Cambria Math"/>
                <a:cs typeface="Cambria Math"/>
              </a:rPr>
              <a:t>𝑐</a:t>
            </a:r>
            <a:r>
              <a:rPr dirty="0" baseline="-16666" sz="1500" spc="427">
                <a:latin typeface="Cambria Math"/>
                <a:cs typeface="Cambria Math"/>
              </a:rPr>
              <a:t>   </a:t>
            </a:r>
            <a:r>
              <a:rPr dirty="0" sz="1400" spc="-10">
                <a:latin typeface="Calibri"/>
                <a:cs typeface="Calibri"/>
              </a:rPr>
              <a:t>(reference</a:t>
            </a:r>
            <a:r>
              <a:rPr dirty="0" sz="1400" spc="-10">
                <a:latin typeface="Times New Roman"/>
                <a:cs typeface="Times New Roman"/>
              </a:rPr>
              <a:t>,Ӆ1382ঁᗺ</a:t>
            </a:r>
            <a:r>
              <a:rPr dirty="0" sz="1400" spc="-1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5659191" y="5989529"/>
            <a:ext cx="787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imes New Roman"/>
                <a:cs typeface="Times New Roman"/>
              </a:rPr>
              <a:t>ࠠጕᇤৡკ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7452634" y="5987853"/>
            <a:ext cx="787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60">
                <a:latin typeface="Times New Roman"/>
                <a:cs typeface="Times New Roman"/>
              </a:rPr>
              <a:t>ᇤৡϩѲკ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8531219" y="5954857"/>
            <a:ext cx="5911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 Light"/>
                <a:cs typeface="Calibri Light"/>
              </a:rPr>
              <a:t>CAD</a:t>
            </a:r>
            <a:r>
              <a:rPr dirty="0" sz="1100" spc="-10">
                <a:latin typeface="Calibri Light"/>
                <a:cs typeface="Calibri Light"/>
              </a:rPr>
              <a:t> point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6701886" y="5020523"/>
            <a:ext cx="173355" cy="7575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05"/>
              </a:lnSpc>
            </a:pPr>
            <a:r>
              <a:rPr dirty="0" sz="1100">
                <a:latin typeface="Times New Roman"/>
                <a:cs typeface="Times New Roman"/>
              </a:rPr>
              <a:t>ᇤৡॶ</a:t>
            </a:r>
            <a:r>
              <a:rPr dirty="0" sz="1100" spc="-50">
                <a:latin typeface="Times New Roman"/>
                <a:cs typeface="Times New Roman"/>
              </a:rPr>
              <a:t> </a:t>
            </a:r>
            <a:r>
              <a:rPr dirty="0" sz="1100" spc="-20">
                <a:latin typeface="Calibri Light"/>
                <a:cs typeface="Calibri Light"/>
              </a:rPr>
              <a:t>(</a:t>
            </a:r>
            <a:r>
              <a:rPr dirty="0" sz="1100" spc="-20">
                <a:latin typeface="Cambria Math"/>
                <a:cs typeface="Cambria Math"/>
              </a:rPr>
              <a:t>𝜇𝑚</a:t>
            </a:r>
            <a:r>
              <a:rPr dirty="0" sz="1100" spc="-20">
                <a:latin typeface="Calibri Light"/>
                <a:cs typeface="Calibri Light"/>
              </a:rPr>
              <a:t>)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926906" y="2623632"/>
            <a:ext cx="12509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(Boundary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=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Profile)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48640" y="6445551"/>
            <a:ext cx="8044815" cy="371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75"/>
              </a:lnSpc>
              <a:tabLst>
                <a:tab pos="3274060" algn="l"/>
              </a:tabLst>
            </a:pPr>
            <a:r>
              <a:rPr dirty="0" sz="1400">
                <a:latin typeface="Times New Roman"/>
                <a:cs typeface="Times New Roman"/>
              </a:rPr>
              <a:t>CSIE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NCKU</a:t>
            </a:r>
            <a:r>
              <a:rPr dirty="0" sz="1400">
                <a:latin typeface="Times New Roman"/>
                <a:cs typeface="Times New Roman"/>
              </a:rPr>
              <a:t>	Jenn-Jier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James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Lien</a:t>
            </a:r>
            <a:endParaRPr sz="1400">
              <a:latin typeface="Times New Roman"/>
              <a:cs typeface="Times New Roman"/>
            </a:endParaRPr>
          </a:p>
          <a:p>
            <a:pPr algn="r">
              <a:lnSpc>
                <a:spcPts val="1525"/>
              </a:lnSpc>
            </a:pPr>
            <a:r>
              <a:rPr dirty="0" sz="1400" spc="-5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262" y="-116030"/>
            <a:ext cx="601345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47370" marR="5080" indent="-535305">
              <a:lnSpc>
                <a:spcPct val="100000"/>
              </a:lnSpc>
              <a:spcBef>
                <a:spcPts val="95"/>
              </a:spcBef>
            </a:pPr>
            <a:r>
              <a:rPr dirty="0"/>
              <a:t>0.2</a:t>
            </a:r>
            <a:r>
              <a:rPr dirty="0" spc="-50"/>
              <a:t> </a:t>
            </a:r>
            <a:r>
              <a:rPr dirty="0"/>
              <a:t>Computer</a:t>
            </a:r>
            <a:r>
              <a:rPr dirty="0" spc="-50"/>
              <a:t> </a:t>
            </a:r>
            <a:r>
              <a:rPr dirty="0"/>
              <a:t>Vision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/>
              <a:t>Deep</a:t>
            </a:r>
            <a:r>
              <a:rPr dirty="0" spc="-65"/>
              <a:t> </a:t>
            </a:r>
            <a:r>
              <a:rPr dirty="0"/>
              <a:t>Learning</a:t>
            </a:r>
            <a:r>
              <a:rPr dirty="0" spc="-40"/>
              <a:t> </a:t>
            </a:r>
            <a:r>
              <a:rPr dirty="0" spc="-50"/>
              <a:t>– </a:t>
            </a:r>
            <a:r>
              <a:rPr dirty="0"/>
              <a:t>Basic</a:t>
            </a:r>
            <a:r>
              <a:rPr dirty="0" spc="-70"/>
              <a:t> </a:t>
            </a:r>
            <a:r>
              <a:rPr dirty="0"/>
              <a:t>Courses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 spc="-10"/>
              <a:t>Books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539495" y="742187"/>
            <a:ext cx="8486140" cy="6116320"/>
          </a:xfrm>
          <a:custGeom>
            <a:avLst/>
            <a:gdLst/>
            <a:ahLst/>
            <a:cxnLst/>
            <a:rect l="l" t="t" r="r" b="b"/>
            <a:pathLst>
              <a:path w="8486140" h="6116320">
                <a:moveTo>
                  <a:pt x="8485632" y="0"/>
                </a:moveTo>
                <a:lnTo>
                  <a:pt x="0" y="0"/>
                </a:lnTo>
                <a:lnTo>
                  <a:pt x="0" y="6115812"/>
                </a:lnTo>
                <a:lnTo>
                  <a:pt x="8485632" y="6115812"/>
                </a:lnTo>
                <a:lnTo>
                  <a:pt x="84856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80190" y="709131"/>
            <a:ext cx="8213090" cy="5765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3065" indent="-342265">
              <a:lnSpc>
                <a:spcPts val="1595"/>
              </a:lnSpc>
              <a:spcBef>
                <a:spcPts val="105"/>
              </a:spcBef>
              <a:buFont typeface="Wingdings"/>
              <a:buChar char=""/>
              <a:tabLst>
                <a:tab pos="393065" algn="l"/>
              </a:tabLst>
            </a:pPr>
            <a:r>
              <a:rPr dirty="0" sz="1400" spc="-10">
                <a:latin typeface="Calibri"/>
                <a:cs typeface="Calibri"/>
              </a:rPr>
              <a:t>Undergraduate:</a:t>
            </a:r>
            <a:endParaRPr sz="1400">
              <a:latin typeface="Calibri"/>
              <a:cs typeface="Calibri"/>
            </a:endParaRPr>
          </a:p>
          <a:p>
            <a:pPr lvl="1" marL="774065" indent="-278765">
              <a:lnSpc>
                <a:spcPts val="1510"/>
              </a:lnSpc>
              <a:buFont typeface="Arial MT"/>
              <a:buChar char="–"/>
              <a:tabLst>
                <a:tab pos="774065" algn="l"/>
              </a:tabLst>
            </a:pPr>
            <a:r>
              <a:rPr dirty="0" sz="1400" b="1">
                <a:latin typeface="Calibri"/>
                <a:cs typeface="Calibri"/>
              </a:rPr>
              <a:t>Linear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Algebra</a:t>
            </a:r>
            <a:endParaRPr sz="1400">
              <a:latin typeface="Calibri"/>
              <a:cs typeface="Calibri"/>
            </a:endParaRPr>
          </a:p>
          <a:p>
            <a:pPr lvl="1" marL="774065" indent="-278765">
              <a:lnSpc>
                <a:spcPts val="1510"/>
              </a:lnSpc>
              <a:buFont typeface="Arial MT"/>
              <a:buChar char="–"/>
              <a:tabLst>
                <a:tab pos="774065" algn="l"/>
              </a:tabLst>
            </a:pPr>
            <a:r>
              <a:rPr dirty="0" sz="1400" spc="-10" b="1">
                <a:latin typeface="Calibri"/>
                <a:cs typeface="Calibri"/>
              </a:rPr>
              <a:t>Introduction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to</a:t>
            </a:r>
            <a:r>
              <a:rPr dirty="0" sz="1400" spc="1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Probability </a:t>
            </a:r>
            <a:r>
              <a:rPr dirty="0" sz="1400" b="1">
                <a:latin typeface="Calibri"/>
                <a:cs typeface="Calibri"/>
              </a:rPr>
              <a:t>and </a:t>
            </a:r>
            <a:r>
              <a:rPr dirty="0" sz="1400" spc="-10" b="1">
                <a:latin typeface="Calibri"/>
                <a:cs typeface="Calibri"/>
              </a:rPr>
              <a:t>Stochastic</a:t>
            </a:r>
            <a:endParaRPr sz="1400">
              <a:latin typeface="Calibri"/>
              <a:cs typeface="Calibri"/>
            </a:endParaRPr>
          </a:p>
          <a:p>
            <a:pPr lvl="1" marL="774065" indent="-278765">
              <a:lnSpc>
                <a:spcPts val="1510"/>
              </a:lnSpc>
              <a:buFont typeface="Arial MT"/>
              <a:buChar char="–"/>
              <a:tabLst>
                <a:tab pos="774065" algn="l"/>
              </a:tabLst>
            </a:pPr>
            <a:r>
              <a:rPr dirty="0" sz="1400" b="1">
                <a:latin typeface="Calibri"/>
                <a:cs typeface="Calibri"/>
              </a:rPr>
              <a:t>Signals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and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Systems</a:t>
            </a:r>
            <a:endParaRPr sz="1400">
              <a:latin typeface="Calibri"/>
              <a:cs typeface="Calibri"/>
            </a:endParaRPr>
          </a:p>
          <a:p>
            <a:pPr marL="771525">
              <a:lnSpc>
                <a:spcPts val="1510"/>
              </a:lnSpc>
            </a:pPr>
            <a:r>
              <a:rPr dirty="0" sz="1400" b="1">
                <a:latin typeface="Calibri"/>
                <a:cs typeface="Calibri"/>
              </a:rPr>
              <a:t>-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Alan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85">
                <a:latin typeface="Calibri"/>
                <a:cs typeface="Calibri"/>
              </a:rPr>
              <a:t>V.</a:t>
            </a:r>
            <a:r>
              <a:rPr dirty="0" sz="1400">
                <a:latin typeface="Calibri"/>
                <a:cs typeface="Calibri"/>
              </a:rPr>
              <a:t> Oppenheim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Alan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S.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Willsky, </a:t>
            </a:r>
            <a:r>
              <a:rPr dirty="0" sz="1400" i="1">
                <a:latin typeface="Calibri"/>
                <a:cs typeface="Calibri"/>
              </a:rPr>
              <a:t>Signals</a:t>
            </a:r>
            <a:r>
              <a:rPr dirty="0" sz="1400" spc="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and</a:t>
            </a:r>
            <a:r>
              <a:rPr dirty="0" sz="1400" spc="-5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Systems</a:t>
            </a:r>
            <a:r>
              <a:rPr dirty="0" sz="1400" spc="-10">
                <a:latin typeface="Calibri"/>
                <a:cs typeface="Calibri"/>
              </a:rPr>
              <a:t>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</a:t>
            </a:r>
            <a:r>
              <a:rPr dirty="0" baseline="24691" sz="1350">
                <a:latin typeface="Calibri"/>
                <a:cs typeface="Calibri"/>
              </a:rPr>
              <a:t>nd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1996.</a:t>
            </a:r>
            <a:endParaRPr sz="1400">
              <a:latin typeface="Calibri"/>
              <a:cs typeface="Calibri"/>
            </a:endParaRPr>
          </a:p>
          <a:p>
            <a:pPr marL="393065" indent="-342265">
              <a:lnSpc>
                <a:spcPts val="1510"/>
              </a:lnSpc>
              <a:buFont typeface="Wingdings"/>
              <a:buChar char=""/>
              <a:tabLst>
                <a:tab pos="393065" algn="l"/>
              </a:tabLst>
            </a:pPr>
            <a:r>
              <a:rPr dirty="0" sz="1400" spc="-10">
                <a:latin typeface="Calibri"/>
                <a:cs typeface="Calibri"/>
              </a:rPr>
              <a:t>Graduate</a:t>
            </a:r>
            <a:endParaRPr sz="1400">
              <a:latin typeface="Calibri"/>
              <a:cs typeface="Calibri"/>
            </a:endParaRPr>
          </a:p>
          <a:p>
            <a:pPr lvl="1" marL="774700" indent="-279400">
              <a:lnSpc>
                <a:spcPts val="1595"/>
              </a:lnSpc>
              <a:buFont typeface="Arial MT"/>
              <a:buChar char="–"/>
              <a:tabLst>
                <a:tab pos="774700" algn="l"/>
              </a:tabLst>
            </a:pPr>
            <a:r>
              <a:rPr dirty="0" sz="1400" spc="-10" b="1">
                <a:latin typeface="Calibri"/>
                <a:cs typeface="Calibri"/>
              </a:rPr>
              <a:t>Probability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and </a:t>
            </a:r>
            <a:r>
              <a:rPr dirty="0" sz="1400" spc="-10" b="1">
                <a:latin typeface="Calibri"/>
                <a:cs typeface="Calibri"/>
              </a:rPr>
              <a:t>Stochastic</a:t>
            </a:r>
            <a:endParaRPr sz="1400">
              <a:latin typeface="Calibri"/>
              <a:cs typeface="Calibri"/>
            </a:endParaRPr>
          </a:p>
          <a:p>
            <a:pPr lvl="1" marL="774700" indent="-279400">
              <a:lnSpc>
                <a:spcPts val="1595"/>
              </a:lnSpc>
              <a:spcBef>
                <a:spcPts val="1340"/>
              </a:spcBef>
              <a:buFont typeface="Arial MT"/>
              <a:buChar char="–"/>
              <a:tabLst>
                <a:tab pos="774700" algn="l"/>
              </a:tabLst>
            </a:pPr>
            <a:r>
              <a:rPr dirty="0" sz="1400" b="1">
                <a:latin typeface="Calibri"/>
                <a:cs typeface="Calibri"/>
              </a:rPr>
              <a:t>Digital</a:t>
            </a:r>
            <a:r>
              <a:rPr dirty="0" sz="1400" spc="-5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Signal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Processing</a:t>
            </a:r>
            <a:endParaRPr sz="1400">
              <a:latin typeface="Calibri"/>
              <a:cs typeface="Calibri"/>
            </a:endParaRPr>
          </a:p>
          <a:p>
            <a:pPr marL="768350" marR="1840230">
              <a:lnSpc>
                <a:spcPts val="1510"/>
              </a:lnSpc>
              <a:spcBef>
                <a:spcPts val="110"/>
              </a:spcBef>
            </a:pP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65">
                <a:latin typeface="Calibri"/>
                <a:cs typeface="Calibri"/>
              </a:rPr>
              <a:t>A.V.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Oppenheim,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65">
                <a:latin typeface="Calibri"/>
                <a:cs typeface="Calibri"/>
              </a:rPr>
              <a:t>R.W.</a:t>
            </a:r>
            <a:r>
              <a:rPr dirty="0" sz="1400" spc="-25">
                <a:latin typeface="Calibri"/>
                <a:cs typeface="Calibri"/>
              </a:rPr>
              <a:t> Schafer,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J.R.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Buck,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Discrete-</a:t>
            </a:r>
            <a:r>
              <a:rPr dirty="0" sz="1400" i="1">
                <a:latin typeface="Calibri"/>
                <a:cs typeface="Calibri"/>
              </a:rPr>
              <a:t>Time</a:t>
            </a:r>
            <a:r>
              <a:rPr dirty="0" sz="1400" spc="-5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Signal</a:t>
            </a:r>
            <a:r>
              <a:rPr dirty="0" sz="1400" spc="5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Processing</a:t>
            </a:r>
            <a:r>
              <a:rPr dirty="0" sz="1400" spc="-10">
                <a:latin typeface="Calibri"/>
                <a:cs typeface="Calibri"/>
              </a:rPr>
              <a:t>, </a:t>
            </a:r>
            <a:r>
              <a:rPr dirty="0" sz="1400">
                <a:latin typeface="Calibri"/>
                <a:cs typeface="Calibri"/>
              </a:rPr>
              <a:t>Prentice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Hall,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</a:t>
            </a:r>
            <a:r>
              <a:rPr dirty="0" baseline="24691" sz="1350">
                <a:latin typeface="Calibri"/>
                <a:cs typeface="Calibri"/>
              </a:rPr>
              <a:t>nd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1999.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ISBN: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0137549202.</a:t>
            </a:r>
            <a:endParaRPr sz="1400">
              <a:latin typeface="Calibri"/>
              <a:cs typeface="Calibri"/>
            </a:endParaRPr>
          </a:p>
          <a:p>
            <a:pPr lvl="1" marL="774700" indent="-279400">
              <a:lnSpc>
                <a:spcPts val="1595"/>
              </a:lnSpc>
              <a:spcBef>
                <a:spcPts val="1325"/>
              </a:spcBef>
              <a:buFont typeface="Arial MT"/>
              <a:buChar char="–"/>
              <a:tabLst>
                <a:tab pos="774700" algn="l"/>
              </a:tabLst>
            </a:pPr>
            <a:r>
              <a:rPr dirty="0" sz="1400" b="1">
                <a:latin typeface="Calibri"/>
                <a:cs typeface="Calibri"/>
              </a:rPr>
              <a:t>Digital</a:t>
            </a:r>
            <a:r>
              <a:rPr dirty="0" sz="1400" spc="-6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Image</a:t>
            </a:r>
            <a:r>
              <a:rPr dirty="0" sz="1400" spc="-6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Processing</a:t>
            </a:r>
            <a:endParaRPr sz="1400">
              <a:latin typeface="Calibri"/>
              <a:cs typeface="Calibri"/>
            </a:endParaRPr>
          </a:p>
          <a:p>
            <a:pPr marL="768350" marR="1595120">
              <a:lnSpc>
                <a:spcPts val="151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-R.C.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Gonzalez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R.E.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Woods,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Digital</a:t>
            </a:r>
            <a:r>
              <a:rPr dirty="0" sz="1400" spc="-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Image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Processing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Pearson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Education, </a:t>
            </a:r>
            <a:r>
              <a:rPr dirty="0" sz="1400" spc="-20">
                <a:latin typeface="Calibri"/>
                <a:cs typeface="Calibri"/>
              </a:rPr>
              <a:t>4th, </a:t>
            </a:r>
            <a:r>
              <a:rPr dirty="0" sz="1400" spc="-10">
                <a:latin typeface="Calibri"/>
                <a:cs typeface="Calibri"/>
              </a:rPr>
              <a:t>2018.</a:t>
            </a:r>
            <a:endParaRPr sz="1400">
              <a:latin typeface="Calibri"/>
              <a:cs typeface="Calibri"/>
            </a:endParaRPr>
          </a:p>
          <a:p>
            <a:pPr lvl="1" marL="774700" indent="-279400">
              <a:lnSpc>
                <a:spcPts val="1595"/>
              </a:lnSpc>
              <a:spcBef>
                <a:spcPts val="1325"/>
              </a:spcBef>
              <a:buFont typeface="Arial MT"/>
              <a:buChar char="–"/>
              <a:tabLst>
                <a:tab pos="774700" algn="l"/>
              </a:tabLst>
            </a:pPr>
            <a:r>
              <a:rPr dirty="0" sz="1400" spc="-10" b="1">
                <a:latin typeface="Calibri"/>
                <a:cs typeface="Calibri"/>
              </a:rPr>
              <a:t>OpenCV</a:t>
            </a:r>
            <a:endParaRPr sz="1400">
              <a:latin typeface="Calibri"/>
              <a:cs typeface="Calibri"/>
            </a:endParaRPr>
          </a:p>
          <a:p>
            <a:pPr marL="774700" marR="81280" indent="-635">
              <a:lnSpc>
                <a:spcPct val="70000"/>
              </a:lnSpc>
              <a:spcBef>
                <a:spcPts val="420"/>
              </a:spcBef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-G.</a:t>
            </a:r>
            <a:r>
              <a:rPr dirty="0" sz="1400" spc="-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Bradski</a:t>
            </a:r>
            <a:r>
              <a:rPr dirty="0" sz="1400" spc="-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dirty="0" sz="14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A.</a:t>
            </a:r>
            <a:r>
              <a:rPr dirty="0" sz="1400" spc="-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0000"/>
                </a:solidFill>
                <a:latin typeface="Calibri"/>
                <a:cs typeface="Calibri"/>
              </a:rPr>
              <a:t>Kaebler,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r>
              <a:rPr dirty="0" sz="1400" spc="-4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20" i="1">
                <a:solidFill>
                  <a:srgbClr val="FF0000"/>
                </a:solidFill>
                <a:latin typeface="Calibri"/>
                <a:cs typeface="Calibri"/>
              </a:rPr>
              <a:t>OpenCV,</a:t>
            </a:r>
            <a:r>
              <a:rPr dirty="0" sz="1400" spc="-3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dirty="0" sz="1400" spc="-3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Vision</a:t>
            </a:r>
            <a:r>
              <a:rPr dirty="0" sz="1400" spc="-4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with</a:t>
            </a:r>
            <a:r>
              <a:rPr dirty="0" sz="1400" spc="-2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dirty="0" sz="1400" spc="-3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OpenCV</a:t>
            </a:r>
            <a:r>
              <a:rPr dirty="0" sz="1400" spc="-4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Library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dirty="0" sz="1400" spc="-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O’Reilly,</a:t>
            </a:r>
            <a:r>
              <a:rPr dirty="0" sz="1400" spc="-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2008.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ISBN-10:</a:t>
            </a:r>
            <a:r>
              <a:rPr dirty="0" sz="1400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0596516134</a:t>
            </a:r>
            <a:r>
              <a:rPr dirty="0" sz="1400" spc="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dirty="0" sz="14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ISBN-13:</a:t>
            </a:r>
            <a:r>
              <a:rPr dirty="0" sz="1400" spc="-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978-0596516130.</a:t>
            </a:r>
            <a:endParaRPr sz="1400">
              <a:latin typeface="Calibri"/>
              <a:cs typeface="Calibri"/>
            </a:endParaRPr>
          </a:p>
          <a:p>
            <a:pPr lvl="1" marL="774700" indent="-278765">
              <a:lnSpc>
                <a:spcPts val="1595"/>
              </a:lnSpc>
              <a:spcBef>
                <a:spcPts val="1345"/>
              </a:spcBef>
              <a:buFont typeface="Arial MT"/>
              <a:buChar char="–"/>
              <a:tabLst>
                <a:tab pos="774700" algn="l"/>
              </a:tabLst>
            </a:pPr>
            <a:r>
              <a:rPr dirty="0" sz="1400" spc="-10" b="1">
                <a:latin typeface="Calibri"/>
                <a:cs typeface="Calibri"/>
              </a:rPr>
              <a:t>Computer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  <a:p>
            <a:pPr marL="768985">
              <a:lnSpc>
                <a:spcPts val="1510"/>
              </a:lnSpc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-R.</a:t>
            </a:r>
            <a:r>
              <a:rPr dirty="0" sz="1400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Szeliski,</a:t>
            </a:r>
            <a:r>
              <a:rPr dirty="0" sz="14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dirty="0" sz="1400" spc="-4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Vision:</a:t>
            </a:r>
            <a:r>
              <a:rPr dirty="0" sz="1400" spc="-2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Algorithms</a:t>
            </a:r>
            <a:r>
              <a:rPr dirty="0" sz="1400" spc="-2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dirty="0" sz="1400" spc="-2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FF0000"/>
                </a:solidFill>
                <a:latin typeface="Calibri"/>
                <a:cs typeface="Calibri"/>
              </a:rPr>
              <a:t>Applications</a:t>
            </a: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dirty="0" sz="1400" spc="-20">
                <a:solidFill>
                  <a:srgbClr val="FF0000"/>
                </a:solidFill>
                <a:latin typeface="Calibri"/>
                <a:cs typeface="Calibri"/>
              </a:rPr>
              <a:t>Springer,</a:t>
            </a:r>
            <a:r>
              <a:rPr dirty="0" sz="14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V2,</a:t>
            </a:r>
            <a:r>
              <a:rPr dirty="0" sz="14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2022.</a:t>
            </a:r>
            <a:endParaRPr sz="1400">
              <a:latin typeface="Calibri"/>
              <a:cs typeface="Calibri"/>
            </a:endParaRPr>
          </a:p>
          <a:p>
            <a:pPr marL="768985" marR="1293495">
              <a:lnSpc>
                <a:spcPts val="1510"/>
              </a:lnSpc>
              <a:spcBef>
                <a:spcPts val="110"/>
              </a:spcBef>
            </a:pPr>
            <a:r>
              <a:rPr dirty="0" sz="1400">
                <a:latin typeface="Calibri"/>
                <a:cs typeface="Calibri"/>
              </a:rPr>
              <a:t>-R.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Hartley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Zisserman,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Multiple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View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Geometry</a:t>
            </a:r>
            <a:r>
              <a:rPr dirty="0" sz="1400" spc="-6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Computer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Vision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Cambridge University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Press,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2nd,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2004.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ISBN: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0521540518.</a:t>
            </a:r>
            <a:endParaRPr sz="1400">
              <a:latin typeface="Calibri"/>
              <a:cs typeface="Calibri"/>
            </a:endParaRPr>
          </a:p>
          <a:p>
            <a:pPr lvl="1" marL="774700" indent="-278765">
              <a:lnSpc>
                <a:spcPts val="1595"/>
              </a:lnSpc>
              <a:spcBef>
                <a:spcPts val="1320"/>
              </a:spcBef>
              <a:buFont typeface="Arial MT"/>
              <a:buChar char="–"/>
              <a:tabLst>
                <a:tab pos="774700" algn="l"/>
              </a:tabLst>
            </a:pPr>
            <a:r>
              <a:rPr dirty="0" sz="1400" b="1">
                <a:latin typeface="Calibri"/>
                <a:cs typeface="Calibri"/>
              </a:rPr>
              <a:t>Machine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Learning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and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Pattern</a:t>
            </a:r>
            <a:r>
              <a:rPr dirty="0" sz="1400" spc="-6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Recognition</a:t>
            </a:r>
            <a:endParaRPr sz="1400">
              <a:latin typeface="Calibri"/>
              <a:cs typeface="Calibri"/>
            </a:endParaRPr>
          </a:p>
          <a:p>
            <a:pPr marL="768985">
              <a:lnSpc>
                <a:spcPts val="1595"/>
              </a:lnSpc>
            </a:pPr>
            <a:r>
              <a:rPr dirty="0" sz="1400">
                <a:latin typeface="Calibri"/>
                <a:cs typeface="Calibri"/>
              </a:rPr>
              <a:t>-C.M.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Bishop,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Machine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Learning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and</a:t>
            </a:r>
            <a:r>
              <a:rPr dirty="0" sz="1400" spc="-1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Pattern</a:t>
            </a:r>
            <a:r>
              <a:rPr dirty="0" sz="1400" spc="-15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Recognition</a:t>
            </a:r>
            <a:r>
              <a:rPr dirty="0" sz="1400" spc="-10">
                <a:latin typeface="Calibri"/>
                <a:cs typeface="Calibri"/>
              </a:rPr>
              <a:t>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Springer,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2007.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ISBN: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0387310738.</a:t>
            </a:r>
            <a:endParaRPr sz="1400">
              <a:latin typeface="Calibri"/>
              <a:cs typeface="Calibri"/>
            </a:endParaRPr>
          </a:p>
          <a:p>
            <a:pPr lvl="1" marL="774700" indent="-278765">
              <a:lnSpc>
                <a:spcPts val="1595"/>
              </a:lnSpc>
              <a:spcBef>
                <a:spcPts val="1345"/>
              </a:spcBef>
              <a:buFont typeface="Arial MT"/>
              <a:buChar char="–"/>
              <a:tabLst>
                <a:tab pos="774700" algn="l"/>
              </a:tabLst>
            </a:pPr>
            <a:r>
              <a:rPr dirty="0" sz="1400" b="1">
                <a:latin typeface="Calibri"/>
                <a:cs typeface="Calibri"/>
              </a:rPr>
              <a:t>Deep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Learning</a:t>
            </a:r>
            <a:endParaRPr sz="1400">
              <a:latin typeface="Calibri"/>
              <a:cs typeface="Calibri"/>
            </a:endParaRPr>
          </a:p>
          <a:p>
            <a:pPr marL="768985">
              <a:lnSpc>
                <a:spcPts val="1595"/>
              </a:lnSpc>
            </a:pPr>
            <a:r>
              <a:rPr dirty="0" sz="1400">
                <a:latin typeface="Calibri"/>
                <a:cs typeface="Calibri"/>
              </a:rPr>
              <a:t>-I.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Goodfellow,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85">
                <a:latin typeface="Calibri"/>
                <a:cs typeface="Calibri"/>
              </a:rPr>
              <a:t>Y.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Bengio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A.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Courville,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Deep</a:t>
            </a:r>
            <a:r>
              <a:rPr dirty="0" sz="1400" spc="-4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Learning</a:t>
            </a:r>
            <a:r>
              <a:rPr dirty="0" sz="1400">
                <a:latin typeface="Calibri"/>
                <a:cs typeface="Calibri"/>
              </a:rPr>
              <a:t>,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MIT,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2016.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ISBN: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0262035618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3985">
              <a:lnSpc>
                <a:spcPts val="1630"/>
              </a:lnSpc>
            </a:pPr>
            <a:fld id="{81D60167-4931-47E6-BA6A-407CBD079E47}" type="slidenum">
              <a:rPr dirty="0" sz="1400" spc="-50">
                <a:solidFill>
                  <a:srgbClr val="595959"/>
                </a:solidFill>
                <a:latin typeface="Times New Roman"/>
                <a:cs typeface="Times New Roman"/>
              </a:rPr>
              <a:t>4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6" y="0"/>
            <a:ext cx="913455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latin typeface="Calibri Light"/>
                <a:cs typeface="Calibri Light"/>
              </a:rPr>
              <a:t>3.5</a:t>
            </a:r>
            <a:r>
              <a:rPr dirty="0" sz="3300" spc="-125">
                <a:latin typeface="Calibri Light"/>
                <a:cs typeface="Calibri Light"/>
              </a:rPr>
              <a:t> </a:t>
            </a:r>
            <a:r>
              <a:rPr dirty="0" sz="3300">
                <a:latin typeface="Calibri Light"/>
                <a:cs typeface="Calibri Light"/>
              </a:rPr>
              <a:t>AOI</a:t>
            </a:r>
            <a:r>
              <a:rPr dirty="0" sz="3300" spc="-85">
                <a:latin typeface="Calibri Light"/>
                <a:cs typeface="Calibri Light"/>
              </a:rPr>
              <a:t> </a:t>
            </a:r>
            <a:r>
              <a:rPr dirty="0" sz="3300">
                <a:latin typeface="Calibri Light"/>
                <a:cs typeface="Calibri Light"/>
              </a:rPr>
              <a:t>-</a:t>
            </a:r>
            <a:r>
              <a:rPr dirty="0" sz="3300" spc="-85">
                <a:latin typeface="Calibri Light"/>
                <a:cs typeface="Calibri Light"/>
              </a:rPr>
              <a:t> </a:t>
            </a:r>
            <a:r>
              <a:rPr dirty="0" sz="3300" spc="365" b="1">
                <a:latin typeface="Times New Roman"/>
                <a:cs typeface="Times New Roman"/>
              </a:rPr>
              <a:t>÷ҹ፺ᄂᇤৡໆෳ</a:t>
            </a:r>
            <a:r>
              <a:rPr dirty="0" sz="3300" spc="-160" b="1">
                <a:latin typeface="Times New Roman"/>
                <a:cs typeface="Times New Roman"/>
              </a:rPr>
              <a:t> </a:t>
            </a:r>
            <a:r>
              <a:rPr dirty="0" sz="3300">
                <a:latin typeface="Calibri Light"/>
                <a:cs typeface="Calibri Light"/>
              </a:rPr>
              <a:t>–</a:t>
            </a:r>
            <a:r>
              <a:rPr dirty="0" sz="3300" spc="-80">
                <a:latin typeface="Calibri Light"/>
                <a:cs typeface="Calibri Light"/>
              </a:rPr>
              <a:t> </a:t>
            </a:r>
            <a:r>
              <a:rPr dirty="0" sz="3300" spc="-10">
                <a:latin typeface="Calibri Light"/>
                <a:cs typeface="Calibri Light"/>
              </a:rPr>
              <a:t>DEMO</a:t>
            </a:r>
            <a:r>
              <a:rPr dirty="0" sz="3300" spc="-130">
                <a:latin typeface="Calibri Light"/>
                <a:cs typeface="Calibri Light"/>
              </a:rPr>
              <a:t> </a:t>
            </a:r>
            <a:r>
              <a:rPr dirty="0" sz="1000" spc="-10">
                <a:latin typeface="Calibri Light"/>
                <a:cs typeface="Calibri Light"/>
              </a:rPr>
              <a:t>(02:41:69)</a:t>
            </a:r>
            <a:endParaRPr sz="1000">
              <a:latin typeface="Calibri Light"/>
              <a:cs typeface="Calibri Ligh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844" y="754380"/>
            <a:ext cx="8083294" cy="606247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480431" y="6482016"/>
            <a:ext cx="195580" cy="130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80"/>
              </a:lnSpc>
            </a:pPr>
            <a:fld id="{81D60167-4931-47E6-BA6A-407CBD079E47}" type="slidenum">
              <a:rPr dirty="0" sz="800" spc="-25">
                <a:solidFill>
                  <a:srgbClr val="595959"/>
                </a:solidFill>
                <a:latin typeface="Calibri"/>
                <a:cs typeface="Calibri"/>
              </a:rPr>
              <a:t>40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6" y="0"/>
            <a:ext cx="9134553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latin typeface="Calibri Light"/>
                <a:cs typeface="Calibri Light"/>
              </a:rPr>
              <a:t>3.6</a:t>
            </a:r>
            <a:r>
              <a:rPr dirty="0" sz="3300" spc="-125">
                <a:latin typeface="Calibri Light"/>
                <a:cs typeface="Calibri Light"/>
              </a:rPr>
              <a:t> </a:t>
            </a:r>
            <a:r>
              <a:rPr dirty="0" sz="3300">
                <a:latin typeface="Calibri Light"/>
                <a:cs typeface="Calibri Light"/>
              </a:rPr>
              <a:t>AOI</a:t>
            </a:r>
            <a:r>
              <a:rPr dirty="0" sz="3300" spc="-85">
                <a:latin typeface="Calibri Light"/>
                <a:cs typeface="Calibri Light"/>
              </a:rPr>
              <a:t> </a:t>
            </a:r>
            <a:r>
              <a:rPr dirty="0" sz="3300">
                <a:latin typeface="Calibri Light"/>
                <a:cs typeface="Calibri Light"/>
              </a:rPr>
              <a:t>-</a:t>
            </a:r>
            <a:r>
              <a:rPr dirty="0" sz="3300" spc="-85">
                <a:latin typeface="Calibri Light"/>
                <a:cs typeface="Calibri Light"/>
              </a:rPr>
              <a:t> </a:t>
            </a:r>
            <a:r>
              <a:rPr dirty="0" sz="3300" spc="365" b="1">
                <a:latin typeface="Times New Roman"/>
                <a:cs typeface="Times New Roman"/>
              </a:rPr>
              <a:t>÷ҹ፺ᄂᇤৡໆෳ</a:t>
            </a:r>
            <a:r>
              <a:rPr dirty="0" sz="3300" spc="-160" b="1">
                <a:latin typeface="Times New Roman"/>
                <a:cs typeface="Times New Roman"/>
              </a:rPr>
              <a:t> </a:t>
            </a:r>
            <a:r>
              <a:rPr dirty="0" sz="3300">
                <a:latin typeface="Calibri Light"/>
                <a:cs typeface="Calibri Light"/>
              </a:rPr>
              <a:t>–</a:t>
            </a:r>
            <a:r>
              <a:rPr dirty="0" sz="3300" spc="-80">
                <a:latin typeface="Calibri Light"/>
                <a:cs typeface="Calibri Light"/>
              </a:rPr>
              <a:t> </a:t>
            </a:r>
            <a:r>
              <a:rPr dirty="0" sz="3300" spc="-10">
                <a:latin typeface="Calibri Light"/>
                <a:cs typeface="Calibri Light"/>
              </a:rPr>
              <a:t>DEMO</a:t>
            </a:r>
            <a:r>
              <a:rPr dirty="0" sz="3300" spc="-130">
                <a:latin typeface="Calibri Light"/>
                <a:cs typeface="Calibri Light"/>
              </a:rPr>
              <a:t> </a:t>
            </a:r>
            <a:r>
              <a:rPr dirty="0" sz="1000" spc="-10">
                <a:latin typeface="Calibri Light"/>
                <a:cs typeface="Calibri Light"/>
              </a:rPr>
              <a:t>(02:41:69)</a:t>
            </a:r>
            <a:endParaRPr sz="1000">
              <a:latin typeface="Calibri Light"/>
              <a:cs typeface="Calibri Ligh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58011"/>
            <a:ext cx="9143998" cy="51435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480431" y="6482016"/>
            <a:ext cx="195580" cy="130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80"/>
              </a:lnSpc>
            </a:pPr>
            <a:fld id="{81D60167-4931-47E6-BA6A-407CBD079E47}" type="slidenum">
              <a:rPr dirty="0" sz="800" spc="-25">
                <a:solidFill>
                  <a:srgbClr val="595959"/>
                </a:solidFill>
                <a:latin typeface="Calibri"/>
                <a:cs typeface="Calibri"/>
              </a:rPr>
              <a:t>40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570" y="0"/>
            <a:ext cx="9068435" cy="6858000"/>
            <a:chOff x="75570" y="0"/>
            <a:chExt cx="906843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0" y="0"/>
              <a:ext cx="9068429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665982" y="1908810"/>
              <a:ext cx="1887220" cy="1386840"/>
            </a:xfrm>
            <a:custGeom>
              <a:avLst/>
              <a:gdLst/>
              <a:ahLst/>
              <a:cxnLst/>
              <a:rect l="l" t="t" r="r" b="b"/>
              <a:pathLst>
                <a:path w="1887220" h="1386839">
                  <a:moveTo>
                    <a:pt x="0" y="1386839"/>
                  </a:moveTo>
                  <a:lnTo>
                    <a:pt x="1886712" y="1386839"/>
                  </a:lnTo>
                  <a:lnTo>
                    <a:pt x="1886712" y="0"/>
                  </a:lnTo>
                  <a:lnTo>
                    <a:pt x="0" y="0"/>
                  </a:lnTo>
                  <a:lnTo>
                    <a:pt x="0" y="1386839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264157" y="3728465"/>
              <a:ext cx="1887220" cy="1621790"/>
            </a:xfrm>
            <a:custGeom>
              <a:avLst/>
              <a:gdLst/>
              <a:ahLst/>
              <a:cxnLst/>
              <a:rect l="l" t="t" r="r" b="b"/>
              <a:pathLst>
                <a:path w="1887220" h="1621789">
                  <a:moveTo>
                    <a:pt x="0" y="1621536"/>
                  </a:moveTo>
                  <a:lnTo>
                    <a:pt x="1886712" y="1621536"/>
                  </a:lnTo>
                  <a:lnTo>
                    <a:pt x="1886712" y="0"/>
                  </a:lnTo>
                  <a:lnTo>
                    <a:pt x="0" y="0"/>
                  </a:lnTo>
                  <a:lnTo>
                    <a:pt x="0" y="162153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485446" y="3536363"/>
            <a:ext cx="105029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Times New Roman"/>
                <a:cs typeface="Times New Roman"/>
              </a:rPr>
              <a:t>Collaborator</a:t>
            </a:r>
            <a:r>
              <a:rPr dirty="0" sz="1350" spc="-60">
                <a:latin typeface="Times New Roman"/>
                <a:cs typeface="Times New Roman"/>
              </a:rPr>
              <a:t> </a:t>
            </a:r>
            <a:r>
              <a:rPr dirty="0" sz="1350" spc="-50">
                <a:latin typeface="Times New Roman"/>
                <a:cs typeface="Times New Roman"/>
              </a:rPr>
              <a:t>C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51458" y="5805170"/>
            <a:ext cx="1912620" cy="635000"/>
            <a:chOff x="1251458" y="5805170"/>
            <a:chExt cx="1912620" cy="6350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4460" y="5984748"/>
              <a:ext cx="638555" cy="34442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264158" y="5817870"/>
              <a:ext cx="1887220" cy="609600"/>
            </a:xfrm>
            <a:custGeom>
              <a:avLst/>
              <a:gdLst/>
              <a:ahLst/>
              <a:cxnLst/>
              <a:rect l="l" t="t" r="r" b="b"/>
              <a:pathLst>
                <a:path w="1887220" h="609600">
                  <a:moveTo>
                    <a:pt x="0" y="609599"/>
                  </a:moveTo>
                  <a:lnTo>
                    <a:pt x="1886712" y="609599"/>
                  </a:lnTo>
                  <a:lnTo>
                    <a:pt x="1886712" y="0"/>
                  </a:lnTo>
                  <a:lnTo>
                    <a:pt x="0" y="0"/>
                  </a:lnTo>
                  <a:lnTo>
                    <a:pt x="0" y="609599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461226" y="6306748"/>
            <a:ext cx="147828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51535" algn="l"/>
              </a:tabLst>
            </a:pPr>
            <a:r>
              <a:rPr dirty="0" sz="750">
                <a:latin typeface="Times New Roman"/>
                <a:cs typeface="Times New Roman"/>
              </a:rPr>
              <a:t>Tiger</a:t>
            </a:r>
            <a:r>
              <a:rPr dirty="0" sz="750" spc="-30">
                <a:latin typeface="Times New Roman"/>
                <a:cs typeface="Times New Roman"/>
              </a:rPr>
              <a:t> </a:t>
            </a:r>
            <a:r>
              <a:rPr dirty="0" sz="750">
                <a:latin typeface="Times New Roman"/>
                <a:cs typeface="Times New Roman"/>
              </a:rPr>
              <a:t>Lake</a:t>
            </a:r>
            <a:r>
              <a:rPr dirty="0" sz="750" spc="-5">
                <a:latin typeface="Times New Roman"/>
                <a:cs typeface="Times New Roman"/>
              </a:rPr>
              <a:t> </a:t>
            </a:r>
            <a:r>
              <a:rPr dirty="0" sz="750" spc="-25">
                <a:latin typeface="Times New Roman"/>
                <a:cs typeface="Times New Roman"/>
              </a:rPr>
              <a:t>A1</a:t>
            </a:r>
            <a:r>
              <a:rPr dirty="0" sz="750">
                <a:latin typeface="Times New Roman"/>
                <a:cs typeface="Times New Roman"/>
              </a:rPr>
              <a:t>	Tiger</a:t>
            </a:r>
            <a:r>
              <a:rPr dirty="0" sz="750" spc="-30">
                <a:latin typeface="Times New Roman"/>
                <a:cs typeface="Times New Roman"/>
              </a:rPr>
              <a:t> </a:t>
            </a:r>
            <a:r>
              <a:rPr dirty="0" sz="750">
                <a:latin typeface="Times New Roman"/>
                <a:cs typeface="Times New Roman"/>
              </a:rPr>
              <a:t>Lake</a:t>
            </a:r>
            <a:r>
              <a:rPr dirty="0" sz="750" spc="-5">
                <a:latin typeface="Times New Roman"/>
                <a:cs typeface="Times New Roman"/>
              </a:rPr>
              <a:t> </a:t>
            </a:r>
            <a:r>
              <a:rPr dirty="0" sz="750" spc="-25">
                <a:latin typeface="Times New Roman"/>
                <a:cs typeface="Times New Roman"/>
              </a:rPr>
              <a:t>A10</a:t>
            </a:r>
            <a:endParaRPr sz="750">
              <a:latin typeface="Times New Roman"/>
              <a:cs typeface="Times New Roman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1804" y="5978652"/>
            <a:ext cx="640079" cy="344423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897042" y="5625528"/>
            <a:ext cx="60261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Times New Roman"/>
                <a:cs typeface="Times New Roman"/>
              </a:rPr>
              <a:t>Client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 spc="-50">
                <a:latin typeface="Times New Roman"/>
                <a:cs typeface="Times New Roman"/>
              </a:rPr>
              <a:t>A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849623" y="5983223"/>
            <a:ext cx="1416050" cy="350520"/>
            <a:chOff x="3849623" y="5983223"/>
            <a:chExt cx="1416050" cy="35052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9623" y="5987795"/>
              <a:ext cx="640079" cy="34593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5339" y="5983223"/>
              <a:ext cx="640079" cy="345935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4384790" y="5625528"/>
            <a:ext cx="445134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Times New Roman"/>
                <a:cs typeface="Times New Roman"/>
              </a:rPr>
              <a:t>Client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055105" y="5800597"/>
            <a:ext cx="1912620" cy="633730"/>
            <a:chOff x="6055105" y="5800597"/>
            <a:chExt cx="1912620" cy="633730"/>
          </a:xfrm>
        </p:grpSpPr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6603" y="5981699"/>
              <a:ext cx="638555" cy="34442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067805" y="5813297"/>
              <a:ext cx="1887220" cy="608330"/>
            </a:xfrm>
            <a:custGeom>
              <a:avLst/>
              <a:gdLst/>
              <a:ahLst/>
              <a:cxnLst/>
              <a:rect l="l" t="t" r="r" b="b"/>
              <a:pathLst>
                <a:path w="1887220" h="608329">
                  <a:moveTo>
                    <a:pt x="0" y="608075"/>
                  </a:moveTo>
                  <a:lnTo>
                    <a:pt x="1886711" y="608075"/>
                  </a:lnTo>
                  <a:lnTo>
                    <a:pt x="1886711" y="0"/>
                  </a:lnTo>
                  <a:lnTo>
                    <a:pt x="0" y="0"/>
                  </a:lnTo>
                  <a:lnTo>
                    <a:pt x="0" y="608075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781197" y="5625528"/>
            <a:ext cx="445134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Times New Roman"/>
                <a:cs typeface="Times New Roman"/>
              </a:rPr>
              <a:t>Client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307591" y="3308602"/>
            <a:ext cx="6611620" cy="833755"/>
            <a:chOff x="1307591" y="3308602"/>
            <a:chExt cx="6611620" cy="833755"/>
          </a:xfrm>
        </p:grpSpPr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591" y="3756659"/>
              <a:ext cx="1784604" cy="3413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6556" y="3742943"/>
              <a:ext cx="1851660" cy="3992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4476" y="3742944"/>
              <a:ext cx="1824227" cy="32461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6283" y="3308602"/>
              <a:ext cx="140235" cy="29092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3750166" y="3529130"/>
            <a:ext cx="141668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30864" sz="1350">
                <a:latin typeface="Times New Roman"/>
                <a:cs typeface="Times New Roman"/>
              </a:rPr>
              <a:t>Para.</a:t>
            </a:r>
            <a:r>
              <a:rPr dirty="0" baseline="30864" sz="1350" spc="607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Collaborator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 spc="-50">
                <a:latin typeface="Times New Roman"/>
                <a:cs typeface="Times New Roman"/>
              </a:rPr>
              <a:t>B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75566" y="3390187"/>
            <a:ext cx="158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0275" algn="l"/>
              </a:tabLst>
            </a:pPr>
            <a:r>
              <a:rPr dirty="0" sz="900">
                <a:latin typeface="Times New Roman"/>
                <a:cs typeface="Times New Roman"/>
              </a:rPr>
              <a:t>CO_B: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 spc="-25">
                <a:latin typeface="Times New Roman"/>
                <a:cs typeface="Times New Roman"/>
              </a:rPr>
              <a:t>DL</a:t>
            </a:r>
            <a:r>
              <a:rPr dirty="0" sz="900">
                <a:latin typeface="Times New Roman"/>
                <a:cs typeface="Times New Roman"/>
              </a:rPr>
              <a:t>	AG: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DL</a:t>
            </a:r>
            <a:r>
              <a:rPr dirty="0" sz="900" spc="-20">
                <a:latin typeface="Times New Roman"/>
                <a:cs typeface="Times New Roman"/>
              </a:rPr>
              <a:t> Para.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41422" y="3029587"/>
            <a:ext cx="906964" cy="525575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5632291" y="1855674"/>
            <a:ext cx="135445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Times New Roman"/>
                <a:cs typeface="Times New Roman"/>
              </a:rPr>
              <a:t>Server</a:t>
            </a:r>
            <a:r>
              <a:rPr dirty="0" sz="1350" spc="-2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by</a:t>
            </a:r>
            <a:r>
              <a:rPr dirty="0" sz="1350" spc="-95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AEWIN)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205461" y="5780079"/>
            <a:ext cx="163258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Times New Roman"/>
                <a:cs typeface="Times New Roman"/>
              </a:rPr>
              <a:t>(Edge</a:t>
            </a:r>
            <a:r>
              <a:rPr dirty="0" sz="1050" spc="-10" b="1">
                <a:latin typeface="Times New Roman"/>
                <a:cs typeface="Times New Roman"/>
              </a:rPr>
              <a:t> </a:t>
            </a:r>
            <a:r>
              <a:rPr dirty="0" sz="1050" b="1">
                <a:latin typeface="Times New Roman"/>
                <a:cs typeface="Times New Roman"/>
              </a:rPr>
              <a:t>C</a:t>
            </a:r>
            <a:r>
              <a:rPr dirty="0" sz="1050" spc="-5" b="1">
                <a:latin typeface="Times New Roman"/>
                <a:cs typeface="Times New Roman"/>
              </a:rPr>
              <a:t>o</a:t>
            </a:r>
            <a:r>
              <a:rPr dirty="0" sz="1050" spc="-25" b="1">
                <a:latin typeface="Times New Roman"/>
                <a:cs typeface="Times New Roman"/>
              </a:rPr>
              <a:t>m</a:t>
            </a:r>
            <a:r>
              <a:rPr dirty="0" sz="1050" spc="-20" b="1">
                <a:latin typeface="Times New Roman"/>
                <a:cs typeface="Times New Roman"/>
              </a:rPr>
              <a:t>p</a:t>
            </a:r>
            <a:r>
              <a:rPr dirty="0" baseline="-16460" sz="2025" spc="-1357">
                <a:latin typeface="Times New Roman"/>
                <a:cs typeface="Times New Roman"/>
              </a:rPr>
              <a:t>C</a:t>
            </a:r>
            <a:r>
              <a:rPr dirty="0" sz="1050" spc="-5" b="1">
                <a:latin typeface="Times New Roman"/>
                <a:cs typeface="Times New Roman"/>
              </a:rPr>
              <a:t>u</a:t>
            </a:r>
            <a:r>
              <a:rPr dirty="0" sz="1050" spc="-10" b="1">
                <a:latin typeface="Times New Roman"/>
                <a:cs typeface="Times New Roman"/>
              </a:rPr>
              <a:t>t</a:t>
            </a:r>
            <a:r>
              <a:rPr dirty="0" sz="1050" spc="-15" b="1">
                <a:latin typeface="Times New Roman"/>
                <a:cs typeface="Times New Roman"/>
              </a:rPr>
              <a:t>i</a:t>
            </a:r>
            <a:r>
              <a:rPr dirty="0" sz="1050" spc="-5" b="1">
                <a:latin typeface="Times New Roman"/>
                <a:cs typeface="Times New Roman"/>
              </a:rPr>
              <a:t>ng</a:t>
            </a:r>
            <a:r>
              <a:rPr dirty="0" sz="1050" spc="-10" b="1">
                <a:latin typeface="Times New Roman"/>
                <a:cs typeface="Times New Roman"/>
              </a:rPr>
              <a:t> </a:t>
            </a:r>
            <a:r>
              <a:rPr dirty="0" sz="1050" b="1">
                <a:latin typeface="Times New Roman"/>
                <a:cs typeface="Times New Roman"/>
              </a:rPr>
              <a:t>Client</a:t>
            </a:r>
            <a:r>
              <a:rPr dirty="0" sz="1050" spc="-10" b="1">
                <a:latin typeface="Times New Roman"/>
                <a:cs typeface="Times New Roman"/>
              </a:rPr>
              <a:t> </a:t>
            </a:r>
            <a:r>
              <a:rPr dirty="0" sz="1050" spc="-25" b="1">
                <a:latin typeface="Times New Roman"/>
                <a:cs typeface="Times New Roman"/>
              </a:rPr>
              <a:t>by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861857" y="5978175"/>
            <a:ext cx="2895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latin typeface="Times New Roman"/>
                <a:cs typeface="Times New Roman"/>
              </a:rPr>
              <a:t>DFI)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804416" y="2385060"/>
            <a:ext cx="6071870" cy="3302000"/>
            <a:chOff x="1804416" y="2385060"/>
            <a:chExt cx="6071870" cy="3302000"/>
          </a:xfrm>
        </p:grpSpPr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9031" y="5369050"/>
              <a:ext cx="150868" cy="31747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3235" y="5369050"/>
              <a:ext cx="150868" cy="31747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1156" y="5369050"/>
              <a:ext cx="150867" cy="31747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71544" y="2385060"/>
              <a:ext cx="1267967" cy="34136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4632" y="2712720"/>
              <a:ext cx="621791" cy="557784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4694682" y="3124962"/>
              <a:ext cx="189230" cy="117475"/>
            </a:xfrm>
            <a:custGeom>
              <a:avLst/>
              <a:gdLst/>
              <a:ahLst/>
              <a:cxnLst/>
              <a:rect l="l" t="t" r="r" b="b"/>
              <a:pathLst>
                <a:path w="189229" h="117475">
                  <a:moveTo>
                    <a:pt x="188975" y="0"/>
                  </a:moveTo>
                  <a:lnTo>
                    <a:pt x="0" y="0"/>
                  </a:lnTo>
                  <a:lnTo>
                    <a:pt x="0" y="117348"/>
                  </a:lnTo>
                  <a:lnTo>
                    <a:pt x="188975" y="117348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694682" y="3124962"/>
              <a:ext cx="189230" cy="117475"/>
            </a:xfrm>
            <a:custGeom>
              <a:avLst/>
              <a:gdLst/>
              <a:ahLst/>
              <a:cxnLst/>
              <a:rect l="l" t="t" r="r" b="b"/>
              <a:pathLst>
                <a:path w="189229" h="117475">
                  <a:moveTo>
                    <a:pt x="0" y="117348"/>
                  </a:moveTo>
                  <a:lnTo>
                    <a:pt x="188975" y="117348"/>
                  </a:lnTo>
                  <a:lnTo>
                    <a:pt x="188975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06539" y="4216908"/>
              <a:ext cx="1269492" cy="34137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9627" y="4543044"/>
              <a:ext cx="623315" cy="557784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7329677" y="4956810"/>
              <a:ext cx="189230" cy="117475"/>
            </a:xfrm>
            <a:custGeom>
              <a:avLst/>
              <a:gdLst/>
              <a:ahLst/>
              <a:cxnLst/>
              <a:rect l="l" t="t" r="r" b="b"/>
              <a:pathLst>
                <a:path w="189229" h="117475">
                  <a:moveTo>
                    <a:pt x="188975" y="0"/>
                  </a:moveTo>
                  <a:lnTo>
                    <a:pt x="0" y="0"/>
                  </a:lnTo>
                  <a:lnTo>
                    <a:pt x="0" y="117348"/>
                  </a:lnTo>
                  <a:lnTo>
                    <a:pt x="188975" y="117348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329677" y="4956810"/>
              <a:ext cx="189230" cy="117475"/>
            </a:xfrm>
            <a:custGeom>
              <a:avLst/>
              <a:gdLst/>
              <a:ahLst/>
              <a:cxnLst/>
              <a:rect l="l" t="t" r="r" b="b"/>
              <a:pathLst>
                <a:path w="189229" h="117475">
                  <a:moveTo>
                    <a:pt x="0" y="117348"/>
                  </a:moveTo>
                  <a:lnTo>
                    <a:pt x="188975" y="117348"/>
                  </a:lnTo>
                  <a:lnTo>
                    <a:pt x="188975" y="0"/>
                  </a:lnTo>
                  <a:lnTo>
                    <a:pt x="0" y="0"/>
                  </a:lnTo>
                  <a:lnTo>
                    <a:pt x="0" y="11734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0144" y="4204716"/>
              <a:ext cx="1267955" cy="341363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3232" y="4530852"/>
              <a:ext cx="621791" cy="557784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923282" y="4944617"/>
              <a:ext cx="189230" cy="117475"/>
            </a:xfrm>
            <a:custGeom>
              <a:avLst/>
              <a:gdLst/>
              <a:ahLst/>
              <a:cxnLst/>
              <a:rect l="l" t="t" r="r" b="b"/>
              <a:pathLst>
                <a:path w="189229" h="117475">
                  <a:moveTo>
                    <a:pt x="188975" y="0"/>
                  </a:moveTo>
                  <a:lnTo>
                    <a:pt x="0" y="0"/>
                  </a:lnTo>
                  <a:lnTo>
                    <a:pt x="0" y="117347"/>
                  </a:lnTo>
                  <a:lnTo>
                    <a:pt x="188975" y="117347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923282" y="4944617"/>
              <a:ext cx="189230" cy="117475"/>
            </a:xfrm>
            <a:custGeom>
              <a:avLst/>
              <a:gdLst/>
              <a:ahLst/>
              <a:cxnLst/>
              <a:rect l="l" t="t" r="r" b="b"/>
              <a:pathLst>
                <a:path w="189229" h="117475">
                  <a:moveTo>
                    <a:pt x="0" y="117347"/>
                  </a:moveTo>
                  <a:lnTo>
                    <a:pt x="188975" y="117347"/>
                  </a:lnTo>
                  <a:lnTo>
                    <a:pt x="188975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4416" y="4200144"/>
              <a:ext cx="1267967" cy="341363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5980" y="4527804"/>
              <a:ext cx="623315" cy="55778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2527554" y="4940045"/>
              <a:ext cx="189230" cy="117475"/>
            </a:xfrm>
            <a:custGeom>
              <a:avLst/>
              <a:gdLst/>
              <a:ahLst/>
              <a:cxnLst/>
              <a:rect l="l" t="t" r="r" b="b"/>
              <a:pathLst>
                <a:path w="189230" h="117475">
                  <a:moveTo>
                    <a:pt x="188975" y="0"/>
                  </a:moveTo>
                  <a:lnTo>
                    <a:pt x="0" y="0"/>
                  </a:lnTo>
                  <a:lnTo>
                    <a:pt x="0" y="117347"/>
                  </a:lnTo>
                  <a:lnTo>
                    <a:pt x="188975" y="117347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527554" y="4940045"/>
              <a:ext cx="189230" cy="117475"/>
            </a:xfrm>
            <a:custGeom>
              <a:avLst/>
              <a:gdLst/>
              <a:ahLst/>
              <a:cxnLst/>
              <a:rect l="l" t="t" r="r" b="b"/>
              <a:pathLst>
                <a:path w="189230" h="117475">
                  <a:moveTo>
                    <a:pt x="0" y="117347"/>
                  </a:moveTo>
                  <a:lnTo>
                    <a:pt x="188975" y="117347"/>
                  </a:lnTo>
                  <a:lnTo>
                    <a:pt x="188975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66918" y="2943152"/>
              <a:ext cx="902061" cy="615636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84675" y="3724462"/>
            <a:ext cx="101854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Times New Roman"/>
                <a:cs typeface="Times New Roman"/>
              </a:rPr>
              <a:t>Edge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Computing </a:t>
            </a:r>
            <a:r>
              <a:rPr dirty="0" sz="1050">
                <a:latin typeface="Times New Roman"/>
                <a:cs typeface="Times New Roman"/>
              </a:rPr>
              <a:t>Server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by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AEWIN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172786" y="5356671"/>
            <a:ext cx="9067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Times New Roman"/>
                <a:cs typeface="Times New Roman"/>
              </a:rPr>
              <a:t>Client/Physician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172786" y="5516667"/>
            <a:ext cx="6064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Times New Roman"/>
                <a:cs typeface="Times New Roman"/>
              </a:rPr>
              <a:t>request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the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291951" y="5407098"/>
            <a:ext cx="8305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Times New Roman"/>
                <a:cs typeface="Times New Roman"/>
              </a:rPr>
              <a:t>Server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respond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365464" y="4754469"/>
            <a:ext cx="1607185" cy="593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0005" marR="1177925" indent="63500">
              <a:lnSpc>
                <a:spcPct val="100000"/>
              </a:lnSpc>
              <a:spcBef>
                <a:spcPts val="105"/>
              </a:spcBef>
            </a:pPr>
            <a:r>
              <a:rPr dirty="0" sz="750" spc="-20">
                <a:latin typeface="Times New Roman"/>
                <a:cs typeface="Times New Roman"/>
              </a:rPr>
              <a:t>PACS</a:t>
            </a:r>
            <a:r>
              <a:rPr dirty="0" sz="750" spc="500">
                <a:latin typeface="Times New Roman"/>
                <a:cs typeface="Times New Roman"/>
              </a:rPr>
              <a:t> </a:t>
            </a:r>
            <a:r>
              <a:rPr dirty="0" sz="750" spc="-10">
                <a:latin typeface="Times New Roman"/>
                <a:cs typeface="Times New Roman"/>
              </a:rPr>
              <a:t>(DICOM)</a:t>
            </a:r>
            <a:endParaRPr sz="750">
              <a:latin typeface="Times New Roman"/>
              <a:cs typeface="Times New Roman"/>
            </a:endParaRPr>
          </a:p>
          <a:p>
            <a:pPr marR="5080">
              <a:lnSpc>
                <a:spcPct val="100000"/>
              </a:lnSpc>
              <a:spcBef>
                <a:spcPts val="145"/>
              </a:spcBef>
            </a:pP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CO_A:</a:t>
            </a:r>
            <a:r>
              <a:rPr dirty="0" sz="105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Local</a:t>
            </a:r>
            <a:r>
              <a:rPr dirty="0" sz="105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DL</a:t>
            </a:r>
            <a:r>
              <a:rPr dirty="0" sz="1050" spc="-2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model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para. </a:t>
            </a:r>
            <a:r>
              <a:rPr dirty="0" sz="1050" spc="-10">
                <a:latin typeface="Times New Roman"/>
                <a:cs typeface="Times New Roman"/>
              </a:rPr>
              <a:t>updating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665982" y="3728465"/>
            <a:ext cx="1887220" cy="1621790"/>
          </a:xfrm>
          <a:prstGeom prst="rect">
            <a:avLst/>
          </a:prstGeom>
          <a:ln w="25400">
            <a:solidFill>
              <a:srgbClr val="385D8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15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900" b="1">
                <a:latin typeface="Times New Roman"/>
                <a:cs typeface="Times New Roman"/>
              </a:rPr>
              <a:t>(Edge</a:t>
            </a:r>
            <a:r>
              <a:rPr dirty="0" sz="900" spc="-4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Computing</a:t>
            </a:r>
            <a:r>
              <a:rPr dirty="0" sz="900" spc="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Server</a:t>
            </a:r>
            <a:r>
              <a:rPr dirty="0" sz="900" spc="-1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by</a:t>
            </a:r>
            <a:r>
              <a:rPr dirty="0" sz="900" spc="-30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AEWIN)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900">
              <a:latin typeface="Times New Roman"/>
              <a:cs typeface="Times New Roman"/>
            </a:endParaRPr>
          </a:p>
          <a:p>
            <a:pPr marL="156845" marR="1341120" indent="71120">
              <a:lnSpc>
                <a:spcPct val="100000"/>
              </a:lnSpc>
            </a:pPr>
            <a:r>
              <a:rPr dirty="0" sz="750" spc="-20">
                <a:latin typeface="Times New Roman"/>
                <a:cs typeface="Times New Roman"/>
              </a:rPr>
              <a:t>PACS</a:t>
            </a:r>
            <a:r>
              <a:rPr dirty="0" sz="750" spc="500">
                <a:latin typeface="Times New Roman"/>
                <a:cs typeface="Times New Roman"/>
              </a:rPr>
              <a:t> </a:t>
            </a:r>
            <a:r>
              <a:rPr dirty="0" sz="750" spc="-10">
                <a:latin typeface="Times New Roman"/>
                <a:cs typeface="Times New Roman"/>
              </a:rPr>
              <a:t>(DICOM)</a:t>
            </a:r>
            <a:endParaRPr sz="750">
              <a:latin typeface="Times New Roman"/>
              <a:cs typeface="Times New Roman"/>
            </a:endParaRPr>
          </a:p>
          <a:p>
            <a:pPr marL="85725" marR="205740">
              <a:lnSpc>
                <a:spcPct val="100000"/>
              </a:lnSpc>
              <a:spcBef>
                <a:spcPts val="275"/>
              </a:spcBef>
            </a:pP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CO_B:</a:t>
            </a:r>
            <a:r>
              <a:rPr dirty="0" sz="1050" spc="-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Local</a:t>
            </a:r>
            <a:r>
              <a:rPr dirty="0" sz="105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DL</a:t>
            </a:r>
            <a:r>
              <a:rPr dirty="0" sz="1050" spc="-2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model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para. </a:t>
            </a:r>
            <a:r>
              <a:rPr dirty="0" sz="1050" spc="-10">
                <a:latin typeface="Times New Roman"/>
                <a:cs typeface="Times New Roman"/>
              </a:rPr>
              <a:t>updating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679279" y="5449745"/>
            <a:ext cx="8305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Times New Roman"/>
                <a:cs typeface="Times New Roman"/>
              </a:rPr>
              <a:t>Server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respond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067805" y="3728465"/>
            <a:ext cx="1887220" cy="1621790"/>
          </a:xfrm>
          <a:prstGeom prst="rect">
            <a:avLst/>
          </a:prstGeom>
          <a:ln w="25400">
            <a:solidFill>
              <a:srgbClr val="385D8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900">
              <a:latin typeface="Times New Roman"/>
              <a:cs typeface="Times New Roman"/>
            </a:endParaRPr>
          </a:p>
          <a:p>
            <a:pPr marL="713740" marR="247650" indent="-451484">
              <a:lnSpc>
                <a:spcPct val="100000"/>
              </a:lnSpc>
            </a:pPr>
            <a:r>
              <a:rPr dirty="0" sz="900" b="1">
                <a:latin typeface="Times New Roman"/>
                <a:cs typeface="Times New Roman"/>
              </a:rPr>
              <a:t>(Edge</a:t>
            </a:r>
            <a:r>
              <a:rPr dirty="0" sz="900" spc="-5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Computing Server</a:t>
            </a:r>
            <a:r>
              <a:rPr dirty="0" sz="900" spc="-25" b="1">
                <a:latin typeface="Times New Roman"/>
                <a:cs typeface="Times New Roman"/>
              </a:rPr>
              <a:t> by</a:t>
            </a:r>
            <a:r>
              <a:rPr dirty="0" sz="900" spc="-10" b="1">
                <a:latin typeface="Times New Roman"/>
                <a:cs typeface="Times New Roman"/>
              </a:rPr>
              <a:t> AEWIN)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900">
              <a:latin typeface="Times New Roman"/>
              <a:cs typeface="Times New Roman"/>
            </a:endParaRPr>
          </a:p>
          <a:p>
            <a:pPr marL="196850" marR="1417320" indent="12065">
              <a:lnSpc>
                <a:spcPct val="100000"/>
              </a:lnSpc>
            </a:pPr>
            <a:r>
              <a:rPr dirty="0" sz="750" spc="-20">
                <a:latin typeface="Times New Roman"/>
                <a:cs typeface="Times New Roman"/>
              </a:rPr>
              <a:t>PACS</a:t>
            </a:r>
            <a:r>
              <a:rPr dirty="0" sz="750" spc="500">
                <a:latin typeface="Times New Roman"/>
                <a:cs typeface="Times New Roman"/>
              </a:rPr>
              <a:t> </a:t>
            </a:r>
            <a:r>
              <a:rPr dirty="0" sz="750" spc="-10">
                <a:latin typeface="Times New Roman"/>
                <a:cs typeface="Times New Roman"/>
              </a:rPr>
              <a:t>(DICO</a:t>
            </a:r>
            <a:endParaRPr sz="750">
              <a:latin typeface="Times New Roman"/>
              <a:cs typeface="Times New Roman"/>
            </a:endParaRPr>
          </a:p>
          <a:p>
            <a:pPr marL="49530">
              <a:lnSpc>
                <a:spcPts val="1095"/>
              </a:lnSpc>
            </a:pPr>
            <a:r>
              <a:rPr dirty="0" sz="1050" spc="-135">
                <a:solidFill>
                  <a:srgbClr val="FF0000"/>
                </a:solidFill>
                <a:latin typeface="Times New Roman"/>
                <a:cs typeface="Times New Roman"/>
              </a:rPr>
              <a:t>CO_</a:t>
            </a:r>
            <a:r>
              <a:rPr dirty="0" baseline="11111" sz="1125" spc="-202">
                <a:latin typeface="Times New Roman"/>
                <a:cs typeface="Times New Roman"/>
              </a:rPr>
              <a:t>M</a:t>
            </a:r>
            <a:r>
              <a:rPr dirty="0" sz="1050" spc="-135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baseline="11111" sz="1125" spc="-202">
                <a:latin typeface="Times New Roman"/>
                <a:cs typeface="Times New Roman"/>
              </a:rPr>
              <a:t>)</a:t>
            </a:r>
            <a:r>
              <a:rPr dirty="0" sz="1050" spc="-135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 sz="1050" spc="-3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Local </a:t>
            </a:r>
            <a:r>
              <a:rPr dirty="0" sz="1050">
                <a:latin typeface="Times New Roman"/>
                <a:cs typeface="Times New Roman"/>
              </a:rPr>
              <a:t>DL</a:t>
            </a:r>
            <a:r>
              <a:rPr dirty="0" sz="1050" spc="-1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model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para.</a:t>
            </a:r>
            <a:endParaRPr sz="1050">
              <a:latin typeface="Times New Roman"/>
              <a:cs typeface="Times New Roman"/>
            </a:endParaRPr>
          </a:p>
          <a:p>
            <a:pPr marL="49530">
              <a:lnSpc>
                <a:spcPts val="1255"/>
              </a:lnSpc>
            </a:pPr>
            <a:r>
              <a:rPr dirty="0" sz="1050" spc="-10">
                <a:latin typeface="Times New Roman"/>
                <a:cs typeface="Times New Roman"/>
              </a:rPr>
              <a:t>updating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1371904" y="4273721"/>
            <a:ext cx="7376159" cy="2584450"/>
            <a:chOff x="1371904" y="4273721"/>
            <a:chExt cx="7376159" cy="2584450"/>
          </a:xfrm>
        </p:grpSpPr>
        <p:sp>
          <p:nvSpPr>
            <p:cNvPr id="62" name="object 62" descr=""/>
            <p:cNvSpPr/>
            <p:nvPr/>
          </p:nvSpPr>
          <p:spPr>
            <a:xfrm>
              <a:off x="1371904" y="4273727"/>
              <a:ext cx="5170170" cy="504190"/>
            </a:xfrm>
            <a:custGeom>
              <a:avLst/>
              <a:gdLst/>
              <a:ahLst/>
              <a:cxnLst/>
              <a:rect l="l" t="t" r="r" b="b"/>
              <a:pathLst>
                <a:path w="5170170" h="504189">
                  <a:moveTo>
                    <a:pt x="358444" y="337985"/>
                  </a:moveTo>
                  <a:lnTo>
                    <a:pt x="344297" y="357898"/>
                  </a:lnTo>
                  <a:lnTo>
                    <a:pt x="320040" y="368185"/>
                  </a:lnTo>
                  <a:lnTo>
                    <a:pt x="320040" y="420052"/>
                  </a:lnTo>
                  <a:lnTo>
                    <a:pt x="320040" y="435444"/>
                  </a:lnTo>
                  <a:lnTo>
                    <a:pt x="314909" y="440575"/>
                  </a:lnTo>
                  <a:lnTo>
                    <a:pt x="299554" y="440575"/>
                  </a:lnTo>
                  <a:lnTo>
                    <a:pt x="294436" y="435444"/>
                  </a:lnTo>
                  <a:lnTo>
                    <a:pt x="294436" y="420052"/>
                  </a:lnTo>
                  <a:lnTo>
                    <a:pt x="299554" y="414934"/>
                  </a:lnTo>
                  <a:lnTo>
                    <a:pt x="314909" y="414934"/>
                  </a:lnTo>
                  <a:lnTo>
                    <a:pt x="320040" y="420052"/>
                  </a:lnTo>
                  <a:lnTo>
                    <a:pt x="320040" y="368185"/>
                  </a:lnTo>
                  <a:lnTo>
                    <a:pt x="305790" y="374218"/>
                  </a:lnTo>
                  <a:lnTo>
                    <a:pt x="248805" y="385229"/>
                  </a:lnTo>
                  <a:lnTo>
                    <a:pt x="179222" y="389280"/>
                  </a:lnTo>
                  <a:lnTo>
                    <a:pt x="109626" y="385229"/>
                  </a:lnTo>
                  <a:lnTo>
                    <a:pt x="52641" y="374218"/>
                  </a:lnTo>
                  <a:lnTo>
                    <a:pt x="14135" y="357898"/>
                  </a:lnTo>
                  <a:lnTo>
                    <a:pt x="0" y="337985"/>
                  </a:lnTo>
                  <a:lnTo>
                    <a:pt x="0" y="440575"/>
                  </a:lnTo>
                  <a:lnTo>
                    <a:pt x="14135" y="460489"/>
                  </a:lnTo>
                  <a:lnTo>
                    <a:pt x="52641" y="476808"/>
                  </a:lnTo>
                  <a:lnTo>
                    <a:pt x="109626" y="487819"/>
                  </a:lnTo>
                  <a:lnTo>
                    <a:pt x="179222" y="491871"/>
                  </a:lnTo>
                  <a:lnTo>
                    <a:pt x="248805" y="487819"/>
                  </a:lnTo>
                  <a:lnTo>
                    <a:pt x="305790" y="476808"/>
                  </a:lnTo>
                  <a:lnTo>
                    <a:pt x="344297" y="460489"/>
                  </a:lnTo>
                  <a:lnTo>
                    <a:pt x="358444" y="440575"/>
                  </a:lnTo>
                  <a:lnTo>
                    <a:pt x="358444" y="414934"/>
                  </a:lnTo>
                  <a:lnTo>
                    <a:pt x="358444" y="389280"/>
                  </a:lnTo>
                  <a:lnTo>
                    <a:pt x="358444" y="337985"/>
                  </a:lnTo>
                  <a:close/>
                </a:path>
                <a:path w="5170170" h="504189">
                  <a:moveTo>
                    <a:pt x="358444" y="209753"/>
                  </a:moveTo>
                  <a:lnTo>
                    <a:pt x="344297" y="229666"/>
                  </a:lnTo>
                  <a:lnTo>
                    <a:pt x="320040" y="239941"/>
                  </a:lnTo>
                  <a:lnTo>
                    <a:pt x="320040" y="291820"/>
                  </a:lnTo>
                  <a:lnTo>
                    <a:pt x="320040" y="307213"/>
                  </a:lnTo>
                  <a:lnTo>
                    <a:pt x="314909" y="312343"/>
                  </a:lnTo>
                  <a:lnTo>
                    <a:pt x="299554" y="312343"/>
                  </a:lnTo>
                  <a:lnTo>
                    <a:pt x="294436" y="307213"/>
                  </a:lnTo>
                  <a:lnTo>
                    <a:pt x="294436" y="291820"/>
                  </a:lnTo>
                  <a:lnTo>
                    <a:pt x="299554" y="286689"/>
                  </a:lnTo>
                  <a:lnTo>
                    <a:pt x="314909" y="286689"/>
                  </a:lnTo>
                  <a:lnTo>
                    <a:pt x="320040" y="291820"/>
                  </a:lnTo>
                  <a:lnTo>
                    <a:pt x="320040" y="239941"/>
                  </a:lnTo>
                  <a:lnTo>
                    <a:pt x="305790" y="245973"/>
                  </a:lnTo>
                  <a:lnTo>
                    <a:pt x="248805" y="256997"/>
                  </a:lnTo>
                  <a:lnTo>
                    <a:pt x="179222" y="261048"/>
                  </a:lnTo>
                  <a:lnTo>
                    <a:pt x="109626" y="256997"/>
                  </a:lnTo>
                  <a:lnTo>
                    <a:pt x="52641" y="245973"/>
                  </a:lnTo>
                  <a:lnTo>
                    <a:pt x="14135" y="229666"/>
                  </a:lnTo>
                  <a:lnTo>
                    <a:pt x="0" y="209753"/>
                  </a:lnTo>
                  <a:lnTo>
                    <a:pt x="0" y="312343"/>
                  </a:lnTo>
                  <a:lnTo>
                    <a:pt x="14135" y="332257"/>
                  </a:lnTo>
                  <a:lnTo>
                    <a:pt x="52641" y="348564"/>
                  </a:lnTo>
                  <a:lnTo>
                    <a:pt x="109626" y="359587"/>
                  </a:lnTo>
                  <a:lnTo>
                    <a:pt x="179222" y="363639"/>
                  </a:lnTo>
                  <a:lnTo>
                    <a:pt x="248805" y="359587"/>
                  </a:lnTo>
                  <a:lnTo>
                    <a:pt x="305790" y="348564"/>
                  </a:lnTo>
                  <a:lnTo>
                    <a:pt x="344297" y="332257"/>
                  </a:lnTo>
                  <a:lnTo>
                    <a:pt x="358444" y="312343"/>
                  </a:lnTo>
                  <a:lnTo>
                    <a:pt x="358444" y="286689"/>
                  </a:lnTo>
                  <a:lnTo>
                    <a:pt x="358444" y="261048"/>
                  </a:lnTo>
                  <a:lnTo>
                    <a:pt x="358444" y="209753"/>
                  </a:lnTo>
                  <a:close/>
                </a:path>
                <a:path w="5170170" h="504189">
                  <a:moveTo>
                    <a:pt x="358444" y="81508"/>
                  </a:moveTo>
                  <a:lnTo>
                    <a:pt x="344297" y="101434"/>
                  </a:lnTo>
                  <a:lnTo>
                    <a:pt x="320040" y="111709"/>
                  </a:lnTo>
                  <a:lnTo>
                    <a:pt x="320040" y="163588"/>
                  </a:lnTo>
                  <a:lnTo>
                    <a:pt x="320040" y="178968"/>
                  </a:lnTo>
                  <a:lnTo>
                    <a:pt x="314909" y="184099"/>
                  </a:lnTo>
                  <a:lnTo>
                    <a:pt x="299554" y="184099"/>
                  </a:lnTo>
                  <a:lnTo>
                    <a:pt x="294436" y="178968"/>
                  </a:lnTo>
                  <a:lnTo>
                    <a:pt x="294436" y="163588"/>
                  </a:lnTo>
                  <a:lnTo>
                    <a:pt x="299554" y="158457"/>
                  </a:lnTo>
                  <a:lnTo>
                    <a:pt x="314909" y="158457"/>
                  </a:lnTo>
                  <a:lnTo>
                    <a:pt x="320040" y="163588"/>
                  </a:lnTo>
                  <a:lnTo>
                    <a:pt x="320040" y="111709"/>
                  </a:lnTo>
                  <a:lnTo>
                    <a:pt x="305790" y="117741"/>
                  </a:lnTo>
                  <a:lnTo>
                    <a:pt x="248805" y="128765"/>
                  </a:lnTo>
                  <a:lnTo>
                    <a:pt x="179222" y="132803"/>
                  </a:lnTo>
                  <a:lnTo>
                    <a:pt x="109626" y="128765"/>
                  </a:lnTo>
                  <a:lnTo>
                    <a:pt x="52641" y="117741"/>
                  </a:lnTo>
                  <a:lnTo>
                    <a:pt x="14135" y="101434"/>
                  </a:lnTo>
                  <a:lnTo>
                    <a:pt x="0" y="81508"/>
                  </a:lnTo>
                  <a:lnTo>
                    <a:pt x="0" y="184099"/>
                  </a:lnTo>
                  <a:lnTo>
                    <a:pt x="14135" y="204025"/>
                  </a:lnTo>
                  <a:lnTo>
                    <a:pt x="52641" y="220332"/>
                  </a:lnTo>
                  <a:lnTo>
                    <a:pt x="109626" y="231355"/>
                  </a:lnTo>
                  <a:lnTo>
                    <a:pt x="179222" y="235394"/>
                  </a:lnTo>
                  <a:lnTo>
                    <a:pt x="248805" y="231355"/>
                  </a:lnTo>
                  <a:lnTo>
                    <a:pt x="305790" y="220332"/>
                  </a:lnTo>
                  <a:lnTo>
                    <a:pt x="344297" y="204025"/>
                  </a:lnTo>
                  <a:lnTo>
                    <a:pt x="358444" y="184099"/>
                  </a:lnTo>
                  <a:lnTo>
                    <a:pt x="358444" y="158457"/>
                  </a:lnTo>
                  <a:lnTo>
                    <a:pt x="358444" y="132803"/>
                  </a:lnTo>
                  <a:lnTo>
                    <a:pt x="358444" y="81508"/>
                  </a:lnTo>
                  <a:close/>
                </a:path>
                <a:path w="5170170" h="504189">
                  <a:moveTo>
                    <a:pt x="358444" y="55867"/>
                  </a:moveTo>
                  <a:lnTo>
                    <a:pt x="344360" y="35902"/>
                  </a:lnTo>
                  <a:lnTo>
                    <a:pt x="305943" y="19596"/>
                  </a:lnTo>
                  <a:lnTo>
                    <a:pt x="248983" y="8597"/>
                  </a:lnTo>
                  <a:lnTo>
                    <a:pt x="179222" y="4572"/>
                  </a:lnTo>
                  <a:lnTo>
                    <a:pt x="109461" y="8597"/>
                  </a:lnTo>
                  <a:lnTo>
                    <a:pt x="52489" y="19596"/>
                  </a:lnTo>
                  <a:lnTo>
                    <a:pt x="14071" y="35902"/>
                  </a:lnTo>
                  <a:lnTo>
                    <a:pt x="0" y="55867"/>
                  </a:lnTo>
                  <a:lnTo>
                    <a:pt x="14071" y="75831"/>
                  </a:lnTo>
                  <a:lnTo>
                    <a:pt x="52489" y="92138"/>
                  </a:lnTo>
                  <a:lnTo>
                    <a:pt x="109461" y="103124"/>
                  </a:lnTo>
                  <a:lnTo>
                    <a:pt x="179222" y="107162"/>
                  </a:lnTo>
                  <a:lnTo>
                    <a:pt x="248983" y="103124"/>
                  </a:lnTo>
                  <a:lnTo>
                    <a:pt x="305943" y="92138"/>
                  </a:lnTo>
                  <a:lnTo>
                    <a:pt x="344360" y="75831"/>
                  </a:lnTo>
                  <a:lnTo>
                    <a:pt x="358444" y="55867"/>
                  </a:lnTo>
                  <a:close/>
                </a:path>
                <a:path w="5170170" h="504189">
                  <a:moveTo>
                    <a:pt x="2807500" y="333413"/>
                  </a:moveTo>
                  <a:lnTo>
                    <a:pt x="2793365" y="353326"/>
                  </a:lnTo>
                  <a:lnTo>
                    <a:pt x="2769095" y="363613"/>
                  </a:lnTo>
                  <a:lnTo>
                    <a:pt x="2769095" y="415480"/>
                  </a:lnTo>
                  <a:lnTo>
                    <a:pt x="2769095" y="430872"/>
                  </a:lnTo>
                  <a:lnTo>
                    <a:pt x="2763977" y="436003"/>
                  </a:lnTo>
                  <a:lnTo>
                    <a:pt x="2748610" y="436003"/>
                  </a:lnTo>
                  <a:lnTo>
                    <a:pt x="2743492" y="430872"/>
                  </a:lnTo>
                  <a:lnTo>
                    <a:pt x="2743492" y="415480"/>
                  </a:lnTo>
                  <a:lnTo>
                    <a:pt x="2748610" y="410362"/>
                  </a:lnTo>
                  <a:lnTo>
                    <a:pt x="2763977" y="410362"/>
                  </a:lnTo>
                  <a:lnTo>
                    <a:pt x="2769095" y="415480"/>
                  </a:lnTo>
                  <a:lnTo>
                    <a:pt x="2769095" y="363613"/>
                  </a:lnTo>
                  <a:lnTo>
                    <a:pt x="2754858" y="369646"/>
                  </a:lnTo>
                  <a:lnTo>
                    <a:pt x="2697873" y="380657"/>
                  </a:lnTo>
                  <a:lnTo>
                    <a:pt x="2628277" y="384708"/>
                  </a:lnTo>
                  <a:lnTo>
                    <a:pt x="2558694" y="380657"/>
                  </a:lnTo>
                  <a:lnTo>
                    <a:pt x="2501709" y="369646"/>
                  </a:lnTo>
                  <a:lnTo>
                    <a:pt x="2463203" y="353326"/>
                  </a:lnTo>
                  <a:lnTo>
                    <a:pt x="2449055" y="333413"/>
                  </a:lnTo>
                  <a:lnTo>
                    <a:pt x="2449055" y="436003"/>
                  </a:lnTo>
                  <a:lnTo>
                    <a:pt x="2463203" y="455917"/>
                  </a:lnTo>
                  <a:lnTo>
                    <a:pt x="2501709" y="472236"/>
                  </a:lnTo>
                  <a:lnTo>
                    <a:pt x="2558694" y="483247"/>
                  </a:lnTo>
                  <a:lnTo>
                    <a:pt x="2628277" y="487299"/>
                  </a:lnTo>
                  <a:lnTo>
                    <a:pt x="2697873" y="483247"/>
                  </a:lnTo>
                  <a:lnTo>
                    <a:pt x="2754858" y="472236"/>
                  </a:lnTo>
                  <a:lnTo>
                    <a:pt x="2793365" y="455917"/>
                  </a:lnTo>
                  <a:lnTo>
                    <a:pt x="2807500" y="436003"/>
                  </a:lnTo>
                  <a:lnTo>
                    <a:pt x="2807500" y="410362"/>
                  </a:lnTo>
                  <a:lnTo>
                    <a:pt x="2807500" y="384708"/>
                  </a:lnTo>
                  <a:lnTo>
                    <a:pt x="2807500" y="333413"/>
                  </a:lnTo>
                  <a:close/>
                </a:path>
                <a:path w="5170170" h="504189">
                  <a:moveTo>
                    <a:pt x="2807500" y="205181"/>
                  </a:moveTo>
                  <a:lnTo>
                    <a:pt x="2793365" y="225094"/>
                  </a:lnTo>
                  <a:lnTo>
                    <a:pt x="2769095" y="235381"/>
                  </a:lnTo>
                  <a:lnTo>
                    <a:pt x="2769095" y="287248"/>
                  </a:lnTo>
                  <a:lnTo>
                    <a:pt x="2769095" y="302641"/>
                  </a:lnTo>
                  <a:lnTo>
                    <a:pt x="2763977" y="307771"/>
                  </a:lnTo>
                  <a:lnTo>
                    <a:pt x="2748623" y="307771"/>
                  </a:lnTo>
                  <a:lnTo>
                    <a:pt x="2743492" y="302641"/>
                  </a:lnTo>
                  <a:lnTo>
                    <a:pt x="2743492" y="287248"/>
                  </a:lnTo>
                  <a:lnTo>
                    <a:pt x="2748623" y="282117"/>
                  </a:lnTo>
                  <a:lnTo>
                    <a:pt x="2763977" y="282117"/>
                  </a:lnTo>
                  <a:lnTo>
                    <a:pt x="2769095" y="287248"/>
                  </a:lnTo>
                  <a:lnTo>
                    <a:pt x="2769095" y="235381"/>
                  </a:lnTo>
                  <a:lnTo>
                    <a:pt x="2754858" y="241401"/>
                  </a:lnTo>
                  <a:lnTo>
                    <a:pt x="2697873" y="252425"/>
                  </a:lnTo>
                  <a:lnTo>
                    <a:pt x="2628277" y="256476"/>
                  </a:lnTo>
                  <a:lnTo>
                    <a:pt x="2558694" y="252425"/>
                  </a:lnTo>
                  <a:lnTo>
                    <a:pt x="2501709" y="241401"/>
                  </a:lnTo>
                  <a:lnTo>
                    <a:pt x="2463203" y="225094"/>
                  </a:lnTo>
                  <a:lnTo>
                    <a:pt x="2449055" y="205181"/>
                  </a:lnTo>
                  <a:lnTo>
                    <a:pt x="2449055" y="307771"/>
                  </a:lnTo>
                  <a:lnTo>
                    <a:pt x="2463203" y="327685"/>
                  </a:lnTo>
                  <a:lnTo>
                    <a:pt x="2501709" y="343992"/>
                  </a:lnTo>
                  <a:lnTo>
                    <a:pt x="2558694" y="355015"/>
                  </a:lnTo>
                  <a:lnTo>
                    <a:pt x="2628277" y="359067"/>
                  </a:lnTo>
                  <a:lnTo>
                    <a:pt x="2697873" y="355015"/>
                  </a:lnTo>
                  <a:lnTo>
                    <a:pt x="2754858" y="343992"/>
                  </a:lnTo>
                  <a:lnTo>
                    <a:pt x="2793365" y="327685"/>
                  </a:lnTo>
                  <a:lnTo>
                    <a:pt x="2807500" y="307771"/>
                  </a:lnTo>
                  <a:lnTo>
                    <a:pt x="2807500" y="282117"/>
                  </a:lnTo>
                  <a:lnTo>
                    <a:pt x="2807500" y="256476"/>
                  </a:lnTo>
                  <a:lnTo>
                    <a:pt x="2807500" y="205181"/>
                  </a:lnTo>
                  <a:close/>
                </a:path>
                <a:path w="5170170" h="504189">
                  <a:moveTo>
                    <a:pt x="2807500" y="76936"/>
                  </a:moveTo>
                  <a:lnTo>
                    <a:pt x="2793365" y="96862"/>
                  </a:lnTo>
                  <a:lnTo>
                    <a:pt x="2769095" y="107149"/>
                  </a:lnTo>
                  <a:lnTo>
                    <a:pt x="2769095" y="159016"/>
                  </a:lnTo>
                  <a:lnTo>
                    <a:pt x="2769095" y="174396"/>
                  </a:lnTo>
                  <a:lnTo>
                    <a:pt x="2763977" y="179527"/>
                  </a:lnTo>
                  <a:lnTo>
                    <a:pt x="2748623" y="179527"/>
                  </a:lnTo>
                  <a:lnTo>
                    <a:pt x="2743492" y="174396"/>
                  </a:lnTo>
                  <a:lnTo>
                    <a:pt x="2743492" y="159016"/>
                  </a:lnTo>
                  <a:lnTo>
                    <a:pt x="2748623" y="153885"/>
                  </a:lnTo>
                  <a:lnTo>
                    <a:pt x="2763977" y="153885"/>
                  </a:lnTo>
                  <a:lnTo>
                    <a:pt x="2769095" y="159016"/>
                  </a:lnTo>
                  <a:lnTo>
                    <a:pt x="2769095" y="107149"/>
                  </a:lnTo>
                  <a:lnTo>
                    <a:pt x="2754858" y="113169"/>
                  </a:lnTo>
                  <a:lnTo>
                    <a:pt x="2697873" y="124193"/>
                  </a:lnTo>
                  <a:lnTo>
                    <a:pt x="2628277" y="128231"/>
                  </a:lnTo>
                  <a:lnTo>
                    <a:pt x="2558694" y="124193"/>
                  </a:lnTo>
                  <a:lnTo>
                    <a:pt x="2501709" y="113169"/>
                  </a:lnTo>
                  <a:lnTo>
                    <a:pt x="2463203" y="96862"/>
                  </a:lnTo>
                  <a:lnTo>
                    <a:pt x="2449055" y="76936"/>
                  </a:lnTo>
                  <a:lnTo>
                    <a:pt x="2449055" y="179527"/>
                  </a:lnTo>
                  <a:lnTo>
                    <a:pt x="2463203" y="199453"/>
                  </a:lnTo>
                  <a:lnTo>
                    <a:pt x="2501709" y="215760"/>
                  </a:lnTo>
                  <a:lnTo>
                    <a:pt x="2558694" y="226783"/>
                  </a:lnTo>
                  <a:lnTo>
                    <a:pt x="2628277" y="230822"/>
                  </a:lnTo>
                  <a:lnTo>
                    <a:pt x="2697873" y="226783"/>
                  </a:lnTo>
                  <a:lnTo>
                    <a:pt x="2754858" y="215760"/>
                  </a:lnTo>
                  <a:lnTo>
                    <a:pt x="2793365" y="199453"/>
                  </a:lnTo>
                  <a:lnTo>
                    <a:pt x="2807500" y="179527"/>
                  </a:lnTo>
                  <a:lnTo>
                    <a:pt x="2807500" y="153885"/>
                  </a:lnTo>
                  <a:lnTo>
                    <a:pt x="2807500" y="128231"/>
                  </a:lnTo>
                  <a:lnTo>
                    <a:pt x="2807500" y="76936"/>
                  </a:lnTo>
                  <a:close/>
                </a:path>
                <a:path w="5170170" h="504189">
                  <a:moveTo>
                    <a:pt x="2807512" y="51295"/>
                  </a:moveTo>
                  <a:lnTo>
                    <a:pt x="2793428" y="31330"/>
                  </a:lnTo>
                  <a:lnTo>
                    <a:pt x="2755011" y="15024"/>
                  </a:lnTo>
                  <a:lnTo>
                    <a:pt x="2698051" y="4025"/>
                  </a:lnTo>
                  <a:lnTo>
                    <a:pt x="2628290" y="0"/>
                  </a:lnTo>
                  <a:lnTo>
                    <a:pt x="2558516" y="4025"/>
                  </a:lnTo>
                  <a:lnTo>
                    <a:pt x="2501557" y="15024"/>
                  </a:lnTo>
                  <a:lnTo>
                    <a:pt x="2463139" y="31330"/>
                  </a:lnTo>
                  <a:lnTo>
                    <a:pt x="2449055" y="51295"/>
                  </a:lnTo>
                  <a:lnTo>
                    <a:pt x="2463139" y="71259"/>
                  </a:lnTo>
                  <a:lnTo>
                    <a:pt x="2501557" y="87566"/>
                  </a:lnTo>
                  <a:lnTo>
                    <a:pt x="2558516" y="98552"/>
                  </a:lnTo>
                  <a:lnTo>
                    <a:pt x="2628290" y="102590"/>
                  </a:lnTo>
                  <a:lnTo>
                    <a:pt x="2698051" y="98552"/>
                  </a:lnTo>
                  <a:lnTo>
                    <a:pt x="2755011" y="87566"/>
                  </a:lnTo>
                  <a:lnTo>
                    <a:pt x="2793428" y="71259"/>
                  </a:lnTo>
                  <a:lnTo>
                    <a:pt x="2807512" y="51295"/>
                  </a:lnTo>
                  <a:close/>
                </a:path>
                <a:path w="5170170" h="504189">
                  <a:moveTo>
                    <a:pt x="5169700" y="349643"/>
                  </a:moveTo>
                  <a:lnTo>
                    <a:pt x="5155565" y="369608"/>
                  </a:lnTo>
                  <a:lnTo>
                    <a:pt x="5131295" y="379920"/>
                  </a:lnTo>
                  <a:lnTo>
                    <a:pt x="5131295" y="431914"/>
                  </a:lnTo>
                  <a:lnTo>
                    <a:pt x="5131295" y="447344"/>
                  </a:lnTo>
                  <a:lnTo>
                    <a:pt x="5126177" y="452488"/>
                  </a:lnTo>
                  <a:lnTo>
                    <a:pt x="5110823" y="452488"/>
                  </a:lnTo>
                  <a:lnTo>
                    <a:pt x="5105692" y="447344"/>
                  </a:lnTo>
                  <a:lnTo>
                    <a:pt x="5105692" y="431914"/>
                  </a:lnTo>
                  <a:lnTo>
                    <a:pt x="5110823" y="426770"/>
                  </a:lnTo>
                  <a:lnTo>
                    <a:pt x="5126177" y="426770"/>
                  </a:lnTo>
                  <a:lnTo>
                    <a:pt x="5131295" y="431914"/>
                  </a:lnTo>
                  <a:lnTo>
                    <a:pt x="5131295" y="379920"/>
                  </a:lnTo>
                  <a:lnTo>
                    <a:pt x="5117058" y="385965"/>
                  </a:lnTo>
                  <a:lnTo>
                    <a:pt x="5060073" y="397014"/>
                  </a:lnTo>
                  <a:lnTo>
                    <a:pt x="4990477" y="401066"/>
                  </a:lnTo>
                  <a:lnTo>
                    <a:pt x="4920894" y="397014"/>
                  </a:lnTo>
                  <a:lnTo>
                    <a:pt x="4863909" y="385965"/>
                  </a:lnTo>
                  <a:lnTo>
                    <a:pt x="4825403" y="369608"/>
                  </a:lnTo>
                  <a:lnTo>
                    <a:pt x="4811255" y="349643"/>
                  </a:lnTo>
                  <a:lnTo>
                    <a:pt x="4811255" y="452488"/>
                  </a:lnTo>
                  <a:lnTo>
                    <a:pt x="4825403" y="472452"/>
                  </a:lnTo>
                  <a:lnTo>
                    <a:pt x="4863909" y="488797"/>
                  </a:lnTo>
                  <a:lnTo>
                    <a:pt x="4920894" y="499846"/>
                  </a:lnTo>
                  <a:lnTo>
                    <a:pt x="4990477" y="503910"/>
                  </a:lnTo>
                  <a:lnTo>
                    <a:pt x="5060073" y="499846"/>
                  </a:lnTo>
                  <a:lnTo>
                    <a:pt x="5117058" y="488797"/>
                  </a:lnTo>
                  <a:lnTo>
                    <a:pt x="5155565" y="472452"/>
                  </a:lnTo>
                  <a:lnTo>
                    <a:pt x="5169700" y="452488"/>
                  </a:lnTo>
                  <a:lnTo>
                    <a:pt x="5169700" y="426770"/>
                  </a:lnTo>
                  <a:lnTo>
                    <a:pt x="5169700" y="401066"/>
                  </a:lnTo>
                  <a:lnTo>
                    <a:pt x="5169700" y="349643"/>
                  </a:lnTo>
                  <a:close/>
                </a:path>
                <a:path w="5170170" h="504189">
                  <a:moveTo>
                    <a:pt x="5169700" y="221094"/>
                  </a:moveTo>
                  <a:lnTo>
                    <a:pt x="5155565" y="241058"/>
                  </a:lnTo>
                  <a:lnTo>
                    <a:pt x="5131295" y="251371"/>
                  </a:lnTo>
                  <a:lnTo>
                    <a:pt x="5131295" y="303364"/>
                  </a:lnTo>
                  <a:lnTo>
                    <a:pt x="5131295" y="318795"/>
                  </a:lnTo>
                  <a:lnTo>
                    <a:pt x="5126177" y="323938"/>
                  </a:lnTo>
                  <a:lnTo>
                    <a:pt x="5110823" y="323938"/>
                  </a:lnTo>
                  <a:lnTo>
                    <a:pt x="5105705" y="318795"/>
                  </a:lnTo>
                  <a:lnTo>
                    <a:pt x="5105705" y="303364"/>
                  </a:lnTo>
                  <a:lnTo>
                    <a:pt x="5110823" y="298221"/>
                  </a:lnTo>
                  <a:lnTo>
                    <a:pt x="5126177" y="298221"/>
                  </a:lnTo>
                  <a:lnTo>
                    <a:pt x="5131295" y="303364"/>
                  </a:lnTo>
                  <a:lnTo>
                    <a:pt x="5131295" y="251371"/>
                  </a:lnTo>
                  <a:lnTo>
                    <a:pt x="5117058" y="257416"/>
                  </a:lnTo>
                  <a:lnTo>
                    <a:pt x="5060073" y="268452"/>
                  </a:lnTo>
                  <a:lnTo>
                    <a:pt x="4990477" y="272516"/>
                  </a:lnTo>
                  <a:lnTo>
                    <a:pt x="4920894" y="268452"/>
                  </a:lnTo>
                  <a:lnTo>
                    <a:pt x="4863909" y="257416"/>
                  </a:lnTo>
                  <a:lnTo>
                    <a:pt x="4825403" y="241058"/>
                  </a:lnTo>
                  <a:lnTo>
                    <a:pt x="4811255" y="221094"/>
                  </a:lnTo>
                  <a:lnTo>
                    <a:pt x="4811255" y="323938"/>
                  </a:lnTo>
                  <a:lnTo>
                    <a:pt x="4825403" y="343903"/>
                  </a:lnTo>
                  <a:lnTo>
                    <a:pt x="4863909" y="360248"/>
                  </a:lnTo>
                  <a:lnTo>
                    <a:pt x="4920894" y="371297"/>
                  </a:lnTo>
                  <a:lnTo>
                    <a:pt x="4990477" y="375361"/>
                  </a:lnTo>
                  <a:lnTo>
                    <a:pt x="5060073" y="371297"/>
                  </a:lnTo>
                  <a:lnTo>
                    <a:pt x="5117058" y="360248"/>
                  </a:lnTo>
                  <a:lnTo>
                    <a:pt x="5155565" y="343903"/>
                  </a:lnTo>
                  <a:lnTo>
                    <a:pt x="5169700" y="323938"/>
                  </a:lnTo>
                  <a:lnTo>
                    <a:pt x="5169700" y="298221"/>
                  </a:lnTo>
                  <a:lnTo>
                    <a:pt x="5169700" y="272516"/>
                  </a:lnTo>
                  <a:lnTo>
                    <a:pt x="5169700" y="221094"/>
                  </a:lnTo>
                  <a:close/>
                </a:path>
                <a:path w="5170170" h="504189">
                  <a:moveTo>
                    <a:pt x="5169700" y="92544"/>
                  </a:moveTo>
                  <a:lnTo>
                    <a:pt x="5155565" y="112509"/>
                  </a:lnTo>
                  <a:lnTo>
                    <a:pt x="5131295" y="122821"/>
                  </a:lnTo>
                  <a:lnTo>
                    <a:pt x="5131295" y="174815"/>
                  </a:lnTo>
                  <a:lnTo>
                    <a:pt x="5131295" y="190246"/>
                  </a:lnTo>
                  <a:lnTo>
                    <a:pt x="5126177" y="195389"/>
                  </a:lnTo>
                  <a:lnTo>
                    <a:pt x="5110823" y="195389"/>
                  </a:lnTo>
                  <a:lnTo>
                    <a:pt x="5105705" y="190246"/>
                  </a:lnTo>
                  <a:lnTo>
                    <a:pt x="5105705" y="174815"/>
                  </a:lnTo>
                  <a:lnTo>
                    <a:pt x="5110823" y="169672"/>
                  </a:lnTo>
                  <a:lnTo>
                    <a:pt x="5126177" y="169672"/>
                  </a:lnTo>
                  <a:lnTo>
                    <a:pt x="5131295" y="174815"/>
                  </a:lnTo>
                  <a:lnTo>
                    <a:pt x="5131295" y="122821"/>
                  </a:lnTo>
                  <a:lnTo>
                    <a:pt x="5117058" y="128854"/>
                  </a:lnTo>
                  <a:lnTo>
                    <a:pt x="5060073" y="139903"/>
                  </a:lnTo>
                  <a:lnTo>
                    <a:pt x="4990490" y="143967"/>
                  </a:lnTo>
                  <a:lnTo>
                    <a:pt x="4920894" y="139903"/>
                  </a:lnTo>
                  <a:lnTo>
                    <a:pt x="4863909" y="128854"/>
                  </a:lnTo>
                  <a:lnTo>
                    <a:pt x="4825403" y="112509"/>
                  </a:lnTo>
                  <a:lnTo>
                    <a:pt x="4811255" y="92544"/>
                  </a:lnTo>
                  <a:lnTo>
                    <a:pt x="4811255" y="195389"/>
                  </a:lnTo>
                  <a:lnTo>
                    <a:pt x="4825403" y="215353"/>
                  </a:lnTo>
                  <a:lnTo>
                    <a:pt x="4863909" y="231698"/>
                  </a:lnTo>
                  <a:lnTo>
                    <a:pt x="4920894" y="242747"/>
                  </a:lnTo>
                  <a:lnTo>
                    <a:pt x="4990490" y="246799"/>
                  </a:lnTo>
                  <a:lnTo>
                    <a:pt x="5060073" y="242747"/>
                  </a:lnTo>
                  <a:lnTo>
                    <a:pt x="5117058" y="231698"/>
                  </a:lnTo>
                  <a:lnTo>
                    <a:pt x="5155565" y="215353"/>
                  </a:lnTo>
                  <a:lnTo>
                    <a:pt x="5169700" y="195389"/>
                  </a:lnTo>
                  <a:lnTo>
                    <a:pt x="5169700" y="169672"/>
                  </a:lnTo>
                  <a:lnTo>
                    <a:pt x="5169700" y="143967"/>
                  </a:lnTo>
                  <a:lnTo>
                    <a:pt x="5169700" y="92544"/>
                  </a:lnTo>
                  <a:close/>
                </a:path>
                <a:path w="5170170" h="504189">
                  <a:moveTo>
                    <a:pt x="5169700" y="66827"/>
                  </a:moveTo>
                  <a:lnTo>
                    <a:pt x="5155628" y="46824"/>
                  </a:lnTo>
                  <a:lnTo>
                    <a:pt x="5117211" y="30480"/>
                  </a:lnTo>
                  <a:lnTo>
                    <a:pt x="5060251" y="19456"/>
                  </a:lnTo>
                  <a:lnTo>
                    <a:pt x="4990490" y="15417"/>
                  </a:lnTo>
                  <a:lnTo>
                    <a:pt x="4920716" y="19456"/>
                  </a:lnTo>
                  <a:lnTo>
                    <a:pt x="4863757" y="30480"/>
                  </a:lnTo>
                  <a:lnTo>
                    <a:pt x="4825339" y="46824"/>
                  </a:lnTo>
                  <a:lnTo>
                    <a:pt x="4811268" y="66827"/>
                  </a:lnTo>
                  <a:lnTo>
                    <a:pt x="4825339" y="86842"/>
                  </a:lnTo>
                  <a:lnTo>
                    <a:pt x="4863757" y="103187"/>
                  </a:lnTo>
                  <a:lnTo>
                    <a:pt x="4920716" y="114211"/>
                  </a:lnTo>
                  <a:lnTo>
                    <a:pt x="4990490" y="118249"/>
                  </a:lnTo>
                  <a:lnTo>
                    <a:pt x="5060251" y="114211"/>
                  </a:lnTo>
                  <a:lnTo>
                    <a:pt x="5117211" y="103187"/>
                  </a:lnTo>
                  <a:lnTo>
                    <a:pt x="5155628" y="86842"/>
                  </a:lnTo>
                  <a:lnTo>
                    <a:pt x="5169700" y="66827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302508" y="6461759"/>
              <a:ext cx="5445760" cy="396240"/>
            </a:xfrm>
            <a:custGeom>
              <a:avLst/>
              <a:gdLst/>
              <a:ahLst/>
              <a:cxnLst/>
              <a:rect l="l" t="t" r="r" b="b"/>
              <a:pathLst>
                <a:path w="5445759" h="396240">
                  <a:moveTo>
                    <a:pt x="5445251" y="0"/>
                  </a:moveTo>
                  <a:lnTo>
                    <a:pt x="0" y="0"/>
                  </a:lnTo>
                  <a:lnTo>
                    <a:pt x="0" y="396239"/>
                  </a:lnTo>
                  <a:lnTo>
                    <a:pt x="5445251" y="396239"/>
                  </a:lnTo>
                  <a:lnTo>
                    <a:pt x="54452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3381540" y="6489056"/>
            <a:ext cx="138049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AG</a:t>
            </a:r>
            <a:r>
              <a:rPr dirty="0" sz="1050" spc="-15">
                <a:latin typeface="Calibri"/>
                <a:cs typeface="Calibri"/>
              </a:rPr>
              <a:t>: </a:t>
            </a:r>
            <a:r>
              <a:rPr dirty="0" sz="1050">
                <a:latin typeface="Calibri"/>
                <a:cs typeface="Calibri"/>
              </a:rPr>
              <a:t>Aggregator</a:t>
            </a:r>
            <a:r>
              <a:rPr dirty="0" sz="1050" spc="220">
                <a:latin typeface="Calibri"/>
                <a:cs typeface="Calibri"/>
              </a:rPr>
              <a:t>  </a:t>
            </a:r>
            <a:r>
              <a:rPr dirty="0" sz="1050">
                <a:latin typeface="SimSun"/>
                <a:cs typeface="SimSun"/>
              </a:rPr>
              <a:t>㚊</a:t>
            </a:r>
            <a:r>
              <a:rPr dirty="0" sz="1050" spc="-25">
                <a:latin typeface="SimSun"/>
                <a:cs typeface="SimSun"/>
              </a:rPr>
              <a:t>ਸಘ</a:t>
            </a:r>
            <a:endParaRPr sz="10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latin typeface="Calibri"/>
                <a:cs typeface="Calibri"/>
              </a:rPr>
              <a:t>CO: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Collaborator</a:t>
            </a:r>
            <a:r>
              <a:rPr dirty="0" sz="1050" spc="-55">
                <a:latin typeface="Calibri"/>
                <a:cs typeface="Calibri"/>
              </a:rPr>
              <a:t> </a:t>
            </a:r>
            <a:r>
              <a:rPr dirty="0" sz="1050" spc="-25">
                <a:latin typeface="SimSun"/>
                <a:cs typeface="SimSun"/>
              </a:rPr>
              <a:t>ਸ֌ಘ</a:t>
            </a:r>
            <a:endParaRPr sz="1050">
              <a:latin typeface="SimSun"/>
              <a:cs typeface="SimSun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2131" y="5987796"/>
            <a:ext cx="638554" cy="345935"/>
          </a:xfrm>
          <a:prstGeom prst="rect">
            <a:avLst/>
          </a:prstGeom>
        </p:spPr>
      </p:pic>
      <p:sp>
        <p:nvSpPr>
          <p:cNvPr id="66" name="object 66" descr=""/>
          <p:cNvSpPr txBox="1"/>
          <p:nvPr/>
        </p:nvSpPr>
        <p:spPr>
          <a:xfrm>
            <a:off x="6466697" y="6300523"/>
            <a:ext cx="141732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795020" algn="l"/>
              </a:tabLst>
            </a:pPr>
            <a:r>
              <a:rPr dirty="0" baseline="3703" sz="1125">
                <a:latin typeface="Times New Roman"/>
                <a:cs typeface="Times New Roman"/>
              </a:rPr>
              <a:t>Tiger</a:t>
            </a:r>
            <a:r>
              <a:rPr dirty="0" baseline="3703" sz="1125" spc="-44">
                <a:latin typeface="Times New Roman"/>
                <a:cs typeface="Times New Roman"/>
              </a:rPr>
              <a:t> </a:t>
            </a:r>
            <a:r>
              <a:rPr dirty="0" baseline="3703" sz="1125">
                <a:latin typeface="Times New Roman"/>
                <a:cs typeface="Times New Roman"/>
              </a:rPr>
              <a:t>Lake</a:t>
            </a:r>
            <a:r>
              <a:rPr dirty="0" baseline="3703" sz="1125" spc="-7">
                <a:latin typeface="Times New Roman"/>
                <a:cs typeface="Times New Roman"/>
              </a:rPr>
              <a:t> </a:t>
            </a:r>
            <a:r>
              <a:rPr dirty="0" baseline="3703" sz="1125" spc="-37">
                <a:latin typeface="Times New Roman"/>
                <a:cs typeface="Times New Roman"/>
              </a:rPr>
              <a:t>C1</a:t>
            </a:r>
            <a:r>
              <a:rPr dirty="0" baseline="3703" sz="1125">
                <a:latin typeface="Times New Roman"/>
                <a:cs typeface="Times New Roman"/>
              </a:rPr>
              <a:t>	</a:t>
            </a:r>
            <a:r>
              <a:rPr dirty="0" sz="750">
                <a:latin typeface="Times New Roman"/>
                <a:cs typeface="Times New Roman"/>
              </a:rPr>
              <a:t>Tiger</a:t>
            </a:r>
            <a:r>
              <a:rPr dirty="0" sz="750" spc="-30">
                <a:latin typeface="Times New Roman"/>
                <a:cs typeface="Times New Roman"/>
              </a:rPr>
              <a:t> </a:t>
            </a:r>
            <a:r>
              <a:rPr dirty="0" sz="750">
                <a:latin typeface="Times New Roman"/>
                <a:cs typeface="Times New Roman"/>
              </a:rPr>
              <a:t>Lake</a:t>
            </a:r>
            <a:r>
              <a:rPr dirty="0" sz="750" spc="-5">
                <a:latin typeface="Times New Roman"/>
                <a:cs typeface="Times New Roman"/>
              </a:rPr>
              <a:t> </a:t>
            </a:r>
            <a:r>
              <a:rPr dirty="0" sz="750" spc="-25">
                <a:latin typeface="Times New Roman"/>
                <a:cs typeface="Times New Roman"/>
              </a:rPr>
              <a:t>C10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384310" y="5845538"/>
            <a:ext cx="1645285" cy="35433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683895" marR="30480" indent="-646430">
              <a:lnSpc>
                <a:spcPct val="80800"/>
              </a:lnSpc>
              <a:spcBef>
                <a:spcPts val="345"/>
              </a:spcBef>
            </a:pPr>
            <a:r>
              <a:rPr dirty="0" sz="1050" b="1">
                <a:latin typeface="Times New Roman"/>
                <a:cs typeface="Times New Roman"/>
              </a:rPr>
              <a:t>(Edge</a:t>
            </a:r>
            <a:r>
              <a:rPr dirty="0" sz="1050" spc="-40" b="1">
                <a:latin typeface="Times New Roman"/>
                <a:cs typeface="Times New Roman"/>
              </a:rPr>
              <a:t> </a:t>
            </a:r>
            <a:r>
              <a:rPr dirty="0" sz="1050" b="1">
                <a:latin typeface="Times New Roman"/>
                <a:cs typeface="Times New Roman"/>
              </a:rPr>
              <a:t>Computing</a:t>
            </a:r>
            <a:r>
              <a:rPr dirty="0" sz="1050" spc="-35" b="1">
                <a:latin typeface="Times New Roman"/>
                <a:cs typeface="Times New Roman"/>
              </a:rPr>
              <a:t> </a:t>
            </a:r>
            <a:r>
              <a:rPr dirty="0" sz="1050" b="1">
                <a:latin typeface="Times New Roman"/>
                <a:cs typeface="Times New Roman"/>
              </a:rPr>
              <a:t>Client</a:t>
            </a:r>
            <a:r>
              <a:rPr dirty="0" sz="1050" spc="-35" b="1">
                <a:latin typeface="Times New Roman"/>
                <a:cs typeface="Times New Roman"/>
              </a:rPr>
              <a:t> </a:t>
            </a:r>
            <a:r>
              <a:rPr dirty="0" sz="1050" spc="-25" b="1">
                <a:latin typeface="Times New Roman"/>
                <a:cs typeface="Times New Roman"/>
              </a:rPr>
              <a:t>by </a:t>
            </a:r>
            <a:r>
              <a:rPr dirty="0" sz="1050" spc="-185" b="1">
                <a:latin typeface="Times New Roman"/>
                <a:cs typeface="Times New Roman"/>
              </a:rPr>
              <a:t>D</a:t>
            </a:r>
            <a:r>
              <a:rPr dirty="0" baseline="-12345" sz="2025" spc="-600">
                <a:latin typeface="Calibri"/>
                <a:cs typeface="Calibri"/>
              </a:rPr>
              <a:t>…</a:t>
            </a:r>
            <a:r>
              <a:rPr dirty="0" sz="1050" spc="180" b="1">
                <a:latin typeface="Times New Roman"/>
                <a:cs typeface="Times New Roman"/>
              </a:rPr>
              <a:t>F</a:t>
            </a:r>
            <a:r>
              <a:rPr dirty="0" sz="1050" spc="170" b="1">
                <a:latin typeface="Times New Roman"/>
                <a:cs typeface="Times New Roman"/>
              </a:rPr>
              <a:t>I</a:t>
            </a:r>
            <a:r>
              <a:rPr dirty="0" sz="1050" spc="180" b="1">
                <a:latin typeface="Times New Roman"/>
                <a:cs typeface="Times New Roman"/>
              </a:rPr>
              <a:t>)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3665982" y="5816346"/>
            <a:ext cx="1887220" cy="608330"/>
          </a:xfrm>
          <a:prstGeom prst="rect">
            <a:avLst/>
          </a:prstGeom>
          <a:ln w="25400">
            <a:solidFill>
              <a:srgbClr val="385D8A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algn="ctr" marL="181610" marR="128270">
              <a:lnSpc>
                <a:spcPct val="77800"/>
              </a:lnSpc>
              <a:spcBef>
                <a:spcPts val="250"/>
              </a:spcBef>
            </a:pPr>
            <a:r>
              <a:rPr dirty="0" sz="1050" b="1">
                <a:latin typeface="Times New Roman"/>
                <a:cs typeface="Times New Roman"/>
              </a:rPr>
              <a:t>(Edge</a:t>
            </a:r>
            <a:r>
              <a:rPr dirty="0" sz="1050" spc="-10" b="1">
                <a:latin typeface="Times New Roman"/>
                <a:cs typeface="Times New Roman"/>
              </a:rPr>
              <a:t> </a:t>
            </a:r>
            <a:r>
              <a:rPr dirty="0" sz="1050" b="1">
                <a:latin typeface="Times New Roman"/>
                <a:cs typeface="Times New Roman"/>
              </a:rPr>
              <a:t>C</a:t>
            </a:r>
            <a:r>
              <a:rPr dirty="0" sz="1050" spc="-5" b="1">
                <a:latin typeface="Times New Roman"/>
                <a:cs typeface="Times New Roman"/>
              </a:rPr>
              <a:t>o</a:t>
            </a:r>
            <a:r>
              <a:rPr dirty="0" sz="1050" spc="-25" b="1">
                <a:latin typeface="Times New Roman"/>
                <a:cs typeface="Times New Roman"/>
              </a:rPr>
              <a:t>m</a:t>
            </a:r>
            <a:r>
              <a:rPr dirty="0" sz="1050" spc="-125" b="1">
                <a:latin typeface="Times New Roman"/>
                <a:cs typeface="Times New Roman"/>
              </a:rPr>
              <a:t>p</a:t>
            </a:r>
            <a:r>
              <a:rPr dirty="0" baseline="-14403" sz="2025" spc="-1200">
                <a:latin typeface="Times New Roman"/>
                <a:cs typeface="Times New Roman"/>
              </a:rPr>
              <a:t>B</a:t>
            </a:r>
            <a:r>
              <a:rPr dirty="0" sz="1050" spc="-5" b="1">
                <a:latin typeface="Times New Roman"/>
                <a:cs typeface="Times New Roman"/>
              </a:rPr>
              <a:t>u</a:t>
            </a:r>
            <a:r>
              <a:rPr dirty="0" sz="1050" spc="-10" b="1">
                <a:latin typeface="Times New Roman"/>
                <a:cs typeface="Times New Roman"/>
              </a:rPr>
              <a:t>t</a:t>
            </a:r>
            <a:r>
              <a:rPr dirty="0" sz="1050" spc="-15" b="1">
                <a:latin typeface="Times New Roman"/>
                <a:cs typeface="Times New Roman"/>
              </a:rPr>
              <a:t>i</a:t>
            </a:r>
            <a:r>
              <a:rPr dirty="0" sz="1050" spc="-5" b="1">
                <a:latin typeface="Times New Roman"/>
                <a:cs typeface="Times New Roman"/>
              </a:rPr>
              <a:t>ng </a:t>
            </a:r>
            <a:r>
              <a:rPr dirty="0" sz="1050" b="1">
                <a:latin typeface="Times New Roman"/>
                <a:cs typeface="Times New Roman"/>
              </a:rPr>
              <a:t>Client</a:t>
            </a:r>
            <a:r>
              <a:rPr dirty="0" sz="1050" spc="-10" b="1">
                <a:latin typeface="Times New Roman"/>
                <a:cs typeface="Times New Roman"/>
              </a:rPr>
              <a:t> </a:t>
            </a:r>
            <a:r>
              <a:rPr dirty="0" sz="1050" spc="-25" b="1">
                <a:latin typeface="Times New Roman"/>
                <a:cs typeface="Times New Roman"/>
              </a:rPr>
              <a:t>by </a:t>
            </a:r>
            <a:r>
              <a:rPr dirty="0" sz="1050" spc="-450" b="1">
                <a:latin typeface="Times New Roman"/>
                <a:cs typeface="Times New Roman"/>
              </a:rPr>
              <a:t>D</a:t>
            </a:r>
            <a:r>
              <a:rPr dirty="0" baseline="-26748" sz="2025" spc="-195">
                <a:latin typeface="Calibri"/>
                <a:cs typeface="Calibri"/>
              </a:rPr>
              <a:t>…</a:t>
            </a:r>
            <a:r>
              <a:rPr dirty="0" sz="1050" spc="180" b="1">
                <a:latin typeface="Times New Roman"/>
                <a:cs typeface="Times New Roman"/>
              </a:rPr>
              <a:t>F</a:t>
            </a:r>
            <a:r>
              <a:rPr dirty="0" sz="1050" spc="170" b="1">
                <a:latin typeface="Times New Roman"/>
                <a:cs typeface="Times New Roman"/>
              </a:rPr>
              <a:t>I</a:t>
            </a:r>
            <a:r>
              <a:rPr dirty="0" sz="1050" spc="180" b="1">
                <a:latin typeface="Times New Roman"/>
                <a:cs typeface="Times New Roman"/>
              </a:rPr>
              <a:t>)</a:t>
            </a:r>
            <a:endParaRPr sz="1050">
              <a:latin typeface="Times New Roman"/>
              <a:cs typeface="Times New Roman"/>
            </a:endParaRPr>
          </a:p>
          <a:p>
            <a:pPr algn="ctr" marL="35560">
              <a:lnSpc>
                <a:spcPts val="855"/>
              </a:lnSpc>
              <a:spcBef>
                <a:spcPts val="1160"/>
              </a:spcBef>
              <a:tabLst>
                <a:tab pos="879475" algn="l"/>
              </a:tabLst>
            </a:pPr>
            <a:r>
              <a:rPr dirty="0" baseline="3703" sz="1125">
                <a:latin typeface="Times New Roman"/>
                <a:cs typeface="Times New Roman"/>
              </a:rPr>
              <a:t>Tiger</a:t>
            </a:r>
            <a:r>
              <a:rPr dirty="0" baseline="3703" sz="1125" spc="-44">
                <a:latin typeface="Times New Roman"/>
                <a:cs typeface="Times New Roman"/>
              </a:rPr>
              <a:t> </a:t>
            </a:r>
            <a:r>
              <a:rPr dirty="0" baseline="3703" sz="1125">
                <a:latin typeface="Times New Roman"/>
                <a:cs typeface="Times New Roman"/>
              </a:rPr>
              <a:t>Lake</a:t>
            </a:r>
            <a:r>
              <a:rPr dirty="0" baseline="3703" sz="1125" spc="-7">
                <a:latin typeface="Times New Roman"/>
                <a:cs typeface="Times New Roman"/>
              </a:rPr>
              <a:t> </a:t>
            </a:r>
            <a:r>
              <a:rPr dirty="0" baseline="3703" sz="1125" spc="-37">
                <a:latin typeface="Times New Roman"/>
                <a:cs typeface="Times New Roman"/>
              </a:rPr>
              <a:t>B1</a:t>
            </a:r>
            <a:r>
              <a:rPr dirty="0" baseline="3703" sz="1125">
                <a:latin typeface="Times New Roman"/>
                <a:cs typeface="Times New Roman"/>
              </a:rPr>
              <a:t>	</a:t>
            </a:r>
            <a:r>
              <a:rPr dirty="0" sz="750">
                <a:latin typeface="Times New Roman"/>
                <a:cs typeface="Times New Roman"/>
              </a:rPr>
              <a:t>Tiger</a:t>
            </a:r>
            <a:r>
              <a:rPr dirty="0" sz="750" spc="-30">
                <a:latin typeface="Times New Roman"/>
                <a:cs typeface="Times New Roman"/>
              </a:rPr>
              <a:t> </a:t>
            </a:r>
            <a:r>
              <a:rPr dirty="0" sz="750">
                <a:latin typeface="Times New Roman"/>
                <a:cs typeface="Times New Roman"/>
              </a:rPr>
              <a:t>Lake</a:t>
            </a:r>
            <a:r>
              <a:rPr dirty="0" sz="750" spc="-5">
                <a:latin typeface="Times New Roman"/>
                <a:cs typeface="Times New Roman"/>
              </a:rPr>
              <a:t> </a:t>
            </a:r>
            <a:r>
              <a:rPr dirty="0" sz="750" spc="-25">
                <a:latin typeface="Times New Roman"/>
                <a:cs typeface="Times New Roman"/>
              </a:rPr>
              <a:t>B10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061192" y="6024007"/>
            <a:ext cx="1320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350" spc="-5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3582584" y="5365055"/>
            <a:ext cx="9067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Times New Roman"/>
                <a:cs typeface="Times New Roman"/>
              </a:rPr>
              <a:t>Client/Physician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3582584" y="5525050"/>
            <a:ext cx="60642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Times New Roman"/>
                <a:cs typeface="Times New Roman"/>
              </a:rPr>
              <a:t>request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the </a:t>
            </a:r>
            <a:r>
              <a:rPr dirty="0" sz="1050" spc="-10">
                <a:latin typeface="Times New Roman"/>
                <a:cs typeface="Times New Roman"/>
              </a:rPr>
              <a:t>service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967096" y="5399453"/>
            <a:ext cx="19608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42365" algn="l"/>
              </a:tabLst>
            </a:pPr>
            <a:r>
              <a:rPr dirty="0" baseline="2645" sz="1575" spc="-15">
                <a:latin typeface="Times New Roman"/>
                <a:cs typeface="Times New Roman"/>
              </a:rPr>
              <a:t>Client/Physician</a:t>
            </a:r>
            <a:r>
              <a:rPr dirty="0" baseline="2645" sz="1575">
                <a:latin typeface="Times New Roman"/>
                <a:cs typeface="Times New Roman"/>
              </a:rPr>
              <a:t>	</a:t>
            </a:r>
            <a:r>
              <a:rPr dirty="0" sz="1050">
                <a:latin typeface="Times New Roman"/>
                <a:cs typeface="Times New Roman"/>
              </a:rPr>
              <a:t>Server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respond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5967096" y="5550263"/>
            <a:ext cx="10147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Times New Roman"/>
                <a:cs typeface="Times New Roman"/>
              </a:rPr>
              <a:t>request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the</a:t>
            </a:r>
            <a:r>
              <a:rPr dirty="0" sz="1050" spc="-2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service</a:t>
            </a:r>
            <a:endParaRPr sz="1050">
              <a:latin typeface="Times New Roman"/>
              <a:cs typeface="Times New Roman"/>
            </a:endParaRPr>
          </a:p>
        </p:txBody>
      </p:sp>
      <p:pic>
        <p:nvPicPr>
          <p:cNvPr id="74" name="object 7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64279" y="1926335"/>
            <a:ext cx="1688592" cy="509015"/>
          </a:xfrm>
          <a:prstGeom prst="rect">
            <a:avLst/>
          </a:prstGeom>
        </p:spPr>
      </p:pic>
      <p:sp>
        <p:nvSpPr>
          <p:cNvPr id="75" name="object 75" descr=""/>
          <p:cNvSpPr txBox="1"/>
          <p:nvPr/>
        </p:nvSpPr>
        <p:spPr>
          <a:xfrm>
            <a:off x="5224376" y="2248658"/>
            <a:ext cx="2584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solidFill>
                  <a:srgbClr val="FF0000"/>
                </a:solidFill>
                <a:latin typeface="Times New Roman"/>
                <a:cs typeface="Times New Roman"/>
              </a:rPr>
              <a:t>AG: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224376" y="2408654"/>
            <a:ext cx="2199640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905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Global</a:t>
            </a:r>
            <a:r>
              <a:rPr dirty="0" sz="105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deep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learning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(DL) </a:t>
            </a:r>
            <a:r>
              <a:rPr dirty="0" sz="1050" spc="-10">
                <a:latin typeface="Times New Roman"/>
                <a:cs typeface="Times New Roman"/>
              </a:rPr>
              <a:t>model </a:t>
            </a:r>
            <a:r>
              <a:rPr dirty="0" sz="1050">
                <a:latin typeface="Times New Roman"/>
                <a:cs typeface="Times New Roman"/>
              </a:rPr>
              <a:t>training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via.</a:t>
            </a:r>
            <a:r>
              <a:rPr dirty="0" sz="1050" spc="-1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parameters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from</a:t>
            </a:r>
            <a:r>
              <a:rPr dirty="0" sz="1050" spc="-2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all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COs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-2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AG</a:t>
            </a:r>
            <a:r>
              <a:rPr dirty="0" sz="1050" spc="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FF0000"/>
                </a:solidFill>
                <a:latin typeface="Wingdings"/>
                <a:cs typeface="Wingdings"/>
              </a:rPr>
              <a:t>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 Train(CO_A</a:t>
            </a:r>
            <a:r>
              <a:rPr dirty="0" sz="1050" spc="-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105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CO_B</a:t>
            </a:r>
            <a:r>
              <a:rPr dirty="0" sz="105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105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FF0000"/>
                </a:solidFill>
                <a:latin typeface="Times New Roman"/>
                <a:cs typeface="Times New Roman"/>
              </a:rPr>
              <a:t>CO_</a:t>
            </a:r>
            <a:r>
              <a:rPr dirty="0" sz="1050" spc="-1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spc="-25">
                <a:solidFill>
                  <a:srgbClr val="FF0000"/>
                </a:solidFill>
                <a:latin typeface="Times New Roman"/>
                <a:cs typeface="Times New Roman"/>
              </a:rPr>
              <a:t>C)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46343" y="-27898"/>
            <a:ext cx="67875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4.0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Federated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Learning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Platform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for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Smart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Healthcare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27813" y="5366384"/>
            <a:ext cx="1478915" cy="1048385"/>
            <a:chOff x="27813" y="5366384"/>
            <a:chExt cx="1478915" cy="1048385"/>
          </a:xfrm>
        </p:grpSpPr>
        <p:sp>
          <p:nvSpPr>
            <p:cNvPr id="79" name="object 79" descr=""/>
            <p:cNvSpPr/>
            <p:nvPr/>
          </p:nvSpPr>
          <p:spPr>
            <a:xfrm>
              <a:off x="37338" y="5375909"/>
              <a:ext cx="1459865" cy="7620"/>
            </a:xfrm>
            <a:custGeom>
              <a:avLst/>
              <a:gdLst/>
              <a:ahLst/>
              <a:cxnLst/>
              <a:rect l="l" t="t" r="r" b="b"/>
              <a:pathLst>
                <a:path w="1459865" h="7620">
                  <a:moveTo>
                    <a:pt x="0" y="0"/>
                  </a:moveTo>
                  <a:lnTo>
                    <a:pt x="1459458" y="7619"/>
                  </a:ln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04443" y="6160007"/>
              <a:ext cx="797560" cy="254635"/>
            </a:xfrm>
            <a:custGeom>
              <a:avLst/>
              <a:gdLst/>
              <a:ahLst/>
              <a:cxnLst/>
              <a:rect l="l" t="t" r="r" b="b"/>
              <a:pathLst>
                <a:path w="797560" h="254635">
                  <a:moveTo>
                    <a:pt x="797051" y="0"/>
                  </a:moveTo>
                  <a:lnTo>
                    <a:pt x="0" y="0"/>
                  </a:lnTo>
                  <a:lnTo>
                    <a:pt x="0" y="254507"/>
                  </a:lnTo>
                  <a:lnTo>
                    <a:pt x="797051" y="254507"/>
                  </a:lnTo>
                  <a:lnTo>
                    <a:pt x="797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1267471" y="4098853"/>
            <a:ext cx="18465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Times New Roman"/>
                <a:cs typeface="Times New Roman"/>
              </a:rPr>
              <a:t>(Edge</a:t>
            </a:r>
            <a:r>
              <a:rPr dirty="0" sz="900" spc="-3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Computing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Server</a:t>
            </a:r>
            <a:r>
              <a:rPr dirty="0" sz="900" spc="-25" b="1">
                <a:latin typeface="Times New Roman"/>
                <a:cs typeface="Times New Roman"/>
              </a:rPr>
              <a:t> </a:t>
            </a:r>
            <a:r>
              <a:rPr dirty="0" sz="900" b="1">
                <a:latin typeface="Times New Roman"/>
                <a:cs typeface="Times New Roman"/>
              </a:rPr>
              <a:t>by</a:t>
            </a:r>
            <a:r>
              <a:rPr dirty="0" sz="900" spc="-20" b="1">
                <a:latin typeface="Times New Roman"/>
                <a:cs typeface="Times New Roman"/>
              </a:rPr>
              <a:t> </a:t>
            </a:r>
            <a:r>
              <a:rPr dirty="0" sz="900" spc="-10" b="1">
                <a:latin typeface="Times New Roman"/>
                <a:cs typeface="Times New Roman"/>
              </a:rPr>
              <a:t>AEWIN)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27932" y="1917151"/>
            <a:ext cx="1118870" cy="698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 indent="-180340">
              <a:lnSpc>
                <a:spcPts val="1580"/>
              </a:lnSpc>
              <a:spcBef>
                <a:spcPts val="105"/>
              </a:spcBef>
              <a:buFont typeface="Wingdings"/>
              <a:buChar char=""/>
              <a:tabLst>
                <a:tab pos="204470" algn="l"/>
              </a:tabLst>
            </a:pPr>
            <a:r>
              <a:rPr dirty="0" sz="1350" b="1">
                <a:solidFill>
                  <a:srgbClr val="00B0F0"/>
                </a:solidFill>
                <a:latin typeface="Calibri"/>
                <a:cs typeface="Calibri"/>
              </a:rPr>
              <a:t>Intel</a:t>
            </a:r>
            <a:r>
              <a:rPr dirty="0" sz="1350" spc="-6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00B0F0"/>
                </a:solidFill>
                <a:latin typeface="Calibri"/>
                <a:cs typeface="Calibri"/>
              </a:rPr>
              <a:t>OpenFL</a:t>
            </a:r>
            <a:endParaRPr sz="1350">
              <a:latin typeface="Calibri"/>
              <a:cs typeface="Calibri"/>
            </a:endParaRPr>
          </a:p>
          <a:p>
            <a:pPr marL="12700" marR="104775">
              <a:lnSpc>
                <a:spcPts val="1260"/>
              </a:lnSpc>
              <a:spcBef>
                <a:spcPts val="5"/>
              </a:spcBef>
            </a:pPr>
            <a:r>
              <a:rPr dirty="0" sz="1050">
                <a:latin typeface="Times New Roman"/>
                <a:cs typeface="Times New Roman"/>
              </a:rPr>
              <a:t>Cloud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Computing </a:t>
            </a:r>
            <a:r>
              <a:rPr dirty="0" sz="1050">
                <a:latin typeface="Times New Roman"/>
                <a:cs typeface="Times New Roman"/>
              </a:rPr>
              <a:t>Server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by</a:t>
            </a:r>
            <a:r>
              <a:rPr dirty="0" sz="1050" spc="-3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AEWIN</a:t>
            </a:r>
            <a:endParaRPr sz="1050">
              <a:latin typeface="Times New Roman"/>
              <a:cs typeface="Times New Roman"/>
            </a:endParaRPr>
          </a:p>
          <a:p>
            <a:pPr marL="520700">
              <a:lnSpc>
                <a:spcPts val="1185"/>
              </a:lnSpc>
            </a:pPr>
            <a:r>
              <a:rPr dirty="0" sz="1050">
                <a:latin typeface="SimSun"/>
                <a:cs typeface="SimSun"/>
              </a:rPr>
              <a:t>ަ䲭、</a:t>
            </a:r>
            <a:r>
              <a:rPr dirty="0" sz="1050" spc="-50">
                <a:latin typeface="SimSun"/>
                <a:cs typeface="SimSun"/>
              </a:rPr>
              <a:t>ᢰ</a:t>
            </a:r>
            <a:endParaRPr sz="1050">
              <a:latin typeface="SimSun"/>
              <a:cs typeface="SimSun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504444" y="6187578"/>
            <a:ext cx="74739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Arial"/>
                <a:cs typeface="Arial"/>
              </a:rPr>
              <a:t>⍳</a:t>
            </a:r>
            <a:r>
              <a:rPr dirty="0" sz="1050" spc="-20">
                <a:latin typeface="SimSun"/>
                <a:cs typeface="SimSun"/>
              </a:rPr>
              <a:t>䙊䋷䀺</a:t>
            </a:r>
            <a:endParaRPr sz="1050">
              <a:latin typeface="SimSun"/>
              <a:cs typeface="SimSun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33528" y="5798820"/>
            <a:ext cx="1141730" cy="416559"/>
          </a:xfrm>
          <a:custGeom>
            <a:avLst/>
            <a:gdLst/>
            <a:ahLst/>
            <a:cxnLst/>
            <a:rect l="l" t="t" r="r" b="b"/>
            <a:pathLst>
              <a:path w="1141730" h="416560">
                <a:moveTo>
                  <a:pt x="1141476" y="0"/>
                </a:moveTo>
                <a:lnTo>
                  <a:pt x="0" y="0"/>
                </a:lnTo>
                <a:lnTo>
                  <a:pt x="0" y="416051"/>
                </a:lnTo>
                <a:lnTo>
                  <a:pt x="1141476" y="416051"/>
                </a:lnTo>
                <a:lnTo>
                  <a:pt x="11414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112013" y="5827580"/>
            <a:ext cx="9328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Times New Roman"/>
                <a:cs typeface="Times New Roman"/>
              </a:rPr>
              <a:t>Edge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Computing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12013" y="5987575"/>
            <a:ext cx="7639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Times New Roman"/>
                <a:cs typeface="Times New Roman"/>
              </a:rPr>
              <a:t>Client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by </a:t>
            </a:r>
            <a:r>
              <a:rPr dirty="0" sz="1050" spc="-25">
                <a:latin typeface="Times New Roman"/>
                <a:cs typeface="Times New Roman"/>
              </a:rPr>
              <a:t>DFI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0" y="6441947"/>
            <a:ext cx="3296920" cy="414655"/>
          </a:xfrm>
          <a:custGeom>
            <a:avLst/>
            <a:gdLst/>
            <a:ahLst/>
            <a:cxnLst/>
            <a:rect l="l" t="t" r="r" b="b"/>
            <a:pathLst>
              <a:path w="3296920" h="414654">
                <a:moveTo>
                  <a:pt x="3296412" y="0"/>
                </a:moveTo>
                <a:lnTo>
                  <a:pt x="0" y="0"/>
                </a:lnTo>
                <a:lnTo>
                  <a:pt x="0" y="414527"/>
                </a:lnTo>
                <a:lnTo>
                  <a:pt x="3296412" y="414527"/>
                </a:lnTo>
                <a:lnTo>
                  <a:pt x="3296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66117" y="6465369"/>
            <a:ext cx="3134995" cy="347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FL: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Federated</a:t>
            </a:r>
            <a:r>
              <a:rPr dirty="0" sz="1050" spc="-4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Learning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050">
                <a:latin typeface="Calibri"/>
                <a:cs typeface="Calibri"/>
              </a:rPr>
              <a:t>VINO: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02124"/>
                </a:solidFill>
                <a:latin typeface="Arial MT"/>
                <a:cs typeface="Arial MT"/>
              </a:rPr>
              <a:t>Visual</a:t>
            </a:r>
            <a:r>
              <a:rPr dirty="0" sz="1050" spc="-25">
                <a:solidFill>
                  <a:srgbClr val="202124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202122"/>
                </a:solidFill>
                <a:latin typeface="Calibri"/>
                <a:cs typeface="Calibri"/>
              </a:rPr>
              <a:t>Inference</a:t>
            </a:r>
            <a:r>
              <a:rPr dirty="0" sz="1050" spc="-3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02122"/>
                </a:solidFill>
                <a:latin typeface="Calibri"/>
                <a:cs typeface="Calibri"/>
              </a:rPr>
              <a:t>and</a:t>
            </a:r>
            <a:r>
              <a:rPr dirty="0" sz="1050" spc="-2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02122"/>
                </a:solidFill>
                <a:latin typeface="Calibri"/>
                <a:cs typeface="Calibri"/>
              </a:rPr>
              <a:t>Neural</a:t>
            </a:r>
            <a:r>
              <a:rPr dirty="0" sz="1050" spc="-35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02122"/>
                </a:solidFill>
                <a:latin typeface="Calibri"/>
                <a:cs typeface="Calibri"/>
              </a:rPr>
              <a:t>network</a:t>
            </a:r>
            <a:r>
              <a:rPr dirty="0" sz="1050" spc="-40">
                <a:solidFill>
                  <a:srgbClr val="202122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02122"/>
                </a:solidFill>
                <a:latin typeface="Calibri"/>
                <a:cs typeface="Calibri"/>
              </a:rPr>
              <a:t>Optimization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05647" y="5651168"/>
            <a:ext cx="146939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3040" indent="-18034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193040" algn="l"/>
              </a:tabLst>
            </a:pPr>
            <a:r>
              <a:rPr dirty="0" sz="1350" b="1">
                <a:solidFill>
                  <a:srgbClr val="00B0F0"/>
                </a:solidFill>
                <a:latin typeface="Calibri"/>
                <a:cs typeface="Calibri"/>
              </a:rPr>
              <a:t>Intel</a:t>
            </a:r>
            <a:r>
              <a:rPr dirty="0" sz="1350" spc="-6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dirty="0" sz="1350" spc="5" b="1">
                <a:solidFill>
                  <a:srgbClr val="00B0F0"/>
                </a:solidFill>
                <a:latin typeface="Calibri"/>
                <a:cs typeface="Calibri"/>
              </a:rPr>
              <a:t>penV</a:t>
            </a:r>
            <a:r>
              <a:rPr dirty="0" sz="1350" spc="-85" b="1">
                <a:solidFill>
                  <a:srgbClr val="00B0F0"/>
                </a:solidFill>
                <a:latin typeface="Calibri"/>
                <a:cs typeface="Calibri"/>
              </a:rPr>
              <a:t>I</a:t>
            </a:r>
            <a:r>
              <a:rPr dirty="0" baseline="5291" sz="1575" spc="-494">
                <a:latin typeface="Times New Roman"/>
                <a:cs typeface="Times New Roman"/>
              </a:rPr>
              <a:t>s</a:t>
            </a:r>
            <a:r>
              <a:rPr dirty="0" sz="1350" spc="-565" b="1">
                <a:solidFill>
                  <a:srgbClr val="00B0F0"/>
                </a:solidFill>
                <a:latin typeface="Calibri"/>
                <a:cs typeface="Calibri"/>
              </a:rPr>
              <a:t>N</a:t>
            </a:r>
            <a:r>
              <a:rPr dirty="0" baseline="5291" sz="1575">
                <a:latin typeface="Times New Roman"/>
                <a:cs typeface="Times New Roman"/>
              </a:rPr>
              <a:t>e</a:t>
            </a:r>
            <a:r>
              <a:rPr dirty="0" baseline="5291" sz="1575" spc="-382">
                <a:latin typeface="Times New Roman"/>
                <a:cs typeface="Times New Roman"/>
              </a:rPr>
              <a:t>r</a:t>
            </a:r>
            <a:r>
              <a:rPr dirty="0" sz="1350" spc="-660" b="1">
                <a:solidFill>
                  <a:srgbClr val="00B0F0"/>
                </a:solidFill>
                <a:latin typeface="Calibri"/>
                <a:cs typeface="Calibri"/>
              </a:rPr>
              <a:t>O</a:t>
            </a:r>
            <a:r>
              <a:rPr dirty="0" baseline="5291" sz="1575" spc="-15">
                <a:latin typeface="Times New Roman"/>
                <a:cs typeface="Times New Roman"/>
              </a:rPr>
              <a:t>v</a:t>
            </a:r>
            <a:r>
              <a:rPr dirty="0" baseline="5291" sz="1575" spc="-7">
                <a:latin typeface="Times New Roman"/>
                <a:cs typeface="Times New Roman"/>
              </a:rPr>
              <a:t>i</a:t>
            </a:r>
            <a:r>
              <a:rPr dirty="0" baseline="5291" sz="1575">
                <a:latin typeface="Times New Roman"/>
                <a:cs typeface="Times New Roman"/>
              </a:rPr>
              <a:t>c</a:t>
            </a:r>
            <a:r>
              <a:rPr dirty="0" baseline="5291" sz="1575" spc="7">
                <a:latin typeface="Times New Roman"/>
                <a:cs typeface="Times New Roman"/>
              </a:rPr>
              <a:t>e</a:t>
            </a:r>
            <a:endParaRPr baseline="5291" sz="1575">
              <a:latin typeface="Times New Roman"/>
              <a:cs typeface="Times New Roman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12012" y="377194"/>
            <a:ext cx="8927465" cy="90043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70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National</a:t>
            </a:r>
            <a:r>
              <a:rPr dirty="0" sz="1600" spc="-5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Cheng</a:t>
            </a:r>
            <a:r>
              <a:rPr dirty="0" sz="1600" spc="-5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Kung</a:t>
            </a:r>
            <a:r>
              <a:rPr dirty="0" sz="1600" spc="-5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University</a:t>
            </a:r>
            <a:r>
              <a:rPr dirty="0" sz="1600" spc="-3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Hospital:</a:t>
            </a:r>
            <a:endParaRPr sz="1600">
              <a:latin typeface="Times New Roman"/>
              <a:cs typeface="Times New Roman"/>
            </a:endParaRPr>
          </a:p>
          <a:p>
            <a:pPr lvl="1" marL="581660" indent="-304165">
              <a:lnSpc>
                <a:spcPct val="100000"/>
              </a:lnSpc>
              <a:spcBef>
                <a:spcPts val="375"/>
              </a:spcBef>
              <a:buAutoNum type="arabicParenR"/>
              <a:tabLst>
                <a:tab pos="581660" algn="l"/>
              </a:tabLst>
            </a:pPr>
            <a:r>
              <a:rPr dirty="0" sz="1600" spc="195">
                <a:latin typeface="Times New Roman"/>
                <a:cs typeface="Times New Roman"/>
              </a:rPr>
              <a:t>çε</a:t>
            </a:r>
            <a:r>
              <a:rPr dirty="0" sz="1600" spc="195">
                <a:solidFill>
                  <a:srgbClr val="00B0F0"/>
                </a:solidFill>
                <a:latin typeface="Times New Roman"/>
                <a:cs typeface="Times New Roman"/>
              </a:rPr>
              <a:t>ᙴଣ</a:t>
            </a:r>
            <a:r>
              <a:rPr dirty="0" sz="1600" spc="195">
                <a:latin typeface="Times New Roman"/>
                <a:cs typeface="Times New Roman"/>
              </a:rPr>
              <a:t>ૅ๚Ѧ</a:t>
            </a:r>
            <a:r>
              <a:rPr dirty="0" sz="1600" spc="195">
                <a:latin typeface="Times New Roman"/>
                <a:cs typeface="Times New Roman"/>
              </a:rPr>
              <a:t>ࣽ</a:t>
            </a:r>
            <a:r>
              <a:rPr dirty="0" sz="1600" spc="195">
                <a:latin typeface="Times New Roman"/>
                <a:cs typeface="Times New Roman"/>
              </a:rPr>
              <a:t>(</a:t>
            </a:r>
            <a:r>
              <a:rPr dirty="0" sz="1600" spc="195">
                <a:solidFill>
                  <a:srgbClr val="00B0F0"/>
                </a:solidFill>
                <a:latin typeface="Times New Roman"/>
                <a:cs typeface="Times New Roman"/>
              </a:rPr>
              <a:t>ᙴᏢଣ</a:t>
            </a:r>
            <a:r>
              <a:rPr dirty="0" sz="1600" spc="195">
                <a:latin typeface="Times New Roman"/>
                <a:cs typeface="Times New Roman"/>
              </a:rPr>
              <a:t>):ම൏ᡕୋଣߏᙴৣǵ஭ຬဂᙴৣǵ෯Ўᅴᙴৣǵᚑҭ׊</a:t>
            </a:r>
            <a:r>
              <a:rPr dirty="0" sz="1400" spc="195">
                <a:latin typeface="Times New Roman"/>
                <a:cs typeface="Times New Roman"/>
              </a:rPr>
              <a:t>ЬҺᙴৣ</a:t>
            </a:r>
            <a:endParaRPr sz="1400">
              <a:latin typeface="Times New Roman"/>
              <a:cs typeface="Times New Roman"/>
            </a:endParaRPr>
          </a:p>
          <a:p>
            <a:pPr lvl="1" marL="581660" indent="-304165">
              <a:lnSpc>
                <a:spcPct val="100000"/>
              </a:lnSpc>
              <a:spcBef>
                <a:spcPts val="380"/>
              </a:spcBef>
              <a:buAutoNum type="arabicParenR"/>
              <a:tabLst>
                <a:tab pos="581660" algn="l"/>
              </a:tabLst>
            </a:pPr>
            <a:r>
              <a:rPr dirty="0" sz="1600" spc="355">
                <a:latin typeface="Times New Roman"/>
                <a:cs typeface="Times New Roman"/>
              </a:rPr>
              <a:t>çε</a:t>
            </a:r>
            <a:r>
              <a:rPr dirty="0" sz="1600" spc="355">
                <a:solidFill>
                  <a:srgbClr val="00B0F0"/>
                </a:solidFill>
                <a:latin typeface="Times New Roman"/>
                <a:cs typeface="Times New Roman"/>
              </a:rPr>
              <a:t>ᙴଣ</a:t>
            </a:r>
            <a:r>
              <a:rPr dirty="0" sz="1600" spc="355">
                <a:latin typeface="Times New Roman"/>
                <a:cs typeface="Times New Roman"/>
              </a:rPr>
              <a:t>ቹႽᙴᏢ೽(</a:t>
            </a:r>
            <a:r>
              <a:rPr dirty="0" sz="1600" spc="355">
                <a:solidFill>
                  <a:srgbClr val="00B0F0"/>
                </a:solidFill>
                <a:latin typeface="Times New Roman"/>
                <a:cs typeface="Times New Roman"/>
              </a:rPr>
              <a:t>ᙴᏢଣ</a:t>
            </a:r>
            <a:r>
              <a:rPr dirty="0" sz="1600" spc="355">
                <a:latin typeface="Times New Roman"/>
                <a:cs typeface="Times New Roman"/>
              </a:rPr>
              <a:t>):݅</a:t>
            </a:r>
            <a:r>
              <a:rPr dirty="0" sz="1600" spc="355">
                <a:latin typeface="Times New Roman"/>
                <a:cs typeface="Times New Roman"/>
              </a:rPr>
              <a:t>٫</a:t>
            </a:r>
            <a:r>
              <a:rPr dirty="0" sz="1600" spc="-25">
                <a:latin typeface="Times New Roman"/>
                <a:cs typeface="Times New Roman"/>
              </a:rPr>
              <a:t>み</a:t>
            </a:r>
            <a:r>
              <a:rPr dirty="0" sz="1600" spc="-55">
                <a:latin typeface="Times New Roman"/>
                <a:cs typeface="Times New Roman"/>
              </a:rPr>
              <a:t>ᙴৣ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377391" y="1252560"/>
            <a:ext cx="15500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25">
                <a:latin typeface="Times New Roman"/>
                <a:cs typeface="Times New Roman"/>
              </a:rPr>
              <a:t>3)</a:t>
            </a:r>
            <a:r>
              <a:rPr dirty="0" sz="1600" spc="275">
                <a:latin typeface="Times New Roman"/>
                <a:cs typeface="Times New Roman"/>
              </a:rPr>
              <a:t>   </a:t>
            </a:r>
            <a:r>
              <a:rPr dirty="0" sz="1600" spc="525">
                <a:latin typeface="Times New Roman"/>
                <a:cs typeface="Times New Roman"/>
              </a:rPr>
              <a:t>çε</a:t>
            </a:r>
            <a:r>
              <a:rPr dirty="0" sz="1600" spc="525">
                <a:solidFill>
                  <a:srgbClr val="00B0F0"/>
                </a:solidFill>
                <a:latin typeface="Times New Roman"/>
                <a:cs typeface="Times New Roman"/>
              </a:rPr>
              <a:t>ၗૻ</a:t>
            </a:r>
            <a:r>
              <a:rPr dirty="0" sz="1600" spc="525">
                <a:solidFill>
                  <a:srgbClr val="00B0F0"/>
                </a:solidFill>
                <a:latin typeface="Times New Roman"/>
                <a:cs typeface="Times New Roman"/>
              </a:rPr>
              <a:t>س</a:t>
            </a:r>
            <a:r>
              <a:rPr dirty="0" sz="1600" spc="525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3403113" y="1252560"/>
            <a:ext cx="3574415" cy="629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50">
                <a:latin typeface="Times New Roman"/>
                <a:cs typeface="Times New Roman"/>
              </a:rPr>
              <a:t>೾లऍ௲௤ǵೱ᎜݇௲௤</a:t>
            </a:r>
            <a:endParaRPr sz="1600">
              <a:latin typeface="Times New Roman"/>
              <a:cs typeface="Times New Roman"/>
            </a:endParaRPr>
          </a:p>
          <a:p>
            <a:pPr marL="1407160">
              <a:lnSpc>
                <a:spcPct val="100000"/>
              </a:lnSpc>
              <a:spcBef>
                <a:spcPts val="1220"/>
              </a:spcBef>
            </a:pPr>
            <a:r>
              <a:rPr dirty="0" baseline="8230" sz="2025">
                <a:latin typeface="Times New Roman"/>
                <a:cs typeface="Times New Roman"/>
              </a:rPr>
              <a:t>Aggregator</a:t>
            </a:r>
            <a:r>
              <a:rPr dirty="0" baseline="8230" sz="2025" spc="6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(Cloud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Computing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8879795" y="656215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1953767" y="1850135"/>
            <a:ext cx="7189470" cy="3559810"/>
            <a:chOff x="1953767" y="1850135"/>
            <a:chExt cx="7189470" cy="3559810"/>
          </a:xfrm>
        </p:grpSpPr>
        <p:sp>
          <p:nvSpPr>
            <p:cNvPr id="95" name="object 95" descr=""/>
            <p:cNvSpPr/>
            <p:nvPr/>
          </p:nvSpPr>
          <p:spPr>
            <a:xfrm>
              <a:off x="7674102" y="5392673"/>
              <a:ext cx="1459865" cy="7620"/>
            </a:xfrm>
            <a:custGeom>
              <a:avLst/>
              <a:gdLst/>
              <a:ahLst/>
              <a:cxnLst/>
              <a:rect l="l" t="t" r="r" b="b"/>
              <a:pathLst>
                <a:path w="1459865" h="7620">
                  <a:moveTo>
                    <a:pt x="0" y="0"/>
                  </a:moveTo>
                  <a:lnTo>
                    <a:pt x="1459458" y="7620"/>
                  </a:lnTo>
                </a:path>
              </a:pathLst>
            </a:custGeom>
            <a:ln w="19050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3767" y="1850135"/>
              <a:ext cx="754380" cy="547115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2196083" y="3314699"/>
              <a:ext cx="0" cy="224790"/>
            </a:xfrm>
            <a:custGeom>
              <a:avLst/>
              <a:gdLst/>
              <a:ahLst/>
              <a:cxnLst/>
              <a:rect l="l" t="t" r="r" b="b"/>
              <a:pathLst>
                <a:path w="0" h="224789">
                  <a:moveTo>
                    <a:pt x="0" y="0"/>
                  </a:moveTo>
                  <a:lnTo>
                    <a:pt x="0" y="22449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2157980" y="352650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88493" y="3399838"/>
            <a:ext cx="2632075" cy="369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90955">
              <a:lnSpc>
                <a:spcPts val="1265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Data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transfer</a:t>
            </a:r>
            <a:endParaRPr sz="1200">
              <a:latin typeface="Times New Roman"/>
              <a:cs typeface="Times New Roman"/>
            </a:endParaRPr>
          </a:p>
          <a:p>
            <a:pPr marL="193040" indent="-180340">
              <a:lnSpc>
                <a:spcPts val="1445"/>
              </a:lnSpc>
              <a:buFont typeface="Wingdings"/>
              <a:buChar char=""/>
              <a:tabLst>
                <a:tab pos="193040" algn="l"/>
                <a:tab pos="1593850" algn="l"/>
              </a:tabLst>
            </a:pPr>
            <a:r>
              <a:rPr dirty="0" sz="1350" b="1">
                <a:solidFill>
                  <a:srgbClr val="00B0F0"/>
                </a:solidFill>
                <a:latin typeface="Calibri"/>
                <a:cs typeface="Calibri"/>
              </a:rPr>
              <a:t>Intel</a:t>
            </a:r>
            <a:r>
              <a:rPr dirty="0" sz="1350" spc="-6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00B0F0"/>
                </a:solidFill>
                <a:latin typeface="Calibri"/>
                <a:cs typeface="Calibri"/>
              </a:rPr>
              <a:t>OpenVINO</a:t>
            </a:r>
            <a:r>
              <a:rPr dirty="0" sz="1350" b="1">
                <a:solidFill>
                  <a:srgbClr val="00B0F0"/>
                </a:solidFill>
                <a:latin typeface="Calibri"/>
                <a:cs typeface="Calibri"/>
              </a:rPr>
              <a:t>	</a:t>
            </a:r>
            <a:r>
              <a:rPr dirty="0" baseline="2057" sz="2025" spc="-15">
                <a:latin typeface="Times New Roman"/>
                <a:cs typeface="Times New Roman"/>
              </a:rPr>
              <a:t>Collaborator</a:t>
            </a:r>
            <a:r>
              <a:rPr dirty="0" baseline="2057" sz="2025" spc="-22">
                <a:latin typeface="Times New Roman"/>
                <a:cs typeface="Times New Roman"/>
              </a:rPr>
              <a:t> </a:t>
            </a:r>
            <a:r>
              <a:rPr dirty="0" baseline="2057" sz="2025" spc="-75">
                <a:latin typeface="Times New Roman"/>
                <a:cs typeface="Times New Roman"/>
              </a:rPr>
              <a:t>A</a:t>
            </a:r>
            <a:endParaRPr baseline="2057" sz="2025">
              <a:latin typeface="Times New Roman"/>
              <a:cs typeface="Times New Roman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770631" y="1654858"/>
            <a:ext cx="1182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202122"/>
                </a:solidFill>
                <a:latin typeface="Times New Roman"/>
                <a:cs typeface="Times New Roman"/>
              </a:rPr>
              <a:t>PACS</a:t>
            </a:r>
            <a:r>
              <a:rPr dirty="0" sz="1200" spc="-40">
                <a:solidFill>
                  <a:srgbClr val="202122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at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CT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 spc="-20">
                <a:latin typeface="Times New Roman"/>
                <a:cs typeface="Times New Roman"/>
              </a:rPr>
              <a:t>Room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01" name="object 101" descr=""/>
          <p:cNvGrpSpPr/>
          <p:nvPr/>
        </p:nvGrpSpPr>
        <p:grpSpPr>
          <a:xfrm>
            <a:off x="1540763" y="2363723"/>
            <a:ext cx="1470660" cy="1228725"/>
            <a:chOff x="1540763" y="2363723"/>
            <a:chExt cx="1470660" cy="1228725"/>
          </a:xfrm>
        </p:grpSpPr>
        <p:sp>
          <p:nvSpPr>
            <p:cNvPr id="102" name="object 102" descr=""/>
            <p:cNvSpPr/>
            <p:nvPr/>
          </p:nvSpPr>
          <p:spPr>
            <a:xfrm>
              <a:off x="2212847" y="2363723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5">
                  <a:moveTo>
                    <a:pt x="0" y="0"/>
                  </a:moveTo>
                  <a:lnTo>
                    <a:pt x="0" y="21634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2174751" y="256737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0763" y="2508504"/>
              <a:ext cx="1470660" cy="1083563"/>
            </a:xfrm>
            <a:prstGeom prst="rect">
              <a:avLst/>
            </a:prstGeom>
          </p:spPr>
        </p:pic>
      </p:grpSp>
      <p:sp>
        <p:nvSpPr>
          <p:cNvPr id="105" name="object 105" descr=""/>
          <p:cNvSpPr txBox="1"/>
          <p:nvPr/>
        </p:nvSpPr>
        <p:spPr>
          <a:xfrm>
            <a:off x="1789832" y="2317448"/>
            <a:ext cx="1203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B050"/>
                </a:solidFill>
                <a:latin typeface="Times New Roman"/>
                <a:cs typeface="Times New Roman"/>
              </a:rPr>
              <a:t>Slices</a:t>
            </a:r>
            <a:r>
              <a:rPr dirty="0" sz="1200" spc="30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baseline="2314" sz="1800">
                <a:latin typeface="Times New Roman"/>
                <a:cs typeface="Times New Roman"/>
              </a:rPr>
              <a:t>LDCT</a:t>
            </a:r>
            <a:r>
              <a:rPr dirty="0" baseline="2314" sz="1800" spc="-30">
                <a:latin typeface="Times New Roman"/>
                <a:cs typeface="Times New Roman"/>
              </a:rPr>
              <a:t> Scan</a:t>
            </a:r>
            <a:endParaRPr baseline="2314"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43" y="-27898"/>
            <a:ext cx="67875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4.1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Federated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Learning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Platform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for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Smart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Healthcare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964" y="479509"/>
            <a:ext cx="40157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National</a:t>
            </a:r>
            <a:r>
              <a:rPr dirty="0" sz="1600" spc="-5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Cheng</a:t>
            </a:r>
            <a:r>
              <a:rPr dirty="0" sz="1600" spc="-5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Kung</a:t>
            </a:r>
            <a:r>
              <a:rPr dirty="0" sz="1600" spc="-5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University</a:t>
            </a:r>
            <a:r>
              <a:rPr dirty="0" sz="1600" spc="-3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Hospital: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79514" y="764703"/>
            <a:ext cx="8971280" cy="5143500"/>
            <a:chOff x="179514" y="764703"/>
            <a:chExt cx="8971280" cy="5143500"/>
          </a:xfrm>
        </p:grpSpPr>
        <p:sp>
          <p:nvSpPr>
            <p:cNvPr id="5" name="object 5" descr=""/>
            <p:cNvSpPr/>
            <p:nvPr/>
          </p:nvSpPr>
          <p:spPr>
            <a:xfrm>
              <a:off x="179514" y="764705"/>
              <a:ext cx="8964930" cy="5143500"/>
            </a:xfrm>
            <a:custGeom>
              <a:avLst/>
              <a:gdLst/>
              <a:ahLst/>
              <a:cxnLst/>
              <a:rect l="l" t="t" r="r" b="b"/>
              <a:pathLst>
                <a:path w="8964930" h="5143500">
                  <a:moveTo>
                    <a:pt x="0" y="5143498"/>
                  </a:moveTo>
                  <a:lnTo>
                    <a:pt x="8964485" y="5143498"/>
                  </a:lnTo>
                  <a:lnTo>
                    <a:pt x="8964485" y="0"/>
                  </a:lnTo>
                  <a:lnTo>
                    <a:pt x="0" y="0"/>
                  </a:lnTo>
                  <a:lnTo>
                    <a:pt x="0" y="514349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85864" y="771053"/>
              <a:ext cx="8958580" cy="5130800"/>
            </a:xfrm>
            <a:custGeom>
              <a:avLst/>
              <a:gdLst/>
              <a:ahLst/>
              <a:cxnLst/>
              <a:rect l="l" t="t" r="r" b="b"/>
              <a:pathLst>
                <a:path w="8958580" h="5130800">
                  <a:moveTo>
                    <a:pt x="8958135" y="0"/>
                  </a:moveTo>
                  <a:lnTo>
                    <a:pt x="0" y="0"/>
                  </a:lnTo>
                  <a:lnTo>
                    <a:pt x="0" y="5130799"/>
                  </a:lnTo>
                  <a:lnTo>
                    <a:pt x="8958135" y="513079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289" y="5558941"/>
              <a:ext cx="247649" cy="2476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84289" y="5558940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4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925" y="5579591"/>
              <a:ext cx="206374" cy="2063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59055">
              <a:lnSpc>
                <a:spcPts val="1240"/>
              </a:lnSpc>
            </a:pPr>
            <a:fld id="{81D60167-4931-47E6-BA6A-407CBD079E47}" type="slidenum">
              <a:rPr dirty="0" sz="1200" spc="-25"/>
              <a:t>43</a:t>
            </a:fld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43" y="-27898"/>
            <a:ext cx="67875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4.1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Federated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Learning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Platform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for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Smart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Healthcare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964" y="479509"/>
            <a:ext cx="40157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National</a:t>
            </a:r>
            <a:r>
              <a:rPr dirty="0" sz="1600" spc="-5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Cheng</a:t>
            </a:r>
            <a:r>
              <a:rPr dirty="0" sz="1600" spc="-5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Kung</a:t>
            </a:r>
            <a:r>
              <a:rPr dirty="0" sz="1600" spc="-5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University</a:t>
            </a:r>
            <a:r>
              <a:rPr dirty="0" sz="1600" spc="-3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Hospital: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-6350" y="1103312"/>
            <a:ext cx="9042400" cy="5143500"/>
            <a:chOff x="-6350" y="1103312"/>
            <a:chExt cx="9042400" cy="5143500"/>
          </a:xfrm>
        </p:grpSpPr>
        <p:sp>
          <p:nvSpPr>
            <p:cNvPr id="5" name="object 5" descr=""/>
            <p:cNvSpPr/>
            <p:nvPr/>
          </p:nvSpPr>
          <p:spPr>
            <a:xfrm>
              <a:off x="0" y="1103313"/>
              <a:ext cx="9036050" cy="5143500"/>
            </a:xfrm>
            <a:custGeom>
              <a:avLst/>
              <a:gdLst/>
              <a:ahLst/>
              <a:cxnLst/>
              <a:rect l="l" t="t" r="r" b="b"/>
              <a:pathLst>
                <a:path w="9036050" h="5143500">
                  <a:moveTo>
                    <a:pt x="0" y="5143498"/>
                  </a:moveTo>
                  <a:lnTo>
                    <a:pt x="9035478" y="5143498"/>
                  </a:lnTo>
                  <a:lnTo>
                    <a:pt x="9035478" y="0"/>
                  </a:lnTo>
                  <a:lnTo>
                    <a:pt x="0" y="0"/>
                  </a:lnTo>
                  <a:lnTo>
                    <a:pt x="0" y="514349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1109662"/>
              <a:ext cx="9029700" cy="5130800"/>
            </a:xfrm>
            <a:custGeom>
              <a:avLst/>
              <a:gdLst/>
              <a:ahLst/>
              <a:cxnLst/>
              <a:rect l="l" t="t" r="r" b="b"/>
              <a:pathLst>
                <a:path w="9029700" h="5130800">
                  <a:moveTo>
                    <a:pt x="0" y="5130800"/>
                  </a:moveTo>
                  <a:lnTo>
                    <a:pt x="9029130" y="5130800"/>
                  </a:lnTo>
                  <a:lnTo>
                    <a:pt x="9029130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897549"/>
              <a:ext cx="243905" cy="2476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5897549"/>
              <a:ext cx="244475" cy="248285"/>
            </a:xfrm>
            <a:custGeom>
              <a:avLst/>
              <a:gdLst/>
              <a:ahLst/>
              <a:cxnLst/>
              <a:rect l="l" t="t" r="r" b="b"/>
              <a:pathLst>
                <a:path w="244475" h="248285">
                  <a:moveTo>
                    <a:pt x="0" y="29089"/>
                  </a:moveTo>
                  <a:lnTo>
                    <a:pt x="10209" y="13954"/>
                  </a:lnTo>
                  <a:lnTo>
                    <a:pt x="25344" y="3748"/>
                  </a:lnTo>
                  <a:lnTo>
                    <a:pt x="43880" y="0"/>
                  </a:lnTo>
                  <a:lnTo>
                    <a:pt x="196280" y="0"/>
                  </a:lnTo>
                  <a:lnTo>
                    <a:pt x="214815" y="3748"/>
                  </a:lnTo>
                  <a:lnTo>
                    <a:pt x="229950" y="13954"/>
                  </a:lnTo>
                  <a:lnTo>
                    <a:pt x="240156" y="29089"/>
                  </a:lnTo>
                  <a:lnTo>
                    <a:pt x="243905" y="47624"/>
                  </a:lnTo>
                  <a:lnTo>
                    <a:pt x="243905" y="200037"/>
                  </a:lnTo>
                  <a:lnTo>
                    <a:pt x="240156" y="218573"/>
                  </a:lnTo>
                  <a:lnTo>
                    <a:pt x="229950" y="233708"/>
                  </a:lnTo>
                  <a:lnTo>
                    <a:pt x="214815" y="243914"/>
                  </a:lnTo>
                  <a:lnTo>
                    <a:pt x="196280" y="247662"/>
                  </a:lnTo>
                  <a:lnTo>
                    <a:pt x="43880" y="247662"/>
                  </a:lnTo>
                  <a:lnTo>
                    <a:pt x="25344" y="243914"/>
                  </a:lnTo>
                  <a:lnTo>
                    <a:pt x="10209" y="233708"/>
                  </a:lnTo>
                  <a:lnTo>
                    <a:pt x="0" y="218573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91" y="5918199"/>
              <a:ext cx="206375" cy="2063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4450" rIns="0" bIns="0" rtlCol="0" vert="horz">
            <a:spAutoFit/>
          </a:bodyPr>
          <a:lstStyle/>
          <a:p>
            <a:pPr marL="59055">
              <a:lnSpc>
                <a:spcPts val="1240"/>
              </a:lnSpc>
            </a:pPr>
            <a:fld id="{81D60167-4931-47E6-BA6A-407CBD079E47}" type="slidenum">
              <a:rPr dirty="0" sz="1200" spc="-25"/>
              <a:t>43</a:t>
            </a:fld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64" y="1075944"/>
            <a:ext cx="1909572" cy="138074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01001" y="2675889"/>
            <a:ext cx="76200" cy="329565"/>
            <a:chOff x="1001001" y="2675889"/>
            <a:chExt cx="76200" cy="329565"/>
          </a:xfrm>
        </p:grpSpPr>
        <p:sp>
          <p:nvSpPr>
            <p:cNvPr id="4" name="object 4" descr=""/>
            <p:cNvSpPr/>
            <p:nvPr/>
          </p:nvSpPr>
          <p:spPr>
            <a:xfrm>
              <a:off x="1036320" y="2682239"/>
              <a:ext cx="3175" cy="259715"/>
            </a:xfrm>
            <a:custGeom>
              <a:avLst/>
              <a:gdLst/>
              <a:ahLst/>
              <a:cxnLst/>
              <a:rect l="l" t="t" r="r" b="b"/>
              <a:pathLst>
                <a:path w="3175" h="259714">
                  <a:moveTo>
                    <a:pt x="0" y="0"/>
                  </a:moveTo>
                  <a:lnTo>
                    <a:pt x="2921" y="259588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01001" y="2928705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76200" y="0"/>
                  </a:moveTo>
                  <a:lnTo>
                    <a:pt x="0" y="850"/>
                  </a:lnTo>
                  <a:lnTo>
                    <a:pt x="38950" y="7661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054095"/>
            <a:ext cx="2421635" cy="182117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72035" y="3432169"/>
            <a:ext cx="389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B050"/>
                </a:solidFill>
                <a:latin typeface="Times New Roman"/>
                <a:cs typeface="Times New Roman"/>
              </a:rPr>
              <a:t>Slices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3411" y="1053083"/>
            <a:ext cx="3416808" cy="39608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9894" y="47665"/>
            <a:ext cx="682180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  <a:tab pos="1212850" algn="l"/>
                <a:tab pos="3210560" algn="l"/>
                <a:tab pos="3877945" algn="l"/>
                <a:tab pos="4676140" algn="l"/>
                <a:tab pos="5343525" algn="l"/>
                <a:tab pos="587565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4.2.1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5" b="1">
                <a:latin typeface="Times New Roman"/>
                <a:cs typeface="Times New Roman"/>
              </a:rPr>
              <a:t>3D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55" b="1">
                <a:latin typeface="Times New Roman"/>
                <a:cs typeface="Times New Roman"/>
              </a:rPr>
              <a:t>Reconstruction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0" b="1">
                <a:latin typeface="Times New Roman"/>
                <a:cs typeface="Times New Roman"/>
              </a:rPr>
              <a:t>from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75" b="1">
                <a:latin typeface="Times New Roman"/>
                <a:cs typeface="Times New Roman"/>
              </a:rPr>
              <a:t>LDCT: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0" b="1">
                <a:latin typeface="Times New Roman"/>
                <a:cs typeface="Times New Roman"/>
              </a:rPr>
              <a:t>Bone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5" b="1">
                <a:latin typeface="Times New Roman"/>
                <a:cs typeface="Times New Roman"/>
              </a:rPr>
              <a:t>and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0" b="1">
                <a:latin typeface="Times New Roman"/>
                <a:cs typeface="Times New Roman"/>
              </a:rPr>
              <a:t>Trachea</a:t>
            </a:r>
            <a:endParaRPr sz="2100">
              <a:latin typeface="Times New Roman"/>
              <a:cs typeface="Times New Roman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22035" y="1053083"/>
            <a:ext cx="3473196" cy="396087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324342" y="6491547"/>
            <a:ext cx="111125" cy="111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35"/>
              </a:lnSpc>
            </a:pPr>
            <a:r>
              <a:rPr dirty="0" sz="650" spc="-25">
                <a:solidFill>
                  <a:srgbClr val="898989"/>
                </a:solidFill>
                <a:latin typeface="Calibri"/>
                <a:cs typeface="Calibri"/>
              </a:rPr>
              <a:t>45</a:t>
            </a:r>
            <a:endParaRPr sz="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347" y="554736"/>
            <a:ext cx="6345935" cy="61203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894" y="47665"/>
            <a:ext cx="535686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  <a:tab pos="1212850" algn="l"/>
                <a:tab pos="3210560" algn="l"/>
                <a:tab pos="3877945" algn="l"/>
                <a:tab pos="481012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4.2.2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5" b="1">
                <a:latin typeface="Times New Roman"/>
                <a:cs typeface="Times New Roman"/>
              </a:rPr>
              <a:t>3D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55" b="1">
                <a:latin typeface="Times New Roman"/>
                <a:cs typeface="Times New Roman"/>
              </a:rPr>
              <a:t>Reconstruction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0" b="1">
                <a:latin typeface="Times New Roman"/>
                <a:cs typeface="Times New Roman"/>
              </a:rPr>
              <a:t>from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10" b="1">
                <a:latin typeface="Times New Roman"/>
                <a:cs typeface="Times New Roman"/>
              </a:rPr>
              <a:t>LDCT: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45" b="1">
                <a:latin typeface="Times New Roman"/>
                <a:cs typeface="Times New Roman"/>
              </a:rPr>
              <a:t>Ոᆅ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9310" rIns="0" bIns="0" rtlCol="0" vert="horz">
            <a:spAutoFit/>
          </a:bodyPr>
          <a:lstStyle/>
          <a:p>
            <a:pPr marL="102235">
              <a:lnSpc>
                <a:spcPts val="955"/>
              </a:lnSpc>
            </a:pPr>
            <a:fld id="{81D60167-4931-47E6-BA6A-407CBD079E47}" type="slidenum">
              <a:rPr dirty="0" spc="-25">
                <a:solidFill>
                  <a:srgbClr val="898989"/>
                </a:solidFill>
              </a:rPr>
              <a:t>46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1695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dirty="0" sz="1800" spc="150" b="1">
                <a:latin typeface="Times New Roman"/>
                <a:cs typeface="Times New Roman"/>
              </a:rPr>
              <a:t>5.0</a:t>
            </a:r>
            <a:r>
              <a:rPr dirty="0" sz="1800" spc="465" b="1">
                <a:latin typeface="Times New Roman"/>
                <a:cs typeface="Times New Roman"/>
              </a:rPr>
              <a:t> </a:t>
            </a:r>
            <a:r>
              <a:rPr dirty="0" sz="1800" spc="70" b="1">
                <a:latin typeface="Times New Roman"/>
                <a:cs typeface="Times New Roman"/>
              </a:rPr>
              <a:t>Mission:</a:t>
            </a:r>
            <a:r>
              <a:rPr dirty="0" sz="1800" spc="470" b="1">
                <a:latin typeface="Times New Roman"/>
                <a:cs typeface="Times New Roman"/>
              </a:rPr>
              <a:t> </a:t>
            </a:r>
            <a:r>
              <a:rPr dirty="0" sz="1800" spc="730" b="1">
                <a:latin typeface="Times New Roman"/>
                <a:cs typeface="Times New Roman"/>
              </a:rPr>
              <a:t>מೌҁβϯ</a:t>
            </a:r>
            <a:r>
              <a:rPr dirty="0" sz="1800" spc="470" b="1">
                <a:latin typeface="Times New Roman"/>
                <a:cs typeface="Times New Roman"/>
              </a:rPr>
              <a:t> </a:t>
            </a:r>
            <a:r>
              <a:rPr dirty="0" sz="1800" spc="204" b="1">
                <a:latin typeface="Times New Roman"/>
                <a:cs typeface="Times New Roman"/>
              </a:rPr>
              <a:t>ᝡ</a:t>
            </a:r>
            <a:r>
              <a:rPr dirty="0" sz="1800" spc="204" b="1">
                <a:latin typeface="Times New Roman"/>
                <a:cs typeface="Times New Roman"/>
              </a:rPr>
              <a:t>ݾ</a:t>
            </a:r>
            <a:r>
              <a:rPr dirty="0" sz="1800" spc="204" b="1">
                <a:latin typeface="Times New Roman"/>
                <a:cs typeface="Times New Roman"/>
              </a:rPr>
              <a:t>୯ሞϯ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2767" y="870203"/>
            <a:ext cx="3756660" cy="211378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4162" y="496060"/>
            <a:ext cx="467487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190" marR="5080" indent="-23812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50190" algn="l"/>
                <a:tab pos="278130" algn="l"/>
              </a:tabLst>
            </a:pPr>
            <a:r>
              <a:rPr dirty="0" sz="1500">
                <a:latin typeface="Times New Roman"/>
                <a:cs typeface="Times New Roman"/>
              </a:rPr>
              <a:t>	Enhance</a:t>
            </a:r>
            <a:r>
              <a:rPr dirty="0" sz="1500" spc="-45"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B0F0"/>
                </a:solidFill>
                <a:latin typeface="Times New Roman"/>
                <a:cs typeface="Times New Roman"/>
              </a:rPr>
              <a:t>Fan</a:t>
            </a:r>
            <a:r>
              <a:rPr dirty="0" sz="1500" spc="-1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B0F0"/>
                </a:solidFill>
                <a:latin typeface="Times New Roman"/>
                <a:cs typeface="Times New Roman"/>
              </a:rPr>
              <a:t>Engagement</a:t>
            </a:r>
            <a:r>
              <a:rPr dirty="0" sz="1500" spc="-3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and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B0F0"/>
                </a:solidFill>
                <a:latin typeface="Times New Roman"/>
                <a:cs typeface="Times New Roman"/>
              </a:rPr>
              <a:t>Immersive</a:t>
            </a:r>
            <a:r>
              <a:rPr dirty="0" sz="1500" spc="-3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B0F0"/>
                </a:solidFill>
                <a:latin typeface="Times New Roman"/>
                <a:cs typeface="Times New Roman"/>
              </a:rPr>
              <a:t>Multimedia</a:t>
            </a:r>
            <a:r>
              <a:rPr dirty="0" sz="1500" spc="-4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500" spc="-25">
                <a:latin typeface="Times New Roman"/>
                <a:cs typeface="Times New Roman"/>
              </a:rPr>
              <a:t>via </a:t>
            </a:r>
            <a:r>
              <a:rPr dirty="0" sz="1500">
                <a:latin typeface="Times New Roman"/>
                <a:cs typeface="Times New Roman"/>
              </a:rPr>
              <a:t>Crowdsourced</a:t>
            </a:r>
            <a:r>
              <a:rPr dirty="0" sz="1500" spc="-20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Live</a:t>
            </a:r>
            <a:r>
              <a:rPr dirty="0" sz="1500" spc="-30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Streaming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for</a:t>
            </a:r>
            <a:r>
              <a:rPr dirty="0" sz="1500" spc="-20"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B0F0"/>
                </a:solidFill>
                <a:latin typeface="Times New Roman"/>
                <a:cs typeface="Times New Roman"/>
              </a:rPr>
              <a:t>a</a:t>
            </a:r>
            <a:r>
              <a:rPr dirty="0" sz="1500" spc="-1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B0F0"/>
                </a:solidFill>
                <a:latin typeface="Times New Roman"/>
                <a:cs typeface="Times New Roman"/>
              </a:rPr>
              <a:t>Smart</a:t>
            </a:r>
            <a:r>
              <a:rPr dirty="0" sz="1500" spc="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00B0F0"/>
                </a:solidFill>
                <a:latin typeface="Times New Roman"/>
                <a:cs typeface="Times New Roman"/>
              </a:rPr>
              <a:t>Sports</a:t>
            </a:r>
            <a:r>
              <a:rPr dirty="0" sz="1500" spc="-11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00B0F0"/>
                </a:solidFill>
                <a:latin typeface="Times New Roman"/>
                <a:cs typeface="Times New Roman"/>
              </a:rPr>
              <a:t>Arena</a:t>
            </a:r>
            <a:endParaRPr sz="1500">
              <a:latin typeface="Times New Roman"/>
              <a:cs typeface="Times New Roman"/>
            </a:endParaRPr>
          </a:p>
          <a:p>
            <a:pPr marL="278765" indent="-266065">
              <a:lnSpc>
                <a:spcPct val="100000"/>
              </a:lnSpc>
              <a:buFont typeface="Wingdings"/>
              <a:buChar char=""/>
              <a:tabLst>
                <a:tab pos="278765" algn="l"/>
              </a:tabLst>
            </a:pPr>
            <a:r>
              <a:rPr dirty="0" sz="1500">
                <a:solidFill>
                  <a:srgbClr val="FF0000"/>
                </a:solidFill>
                <a:latin typeface="Times New Roman"/>
                <a:cs typeface="Times New Roman"/>
              </a:rPr>
              <a:t>Swim,</a:t>
            </a:r>
            <a:r>
              <a:rPr dirty="0" sz="150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0000"/>
                </a:solidFill>
                <a:latin typeface="Times New Roman"/>
                <a:cs typeface="Times New Roman"/>
              </a:rPr>
              <a:t>volleyball,</a:t>
            </a:r>
            <a:r>
              <a:rPr dirty="0" sz="1500" spc="-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dirty="0" sz="1500" spc="-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0000"/>
                </a:solidFill>
                <a:latin typeface="Times New Roman"/>
                <a:cs typeface="Times New Roman"/>
              </a:rPr>
              <a:t>baseball</a:t>
            </a:r>
            <a:endParaRPr sz="1500">
              <a:latin typeface="Times New Roman"/>
              <a:cs typeface="Times New Roman"/>
            </a:endParaRPr>
          </a:p>
          <a:p>
            <a:pPr marL="278765" indent="-266065">
              <a:lnSpc>
                <a:spcPct val="100000"/>
              </a:lnSpc>
              <a:buFont typeface="Wingdings"/>
              <a:buChar char=""/>
              <a:tabLst>
                <a:tab pos="278765" algn="l"/>
              </a:tabLst>
            </a:pPr>
            <a:r>
              <a:rPr dirty="0" sz="1500">
                <a:latin typeface="Times New Roman"/>
                <a:cs typeface="Times New Roman"/>
              </a:rPr>
              <a:t>Data</a:t>
            </a:r>
            <a:r>
              <a:rPr dirty="0" sz="1500" spc="-10"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B0F0"/>
                </a:solidFill>
                <a:latin typeface="Wingdings"/>
                <a:cs typeface="Wingdings"/>
              </a:rPr>
              <a:t></a:t>
            </a:r>
            <a:r>
              <a:rPr dirty="0" sz="1500" spc="-4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Technology</a:t>
            </a:r>
            <a:r>
              <a:rPr dirty="0" sz="1500" spc="-45"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B0F0"/>
                </a:solidFill>
                <a:latin typeface="Wingdings"/>
                <a:cs typeface="Wingdings"/>
              </a:rPr>
              <a:t></a:t>
            </a:r>
            <a:r>
              <a:rPr dirty="0" sz="1500" spc="-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Marketing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681312" y="3264028"/>
            <a:ext cx="3463290" cy="2731770"/>
            <a:chOff x="5681312" y="3264028"/>
            <a:chExt cx="3463290" cy="273177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1312" y="3264028"/>
              <a:ext cx="3316498" cy="273130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347203" y="4704588"/>
              <a:ext cx="645160" cy="307975"/>
            </a:xfrm>
            <a:custGeom>
              <a:avLst/>
              <a:gdLst/>
              <a:ahLst/>
              <a:cxnLst/>
              <a:rect l="l" t="t" r="r" b="b"/>
              <a:pathLst>
                <a:path w="645159" h="307975">
                  <a:moveTo>
                    <a:pt x="644651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644651" y="307848"/>
                  </a:lnTo>
                  <a:lnTo>
                    <a:pt x="644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347203" y="4704588"/>
              <a:ext cx="645160" cy="307975"/>
            </a:xfrm>
            <a:custGeom>
              <a:avLst/>
              <a:gdLst/>
              <a:ahLst/>
              <a:cxnLst/>
              <a:rect l="l" t="t" r="r" b="b"/>
              <a:pathLst>
                <a:path w="645159" h="307975">
                  <a:moveTo>
                    <a:pt x="0" y="307848"/>
                  </a:moveTo>
                  <a:lnTo>
                    <a:pt x="644651" y="307848"/>
                  </a:lnTo>
                  <a:lnTo>
                    <a:pt x="644651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19999" y="4466844"/>
              <a:ext cx="1524000" cy="830580"/>
            </a:xfrm>
            <a:custGeom>
              <a:avLst/>
              <a:gdLst/>
              <a:ahLst/>
              <a:cxnLst/>
              <a:rect l="l" t="t" r="r" b="b"/>
              <a:pathLst>
                <a:path w="1524000" h="830579">
                  <a:moveTo>
                    <a:pt x="1524000" y="0"/>
                  </a:moveTo>
                  <a:lnTo>
                    <a:pt x="0" y="0"/>
                  </a:lnTo>
                  <a:lnTo>
                    <a:pt x="0" y="830579"/>
                  </a:lnTo>
                  <a:lnTo>
                    <a:pt x="1524000" y="830579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698120" y="4495220"/>
            <a:ext cx="14674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00FF"/>
                </a:solidFill>
                <a:latin typeface="Times New Roman"/>
                <a:cs typeface="Times New Roman"/>
              </a:rPr>
              <a:t>Provide</a:t>
            </a:r>
            <a:r>
              <a:rPr dirty="0" sz="120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FF"/>
                </a:solidFill>
                <a:latin typeface="Times New Roman"/>
                <a:cs typeface="Times New Roman"/>
              </a:rPr>
              <a:t>free</a:t>
            </a:r>
            <a:r>
              <a:rPr dirty="0" sz="1200" spc="-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00FF"/>
                </a:solidFill>
                <a:latin typeface="Times New Roman"/>
                <a:cs typeface="Times New Roman"/>
              </a:rPr>
              <a:t>viewpoint: </a:t>
            </a:r>
            <a:r>
              <a:rPr dirty="0" sz="1200">
                <a:solidFill>
                  <a:srgbClr val="0000FF"/>
                </a:solidFill>
                <a:latin typeface="Times New Roman"/>
                <a:cs typeface="Times New Roman"/>
              </a:rPr>
              <a:t>Create</a:t>
            </a:r>
            <a:r>
              <a:rPr dirty="0" sz="12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FF"/>
                </a:solidFill>
                <a:latin typeface="Times New Roman"/>
                <a:cs typeface="Times New Roman"/>
              </a:rPr>
              <a:t>virtual</a:t>
            </a:r>
            <a:r>
              <a:rPr dirty="0" sz="12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00FF"/>
                </a:solidFill>
                <a:latin typeface="Times New Roman"/>
                <a:cs typeface="Times New Roman"/>
              </a:rPr>
              <a:t>camera </a:t>
            </a:r>
            <a:r>
              <a:rPr dirty="0" sz="1200">
                <a:solidFill>
                  <a:srgbClr val="0000FF"/>
                </a:solidFill>
                <a:latin typeface="Times New Roman"/>
                <a:cs typeface="Times New Roman"/>
              </a:rPr>
              <a:t>views</a:t>
            </a:r>
            <a:r>
              <a:rPr dirty="0" sz="12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FF"/>
                </a:solidFill>
                <a:latin typeface="Times New Roman"/>
                <a:cs typeface="Times New Roman"/>
              </a:rPr>
              <a:t>under</a:t>
            </a:r>
            <a:r>
              <a:rPr dirty="0" sz="12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00FF"/>
                </a:solidFill>
                <a:latin typeface="Times New Roman"/>
                <a:cs typeface="Times New Roman"/>
              </a:rPr>
              <a:t>varying </a:t>
            </a:r>
            <a:r>
              <a:rPr dirty="0" sz="1200">
                <a:solidFill>
                  <a:srgbClr val="0000FF"/>
                </a:solidFill>
                <a:latin typeface="Times New Roman"/>
                <a:cs typeface="Times New Roman"/>
              </a:rPr>
              <a:t>time</a:t>
            </a:r>
            <a:r>
              <a:rPr dirty="0" sz="12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FF"/>
                </a:solidFill>
                <a:latin typeface="Times New Roman"/>
                <a:cs typeface="Times New Roman"/>
              </a:rPr>
              <a:t>and</a:t>
            </a:r>
            <a:r>
              <a:rPr dirty="0" sz="12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0000FF"/>
                </a:solidFill>
                <a:latin typeface="Times New Roman"/>
                <a:cs typeface="Times New Roman"/>
              </a:rPr>
              <a:t>view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591616" y="3459479"/>
            <a:ext cx="17780" cy="2036445"/>
          </a:xfrm>
          <a:custGeom>
            <a:avLst/>
            <a:gdLst/>
            <a:ahLst/>
            <a:cxnLst/>
            <a:rect l="l" t="t" r="r" b="b"/>
            <a:pathLst>
              <a:path w="17779" h="2036445">
                <a:moveTo>
                  <a:pt x="0" y="2035822"/>
                </a:moveTo>
                <a:lnTo>
                  <a:pt x="17602" y="0"/>
                </a:lnTo>
              </a:path>
            </a:pathLst>
          </a:custGeom>
          <a:ln w="38100">
            <a:solidFill>
              <a:srgbClr val="00B05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534635" y="3364242"/>
            <a:ext cx="132080" cy="2226310"/>
          </a:xfrm>
          <a:custGeom>
            <a:avLst/>
            <a:gdLst/>
            <a:ahLst/>
            <a:cxnLst/>
            <a:rect l="l" t="t" r="r" b="b"/>
            <a:pathLst>
              <a:path w="132079" h="2226310">
                <a:moveTo>
                  <a:pt x="114300" y="2112505"/>
                </a:moveTo>
                <a:lnTo>
                  <a:pt x="0" y="2111514"/>
                </a:lnTo>
                <a:lnTo>
                  <a:pt x="56159" y="2226310"/>
                </a:lnTo>
                <a:lnTo>
                  <a:pt x="114300" y="2112505"/>
                </a:lnTo>
                <a:close/>
              </a:path>
              <a:path w="132079" h="2226310">
                <a:moveTo>
                  <a:pt x="131559" y="114782"/>
                </a:moveTo>
                <a:lnTo>
                  <a:pt x="75399" y="0"/>
                </a:lnTo>
                <a:lnTo>
                  <a:pt x="17259" y="113804"/>
                </a:lnTo>
                <a:lnTo>
                  <a:pt x="131559" y="11478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034162" y="5701844"/>
            <a:ext cx="408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C55A11"/>
                </a:solidFill>
                <a:latin typeface="Times New Roman"/>
                <a:cs typeface="Times New Roman"/>
              </a:rPr>
              <a:t>cam2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315980" y="4122136"/>
            <a:ext cx="562610" cy="16249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036319">
              <a:lnSpc>
                <a:spcPts val="1839"/>
              </a:lnSpc>
            </a:pPr>
            <a:r>
              <a:rPr dirty="0" sz="1600" spc="-10">
                <a:solidFill>
                  <a:srgbClr val="00B050"/>
                </a:solidFill>
                <a:latin typeface="Times New Roman"/>
                <a:cs typeface="Times New Roman"/>
              </a:rPr>
              <a:t>Replay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solidFill>
                  <a:srgbClr val="00B050"/>
                </a:solidFill>
                <a:latin typeface="Times New Roman"/>
                <a:cs typeface="Times New Roman"/>
              </a:rPr>
              <a:t>Image</a:t>
            </a:r>
            <a:r>
              <a:rPr dirty="0" sz="1400" spc="-1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B050"/>
                </a:solidFill>
                <a:latin typeface="Times New Roman"/>
                <a:cs typeface="Times New Roman"/>
              </a:rPr>
              <a:t>at</a:t>
            </a:r>
            <a:r>
              <a:rPr dirty="0" sz="1400" spc="-2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B050"/>
                </a:solidFill>
                <a:latin typeface="Times New Roman"/>
                <a:cs typeface="Times New Roman"/>
              </a:rPr>
              <a:t>time</a:t>
            </a:r>
            <a:r>
              <a:rPr dirty="0" sz="1400" spc="-5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400" spc="-50">
                <a:solidFill>
                  <a:srgbClr val="00B050"/>
                </a:solidFill>
                <a:latin typeface="Times New Roman"/>
                <a:cs typeface="Times New Roman"/>
              </a:rPr>
              <a:t>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696108" y="5719222"/>
            <a:ext cx="12642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55A11"/>
                </a:solidFill>
                <a:latin typeface="Times New Roman"/>
                <a:cs typeface="Times New Roman"/>
              </a:rPr>
              <a:t>Multiple</a:t>
            </a:r>
            <a:r>
              <a:rPr dirty="0" sz="1400" spc="-40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Times New Roman"/>
                <a:cs typeface="Times New Roman"/>
              </a:rPr>
              <a:t>cameras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976100" y="3238601"/>
            <a:ext cx="11512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0B050"/>
                </a:solidFill>
                <a:latin typeface="Times New Roman"/>
                <a:cs typeface="Times New Roman"/>
              </a:rPr>
              <a:t>Video</a:t>
            </a:r>
            <a:r>
              <a:rPr dirty="0" sz="1400" spc="-5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00B050"/>
                </a:solidFill>
                <a:latin typeface="Times New Roman"/>
                <a:cs typeface="Times New Roman"/>
              </a:rPr>
              <a:t>sequence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905254" y="568722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imes New Roman"/>
                <a:cs typeface="Times New Roman"/>
              </a:rPr>
              <a:t>47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781300"/>
            <a:ext cx="5273040" cy="322021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59992" y="2544285"/>
            <a:ext cx="8407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Times New Roman"/>
                <a:cs typeface="Times New Roman"/>
              </a:rPr>
              <a:t>20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Cameras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9310" rIns="0" bIns="0" rtlCol="0" vert="horz">
            <a:spAutoFit/>
          </a:bodyPr>
          <a:lstStyle/>
          <a:p>
            <a:pPr marL="102235">
              <a:lnSpc>
                <a:spcPts val="955"/>
              </a:lnSpc>
            </a:pPr>
            <a:fld id="{81D60167-4931-47E6-BA6A-407CBD079E47}" type="slidenum">
              <a:rPr dirty="0" spc="-25">
                <a:solidFill>
                  <a:srgbClr val="898989"/>
                </a:solidFill>
              </a:rPr>
              <a:t>46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9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0" b="1">
                <a:latin typeface="Times New Roman"/>
                <a:cs typeface="Times New Roman"/>
              </a:rPr>
              <a:t>5.0</a:t>
            </a:r>
            <a:r>
              <a:rPr dirty="0" sz="1800" spc="450" b="1">
                <a:latin typeface="Times New Roman"/>
                <a:cs typeface="Times New Roman"/>
              </a:rPr>
              <a:t> </a:t>
            </a:r>
            <a:r>
              <a:rPr dirty="0" sz="1800" spc="200" b="1">
                <a:latin typeface="Times New Roman"/>
                <a:cs typeface="Times New Roman"/>
              </a:rPr>
              <a:t>Milestone–Ѥԃϩ÷Ⴃीֹçޑख़ᗺ໨Ҟ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85263" y="1231260"/>
            <a:ext cx="5339715" cy="849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385">
                <a:latin typeface="Times New Roman"/>
                <a:cs typeface="Times New Roman"/>
              </a:rPr>
              <a:t>ಃ~ԃ‘ࡌҥ</a:t>
            </a:r>
            <a:r>
              <a:rPr dirty="0" sz="1350" spc="215">
                <a:latin typeface="Times New Roman"/>
                <a:cs typeface="Times New Roman"/>
              </a:rPr>
              <a:t>  </a:t>
            </a:r>
            <a:r>
              <a:rPr dirty="0" u="sng" sz="135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ኧᏵၮᆉ</a:t>
            </a:r>
            <a:r>
              <a:rPr dirty="0" u="sng" sz="1350" spc="215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sng" sz="1350" spc="17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ѳѠ</a:t>
            </a:r>
            <a:r>
              <a:rPr dirty="0" sz="1350" spc="170">
                <a:latin typeface="Times New Roman"/>
                <a:cs typeface="Times New Roman"/>
              </a:rPr>
              <a:t>:๏Ӛηीฝᇆ໣ၗ਑Ϸ໒วᄽᆉ</a:t>
            </a:r>
            <a:r>
              <a:rPr dirty="0" sz="1350" spc="170">
                <a:latin typeface="Times New Roman"/>
                <a:cs typeface="Times New Roman"/>
              </a:rPr>
              <a:t>ݤ</a:t>
            </a:r>
            <a:r>
              <a:rPr dirty="0" sz="1350" spc="170">
                <a:latin typeface="Times New Roman"/>
                <a:cs typeface="Times New Roman"/>
              </a:rPr>
              <a:t>фૈ</a:t>
            </a:r>
            <a:endParaRPr sz="1350">
              <a:latin typeface="Times New Roman"/>
              <a:cs typeface="Times New Roman"/>
            </a:endParaRPr>
          </a:p>
          <a:p>
            <a:pPr marL="885190" indent="-197485">
              <a:lnSpc>
                <a:spcPct val="100000"/>
              </a:lnSpc>
              <a:buFont typeface="Wingdings"/>
              <a:buChar char=""/>
              <a:tabLst>
                <a:tab pos="885190" algn="l"/>
              </a:tabLst>
            </a:pPr>
            <a:r>
              <a:rPr dirty="0" sz="1350" spc="250">
                <a:latin typeface="Times New Roman"/>
                <a:cs typeface="Times New Roman"/>
              </a:rPr>
              <a:t>ࡌҥ</a:t>
            </a:r>
            <a:r>
              <a:rPr dirty="0" sz="1350" spc="395"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FF0000"/>
                </a:solidFill>
                <a:latin typeface="Times New Roman"/>
                <a:cs typeface="Times New Roman"/>
              </a:rPr>
              <a:t>AI</a:t>
            </a:r>
            <a:r>
              <a:rPr dirty="0" sz="1350" spc="39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FF0000"/>
                </a:solidFill>
                <a:latin typeface="Times New Roman"/>
                <a:cs typeface="Times New Roman"/>
              </a:rPr>
              <a:t>edge</a:t>
            </a:r>
            <a:r>
              <a:rPr dirty="0" sz="1350" spc="39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350" spc="70">
                <a:solidFill>
                  <a:srgbClr val="FF0000"/>
                </a:solidFill>
                <a:latin typeface="Times New Roman"/>
                <a:cs typeface="Times New Roman"/>
              </a:rPr>
              <a:t>cloud</a:t>
            </a:r>
            <a:r>
              <a:rPr dirty="0" sz="1350" spc="39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FF0000"/>
                </a:solidFill>
                <a:latin typeface="Times New Roman"/>
                <a:cs typeface="Times New Roman"/>
              </a:rPr>
              <a:t>computing</a:t>
            </a:r>
            <a:r>
              <a:rPr dirty="0" sz="1350" spc="40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350" spc="75">
                <a:solidFill>
                  <a:srgbClr val="FF0000"/>
                </a:solidFill>
                <a:latin typeface="Times New Roman"/>
                <a:cs typeface="Times New Roman"/>
              </a:rPr>
              <a:t>platform</a:t>
            </a:r>
            <a:endParaRPr sz="1350">
              <a:latin typeface="Times New Roman"/>
              <a:cs typeface="Times New Roman"/>
            </a:endParaRPr>
          </a:p>
          <a:p>
            <a:pPr lvl="1" marL="1142365" indent="-256540">
              <a:lnSpc>
                <a:spcPct val="100000"/>
              </a:lnSpc>
              <a:buSzPct val="92592"/>
              <a:buAutoNum type="arabicParenR"/>
              <a:tabLst>
                <a:tab pos="1142365" algn="l"/>
              </a:tabLst>
            </a:pPr>
            <a:r>
              <a:rPr dirty="0" sz="1350">
                <a:latin typeface="Times New Roman"/>
                <a:cs typeface="Times New Roman"/>
              </a:rPr>
              <a:t>ࡌ࿼</a:t>
            </a:r>
            <a:r>
              <a:rPr dirty="0" sz="1350" spc="265">
                <a:latin typeface="Times New Roman"/>
                <a:cs typeface="Times New Roman"/>
              </a:rPr>
              <a:t> </a:t>
            </a:r>
            <a:r>
              <a:rPr dirty="0" sz="1350" spc="150">
                <a:latin typeface="Times New Roman"/>
                <a:cs typeface="Times New Roman"/>
              </a:rPr>
              <a:t>ᜐጔၮᆉ՛ܺᏔ</a:t>
            </a:r>
            <a:r>
              <a:rPr dirty="0" sz="1350" spc="28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+</a:t>
            </a:r>
            <a:r>
              <a:rPr dirty="0" sz="1350" spc="275">
                <a:latin typeface="Times New Roman"/>
                <a:cs typeface="Times New Roman"/>
              </a:rPr>
              <a:t> </a:t>
            </a:r>
            <a:r>
              <a:rPr dirty="0" sz="1350" spc="145">
                <a:latin typeface="Times New Roman"/>
                <a:cs typeface="Times New Roman"/>
              </a:rPr>
              <a:t>ၗ਑ᓯS</a:t>
            </a:r>
            <a:r>
              <a:rPr dirty="0" sz="1350" spc="280">
                <a:latin typeface="Times New Roman"/>
                <a:cs typeface="Times New Roman"/>
              </a:rPr>
              <a:t> </a:t>
            </a:r>
            <a:r>
              <a:rPr dirty="0" sz="1350" spc="-165">
                <a:latin typeface="Times New Roman"/>
                <a:cs typeface="Times New Roman"/>
              </a:rPr>
              <a:t>NAS</a:t>
            </a:r>
            <a:r>
              <a:rPr dirty="0" sz="1350" spc="27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೛ഢ</a:t>
            </a:r>
            <a:r>
              <a:rPr dirty="0" sz="1350" spc="28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+</a:t>
            </a:r>
            <a:r>
              <a:rPr dirty="0" sz="1350" spc="275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WiFi6</a:t>
            </a:r>
            <a:endParaRPr sz="1350">
              <a:latin typeface="Times New Roman"/>
              <a:cs typeface="Times New Roman"/>
            </a:endParaRPr>
          </a:p>
          <a:p>
            <a:pPr lvl="1" marL="1142365" indent="-256540">
              <a:lnSpc>
                <a:spcPct val="100000"/>
              </a:lnSpc>
              <a:buSzPct val="92592"/>
              <a:buAutoNum type="arabicParenR"/>
              <a:tabLst>
                <a:tab pos="1142365" algn="l"/>
              </a:tabLst>
            </a:pPr>
            <a:r>
              <a:rPr dirty="0" sz="1350" spc="630">
                <a:latin typeface="Times New Roman"/>
                <a:cs typeface="Times New Roman"/>
              </a:rPr>
              <a:t>çҥ</a:t>
            </a:r>
            <a:r>
              <a:rPr dirty="0" sz="1350" spc="315">
                <a:latin typeface="Times New Roman"/>
                <a:cs typeface="Times New Roman"/>
              </a:rPr>
              <a:t> </a:t>
            </a:r>
            <a:r>
              <a:rPr dirty="0" sz="1350" spc="290">
                <a:latin typeface="Times New Roman"/>
                <a:cs typeface="Times New Roman"/>
              </a:rPr>
              <a:t>ਠભඵችၮ୏</a:t>
            </a:r>
            <a:r>
              <a:rPr dirty="0" sz="1350" spc="290">
                <a:latin typeface="Times New Roman"/>
                <a:cs typeface="Times New Roman"/>
              </a:rPr>
              <a:t>ࣽ</a:t>
            </a:r>
            <a:r>
              <a:rPr dirty="0" sz="1350" spc="290">
                <a:latin typeface="Times New Roman"/>
                <a:cs typeface="Times New Roman"/>
              </a:rPr>
              <a:t>מύЈ◦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85572" y="2260000"/>
            <a:ext cx="6761480" cy="849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270">
                <a:latin typeface="Times New Roman"/>
                <a:cs typeface="Times New Roman"/>
              </a:rPr>
              <a:t>ಃΒԃ‘໒ว</a:t>
            </a:r>
            <a:r>
              <a:rPr dirty="0" sz="1350" spc="345">
                <a:latin typeface="Times New Roman"/>
                <a:cs typeface="Times New Roman"/>
              </a:rPr>
              <a:t> </a:t>
            </a:r>
            <a:r>
              <a:rPr dirty="0" u="sng" sz="1350" spc="55">
                <a:solidFill>
                  <a:srgbClr val="00B1F1"/>
                </a:solidFill>
                <a:uFill>
                  <a:solidFill>
                    <a:srgbClr val="00B1F1"/>
                  </a:solidFill>
                </a:uFill>
                <a:latin typeface="Times New Roman"/>
                <a:cs typeface="Times New Roman"/>
              </a:rPr>
              <a:t>ၮ୏x</a:t>
            </a:r>
            <a:r>
              <a:rPr dirty="0" u="sng" sz="1350" spc="5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3D</a:t>
            </a:r>
            <a:r>
              <a:rPr dirty="0" u="sng" sz="1350" spc="55">
                <a:solidFill>
                  <a:srgbClr val="00B1F1"/>
                </a:solidFill>
                <a:uFill>
                  <a:solidFill>
                    <a:srgbClr val="00B1F1"/>
                  </a:solidFill>
                </a:uFill>
                <a:latin typeface="Times New Roman"/>
                <a:cs typeface="Times New Roman"/>
              </a:rPr>
              <a:t>ࣽ</a:t>
            </a:r>
            <a:r>
              <a:rPr dirty="0" u="sng" sz="1350" spc="55">
                <a:solidFill>
                  <a:srgbClr val="00B1F1"/>
                </a:solidFill>
                <a:uFill>
                  <a:solidFill>
                    <a:srgbClr val="00B1F1"/>
                  </a:solidFill>
                </a:uFill>
                <a:latin typeface="Times New Roman"/>
                <a:cs typeface="Times New Roman"/>
              </a:rPr>
              <a:t>מ</a:t>
            </a:r>
            <a:r>
              <a:rPr dirty="0" u="sng" sz="1350" spc="345">
                <a:solidFill>
                  <a:srgbClr val="00B1F1"/>
                </a:solidFill>
                <a:uFill>
                  <a:solidFill>
                    <a:srgbClr val="00B1F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350" spc="295">
                <a:solidFill>
                  <a:srgbClr val="00B1F1"/>
                </a:solidFill>
                <a:uFill>
                  <a:solidFill>
                    <a:srgbClr val="00B1F1"/>
                  </a:solidFill>
                </a:uFill>
                <a:latin typeface="Times New Roman"/>
                <a:cs typeface="Times New Roman"/>
              </a:rPr>
              <a:t>൑ୱ</a:t>
            </a:r>
            <a:r>
              <a:rPr dirty="0" sz="1350" spc="295">
                <a:latin typeface="Times New Roman"/>
                <a:cs typeface="Times New Roman"/>
              </a:rPr>
              <a:t>:</a:t>
            </a:r>
            <a:endParaRPr sz="1350">
              <a:latin typeface="Times New Roman"/>
              <a:cs typeface="Times New Roman"/>
            </a:endParaRPr>
          </a:p>
          <a:p>
            <a:pPr marL="886460" indent="-205104">
              <a:lnSpc>
                <a:spcPct val="100000"/>
              </a:lnSpc>
              <a:buFont typeface="Wingdings"/>
              <a:buChar char=""/>
              <a:tabLst>
                <a:tab pos="886460" algn="l"/>
              </a:tabLst>
            </a:pPr>
            <a:r>
              <a:rPr dirty="0" sz="1350" spc="160">
                <a:latin typeface="Times New Roman"/>
                <a:cs typeface="Times New Roman"/>
              </a:rPr>
              <a:t>ηीฝӚԾ໒วၮ୏</a:t>
            </a:r>
            <a:r>
              <a:rPr dirty="0" sz="1350" spc="160">
                <a:latin typeface="Times New Roman"/>
                <a:cs typeface="Times New Roman"/>
              </a:rPr>
              <a:t>ࣽ</a:t>
            </a:r>
            <a:r>
              <a:rPr dirty="0" sz="1350" spc="160">
                <a:latin typeface="Times New Roman"/>
                <a:cs typeface="Times New Roman"/>
              </a:rPr>
              <a:t>מᄽᆉ</a:t>
            </a:r>
            <a:r>
              <a:rPr dirty="0" sz="1350" spc="160">
                <a:latin typeface="Times New Roman"/>
                <a:cs typeface="Times New Roman"/>
              </a:rPr>
              <a:t>ݤ</a:t>
            </a:r>
            <a:endParaRPr sz="1350">
              <a:latin typeface="Times New Roman"/>
              <a:cs typeface="Times New Roman"/>
            </a:endParaRPr>
          </a:p>
          <a:p>
            <a:pPr lvl="1" marL="1089660" indent="-204470">
              <a:lnSpc>
                <a:spcPct val="100000"/>
              </a:lnSpc>
              <a:buAutoNum type="arabicParenR"/>
              <a:tabLst>
                <a:tab pos="1089660" algn="l"/>
              </a:tabLst>
            </a:pPr>
            <a:r>
              <a:rPr dirty="0" sz="1350" spc="265">
                <a:latin typeface="Times New Roman"/>
                <a:cs typeface="Times New Roman"/>
              </a:rPr>
              <a:t>Ӛηीฝ஑</a:t>
            </a:r>
            <a:r>
              <a:rPr dirty="0" sz="1350" spc="265">
                <a:latin typeface="Times New Roman"/>
                <a:cs typeface="Times New Roman"/>
              </a:rPr>
              <a:t>ݙ</a:t>
            </a:r>
            <a:r>
              <a:rPr dirty="0" sz="1350" spc="265">
                <a:latin typeface="Times New Roman"/>
                <a:cs typeface="Times New Roman"/>
              </a:rPr>
              <a:t>ܭ</a:t>
            </a:r>
            <a:r>
              <a:rPr dirty="0" sz="1350" spc="340">
                <a:latin typeface="Times New Roman"/>
                <a:cs typeface="Times New Roman"/>
              </a:rPr>
              <a:t> </a:t>
            </a:r>
            <a:r>
              <a:rPr dirty="0" sz="1350" spc="355">
                <a:solidFill>
                  <a:srgbClr val="FF0000"/>
                </a:solidFill>
                <a:latin typeface="Times New Roman"/>
                <a:cs typeface="Times New Roman"/>
              </a:rPr>
              <a:t>AI</a:t>
            </a:r>
            <a:r>
              <a:rPr dirty="0" sz="1350" spc="355">
                <a:solidFill>
                  <a:srgbClr val="FF0000"/>
                </a:solidFill>
                <a:latin typeface="Times New Roman"/>
                <a:cs typeface="Times New Roman"/>
              </a:rPr>
              <a:t>ࣽ</a:t>
            </a:r>
            <a:r>
              <a:rPr dirty="0" sz="1350" spc="355">
                <a:solidFill>
                  <a:srgbClr val="FF0000"/>
                </a:solidFill>
                <a:latin typeface="Times New Roman"/>
                <a:cs typeface="Times New Roman"/>
              </a:rPr>
              <a:t>מϯ</a:t>
            </a:r>
            <a:r>
              <a:rPr dirty="0" sz="1350" spc="3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350" spc="145">
                <a:latin typeface="Times New Roman"/>
                <a:cs typeface="Times New Roman"/>
              </a:rPr>
              <a:t>ᔈҔ</a:t>
            </a:r>
            <a:r>
              <a:rPr dirty="0" sz="1350" spc="145">
                <a:latin typeface="Times New Roman"/>
                <a:cs typeface="Times New Roman"/>
              </a:rPr>
              <a:t>٠</a:t>
            </a:r>
            <a:r>
              <a:rPr dirty="0" sz="1350" spc="145">
                <a:latin typeface="Times New Roman"/>
                <a:cs typeface="Times New Roman"/>
              </a:rPr>
              <a:t>ЪᏤΕ</a:t>
            </a:r>
            <a:r>
              <a:rPr dirty="0" sz="1350" spc="145">
                <a:solidFill>
                  <a:srgbClr val="FF0000"/>
                </a:solidFill>
                <a:latin typeface="Times New Roman"/>
                <a:cs typeface="Times New Roman"/>
              </a:rPr>
              <a:t>൑ᓔᖻ</a:t>
            </a:r>
            <a:r>
              <a:rPr dirty="0" sz="1350" spc="145">
                <a:latin typeface="Times New Roman"/>
                <a:cs typeface="Times New Roman"/>
              </a:rPr>
              <a:t>٣ٰ</a:t>
            </a:r>
            <a:r>
              <a:rPr dirty="0" sz="1350" spc="145">
                <a:latin typeface="Times New Roman"/>
                <a:cs typeface="Times New Roman"/>
              </a:rPr>
              <a:t>଺ჴሞޑෳ၂ᆶᡍ᛾‘</a:t>
            </a:r>
            <a:endParaRPr sz="1350">
              <a:latin typeface="Times New Roman"/>
              <a:cs typeface="Times New Roman"/>
            </a:endParaRPr>
          </a:p>
          <a:p>
            <a:pPr lvl="1" marL="1089660" indent="-204470">
              <a:lnSpc>
                <a:spcPct val="100000"/>
              </a:lnSpc>
              <a:buAutoNum type="arabicParenR"/>
              <a:tabLst>
                <a:tab pos="1089660" algn="l"/>
              </a:tabLst>
            </a:pPr>
            <a:r>
              <a:rPr dirty="0" sz="1350" spc="250">
                <a:latin typeface="Times New Roman"/>
                <a:cs typeface="Times New Roman"/>
              </a:rPr>
              <a:t>ࡌҥ</a:t>
            </a:r>
            <a:r>
              <a:rPr dirty="0" sz="1350" spc="340">
                <a:latin typeface="Times New Roman"/>
                <a:cs typeface="Times New Roman"/>
              </a:rPr>
              <a:t> </a:t>
            </a:r>
            <a:r>
              <a:rPr dirty="0" sz="1350" spc="55">
                <a:solidFill>
                  <a:srgbClr val="FF0000"/>
                </a:solidFill>
                <a:latin typeface="Times New Roman"/>
                <a:cs typeface="Times New Roman"/>
              </a:rPr>
              <a:t>ၮ୏x3D</a:t>
            </a:r>
            <a:r>
              <a:rPr dirty="0" sz="1350" spc="55">
                <a:solidFill>
                  <a:srgbClr val="FF0000"/>
                </a:solidFill>
                <a:latin typeface="Times New Roman"/>
                <a:cs typeface="Times New Roman"/>
              </a:rPr>
              <a:t>ࣽ</a:t>
            </a:r>
            <a:r>
              <a:rPr dirty="0" sz="1350" spc="55">
                <a:solidFill>
                  <a:srgbClr val="FF0000"/>
                </a:solidFill>
                <a:latin typeface="Times New Roman"/>
                <a:cs typeface="Times New Roman"/>
              </a:rPr>
              <a:t>מ</a:t>
            </a:r>
            <a:r>
              <a:rPr dirty="0" sz="1350" spc="3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350" spc="195">
                <a:solidFill>
                  <a:srgbClr val="FF0000"/>
                </a:solidFill>
                <a:latin typeface="Times New Roman"/>
                <a:cs typeface="Times New Roman"/>
              </a:rPr>
              <a:t>൑ୱϷᏯ௃࠻</a:t>
            </a:r>
            <a:r>
              <a:rPr dirty="0" sz="1350" spc="195">
                <a:latin typeface="Times New Roman"/>
                <a:cs typeface="Times New Roman"/>
              </a:rPr>
              <a:t>◦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385347" y="3288593"/>
            <a:ext cx="6511925" cy="849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295">
                <a:latin typeface="Times New Roman"/>
                <a:cs typeface="Times New Roman"/>
              </a:rPr>
              <a:t>ಃΟԃ‘᏾ӝ</a:t>
            </a:r>
            <a:r>
              <a:rPr dirty="0" sz="1350" spc="295">
                <a:latin typeface="Times New Roman"/>
                <a:cs typeface="Times New Roman"/>
              </a:rPr>
              <a:t>٠</a:t>
            </a:r>
            <a:r>
              <a:rPr dirty="0" sz="1350" spc="295">
                <a:latin typeface="Times New Roman"/>
                <a:cs typeface="Times New Roman"/>
              </a:rPr>
              <a:t>ပӦܭ</a:t>
            </a:r>
            <a:r>
              <a:rPr dirty="0" sz="1350" spc="484">
                <a:latin typeface="Times New Roman"/>
                <a:cs typeface="Times New Roman"/>
              </a:rPr>
              <a:t>  </a:t>
            </a:r>
            <a:r>
              <a:rPr dirty="0" u="sng" sz="1350" spc="8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௲ግᆶౚ঩</a:t>
            </a:r>
            <a:r>
              <a:rPr dirty="0" sz="1350" spc="80">
                <a:latin typeface="Times New Roman"/>
                <a:cs typeface="Times New Roman"/>
              </a:rPr>
              <a:t>:</a:t>
            </a:r>
            <a:r>
              <a:rPr dirty="0" sz="1200" spc="80">
                <a:latin typeface="Times New Roman"/>
                <a:cs typeface="Times New Roman"/>
              </a:rPr>
              <a:t>ֹç୯ৎભ૽ግ൑ୱϷ</a:t>
            </a:r>
            <a:r>
              <a:rPr dirty="0" u="sng" sz="1200" spc="8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Ꮿ௃࠻</a:t>
            </a:r>
            <a:r>
              <a:rPr dirty="0" sz="1200" spc="80">
                <a:latin typeface="Times New Roman"/>
                <a:cs typeface="Times New Roman"/>
              </a:rPr>
              <a:t>๏ϒ୯ৎౚ໗௲ግϷౚ঩</a:t>
            </a:r>
            <a:endParaRPr sz="1200">
              <a:latin typeface="Times New Roman"/>
              <a:cs typeface="Times New Roman"/>
            </a:endParaRPr>
          </a:p>
          <a:p>
            <a:pPr marL="886460" indent="-213995">
              <a:lnSpc>
                <a:spcPct val="100000"/>
              </a:lnSpc>
              <a:buFont typeface="Wingdings"/>
              <a:buChar char=""/>
              <a:tabLst>
                <a:tab pos="886460" algn="l"/>
              </a:tabLst>
            </a:pPr>
            <a:r>
              <a:rPr dirty="0" sz="1350" spc="204">
                <a:latin typeface="Times New Roman"/>
                <a:cs typeface="Times New Roman"/>
              </a:rPr>
              <a:t>ᙖҗ</a:t>
            </a:r>
            <a:r>
              <a:rPr dirty="0" sz="1350" spc="345">
                <a:latin typeface="Times New Roman"/>
                <a:cs typeface="Times New Roman"/>
              </a:rPr>
              <a:t> </a:t>
            </a:r>
            <a:r>
              <a:rPr dirty="0" sz="1350" spc="60">
                <a:latin typeface="Times New Roman"/>
                <a:cs typeface="Times New Roman"/>
              </a:rPr>
              <a:t>ኧᏵၮᆉѳѠ</a:t>
            </a:r>
            <a:r>
              <a:rPr dirty="0" sz="1350" spc="340">
                <a:latin typeface="Times New Roman"/>
                <a:cs typeface="Times New Roman"/>
              </a:rPr>
              <a:t> </a:t>
            </a:r>
            <a:r>
              <a:rPr dirty="0" sz="1350" spc="120">
                <a:latin typeface="Times New Roman"/>
                <a:cs typeface="Times New Roman"/>
              </a:rPr>
              <a:t>ࡌҥᇻຯ</a:t>
            </a:r>
            <a:r>
              <a:rPr dirty="0" sz="1350" spc="350">
                <a:latin typeface="Times New Roman"/>
                <a:cs typeface="Times New Roman"/>
              </a:rPr>
              <a:t> </a:t>
            </a:r>
            <a:r>
              <a:rPr dirty="0" sz="1350" spc="65">
                <a:latin typeface="Times New Roman"/>
                <a:cs typeface="Times New Roman"/>
              </a:rPr>
              <a:t>video</a:t>
            </a:r>
            <a:r>
              <a:rPr dirty="0" sz="1350" spc="355">
                <a:latin typeface="Times New Roman"/>
                <a:cs typeface="Times New Roman"/>
              </a:rPr>
              <a:t> </a:t>
            </a:r>
            <a:r>
              <a:rPr dirty="0" sz="1350" spc="70">
                <a:latin typeface="Times New Roman"/>
                <a:cs typeface="Times New Roman"/>
              </a:rPr>
              <a:t>streaming</a:t>
            </a:r>
            <a:r>
              <a:rPr dirty="0" sz="1350" spc="360">
                <a:latin typeface="Times New Roman"/>
                <a:cs typeface="Times New Roman"/>
              </a:rPr>
              <a:t> </a:t>
            </a:r>
            <a:r>
              <a:rPr dirty="0" sz="1350" spc="240">
                <a:solidFill>
                  <a:srgbClr val="FF0000"/>
                </a:solidFill>
                <a:latin typeface="Times New Roman"/>
                <a:cs typeface="Times New Roman"/>
              </a:rPr>
              <a:t>௃ཛྷǵϩ݋಍ीǵӣൔ</a:t>
            </a:r>
            <a:endParaRPr sz="1350">
              <a:latin typeface="Times New Roman"/>
              <a:cs typeface="Times New Roman"/>
            </a:endParaRPr>
          </a:p>
          <a:p>
            <a:pPr lvl="1" marL="1142365" indent="-256540">
              <a:lnSpc>
                <a:spcPct val="100000"/>
              </a:lnSpc>
              <a:buSzPct val="92592"/>
              <a:buAutoNum type="arabicParenR"/>
              <a:tabLst>
                <a:tab pos="1142365" algn="l"/>
              </a:tabLst>
            </a:pPr>
            <a:r>
              <a:rPr dirty="0" sz="1350" spc="175">
                <a:latin typeface="Times New Roman"/>
                <a:cs typeface="Times New Roman"/>
              </a:rPr>
              <a:t>ᓬϯ</a:t>
            </a:r>
            <a:r>
              <a:rPr dirty="0" sz="1350" spc="175">
                <a:solidFill>
                  <a:srgbClr val="FF0000"/>
                </a:solidFill>
                <a:latin typeface="Times New Roman"/>
                <a:cs typeface="Times New Roman"/>
              </a:rPr>
              <a:t>Ꮿ௃࠻</a:t>
            </a:r>
            <a:r>
              <a:rPr dirty="0" sz="1350" spc="175">
                <a:latin typeface="Times New Roman"/>
                <a:cs typeface="Times New Roman"/>
              </a:rPr>
              <a:t>фૈ</a:t>
            </a:r>
            <a:r>
              <a:rPr dirty="0" sz="1350" spc="175">
                <a:latin typeface="Times New Roman"/>
                <a:cs typeface="Times New Roman"/>
              </a:rPr>
              <a:t>ٰ</a:t>
            </a:r>
            <a:r>
              <a:rPr dirty="0" sz="1350" spc="175">
                <a:latin typeface="Times New Roman"/>
                <a:cs typeface="Times New Roman"/>
              </a:rPr>
              <a:t>ග</a:t>
            </a:r>
            <a:r>
              <a:rPr dirty="0" sz="1350" spc="175">
                <a:latin typeface="Times New Roman"/>
                <a:cs typeface="Times New Roman"/>
              </a:rPr>
              <a:t>ٮ</a:t>
            </a:r>
            <a:r>
              <a:rPr dirty="0" sz="1350" spc="175">
                <a:latin typeface="Times New Roman"/>
                <a:cs typeface="Times New Roman"/>
              </a:rPr>
              <a:t>୯ৎ໗Кᖻ</a:t>
            </a:r>
            <a:r>
              <a:rPr dirty="0" sz="1350" spc="175">
                <a:solidFill>
                  <a:srgbClr val="FF0000"/>
                </a:solidFill>
                <a:latin typeface="Times New Roman"/>
                <a:cs typeface="Times New Roman"/>
              </a:rPr>
              <a:t>ᇻຯ</a:t>
            </a:r>
            <a:r>
              <a:rPr dirty="0" sz="1350" spc="175">
                <a:latin typeface="Times New Roman"/>
                <a:cs typeface="Times New Roman"/>
              </a:rPr>
              <a:t>௃ཛྷǵϩ݋಍ीǵӣൔ◦</a:t>
            </a:r>
            <a:endParaRPr sz="1350">
              <a:latin typeface="Times New Roman"/>
              <a:cs typeface="Times New Roman"/>
            </a:endParaRPr>
          </a:p>
          <a:p>
            <a:pPr lvl="1" marL="1142365" indent="-256540">
              <a:lnSpc>
                <a:spcPct val="100000"/>
              </a:lnSpc>
              <a:buSzPct val="92592"/>
              <a:buAutoNum type="arabicParenR"/>
              <a:tabLst>
                <a:tab pos="1142365" algn="l"/>
              </a:tabLst>
            </a:pPr>
            <a:r>
              <a:rPr dirty="0" sz="1350" spc="150">
                <a:latin typeface="Times New Roman"/>
                <a:cs typeface="Times New Roman"/>
              </a:rPr>
              <a:t>೸ၸ໒วࡌҥϐ“ၮ୏x3D</a:t>
            </a:r>
            <a:r>
              <a:rPr dirty="0" sz="1350" spc="150">
                <a:latin typeface="Times New Roman"/>
                <a:cs typeface="Times New Roman"/>
              </a:rPr>
              <a:t>ࣽ</a:t>
            </a:r>
            <a:r>
              <a:rPr dirty="0" sz="1350" spc="150">
                <a:latin typeface="Times New Roman"/>
                <a:cs typeface="Times New Roman"/>
              </a:rPr>
              <a:t>מ”൑ୱග</a:t>
            </a:r>
            <a:r>
              <a:rPr dirty="0" sz="1350" spc="150">
                <a:latin typeface="Times New Roman"/>
                <a:cs typeface="Times New Roman"/>
              </a:rPr>
              <a:t>ٮ</a:t>
            </a:r>
            <a:r>
              <a:rPr dirty="0" sz="1350" spc="150">
                <a:latin typeface="Times New Roman"/>
                <a:cs typeface="Times New Roman"/>
              </a:rPr>
              <a:t>୯ৎભ໗</a:t>
            </a:r>
            <a:r>
              <a:rPr dirty="0" sz="1350" spc="150">
                <a:solidFill>
                  <a:srgbClr val="FF0000"/>
                </a:solidFill>
                <a:latin typeface="Times New Roman"/>
                <a:cs typeface="Times New Roman"/>
              </a:rPr>
              <a:t>౽Ӧ૽ግ‘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91815" y="4523099"/>
            <a:ext cx="6078855" cy="1419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8765" indent="-266065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78765" algn="l"/>
              </a:tabLst>
            </a:pPr>
            <a:r>
              <a:rPr dirty="0" sz="1350" spc="204">
                <a:latin typeface="Times New Roman"/>
                <a:cs typeface="Times New Roman"/>
              </a:rPr>
              <a:t>ᙖҗ</a:t>
            </a:r>
            <a:r>
              <a:rPr dirty="0" sz="1350" spc="345">
                <a:latin typeface="Times New Roman"/>
                <a:cs typeface="Times New Roman"/>
              </a:rPr>
              <a:t> </a:t>
            </a:r>
            <a:r>
              <a:rPr dirty="0" sz="1350" spc="60">
                <a:latin typeface="Times New Roman"/>
                <a:cs typeface="Times New Roman"/>
              </a:rPr>
              <a:t>ኧᏵၮᆉѳѠ</a:t>
            </a:r>
            <a:r>
              <a:rPr dirty="0" sz="1350" spc="335">
                <a:latin typeface="Times New Roman"/>
                <a:cs typeface="Times New Roman"/>
              </a:rPr>
              <a:t> </a:t>
            </a:r>
            <a:r>
              <a:rPr dirty="0" sz="1350" spc="100">
                <a:latin typeface="Times New Roman"/>
                <a:cs typeface="Times New Roman"/>
              </a:rPr>
              <a:t>ᆶ</a:t>
            </a:r>
            <a:r>
              <a:rPr dirty="0" sz="1350" spc="100">
                <a:solidFill>
                  <a:srgbClr val="FF0000"/>
                </a:solidFill>
                <a:latin typeface="Times New Roman"/>
                <a:cs typeface="Times New Roman"/>
              </a:rPr>
              <a:t>౜൑ЋᐒϷЋᐒ΢ឪቹᐒ</a:t>
            </a:r>
            <a:r>
              <a:rPr dirty="0" sz="1350" spc="3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350" spc="290">
                <a:latin typeface="Times New Roman"/>
                <a:cs typeface="Times New Roman"/>
              </a:rPr>
              <a:t>ϕ୏</a:t>
            </a:r>
            <a:endParaRPr sz="1350">
              <a:latin typeface="Times New Roman"/>
              <a:cs typeface="Times New Roman"/>
            </a:endParaRPr>
          </a:p>
          <a:p>
            <a:pPr lvl="1" marL="483870" indent="-204470">
              <a:lnSpc>
                <a:spcPct val="100000"/>
              </a:lnSpc>
              <a:buAutoNum type="arabicParenR"/>
              <a:tabLst>
                <a:tab pos="483870" algn="l"/>
              </a:tabLst>
            </a:pPr>
            <a:r>
              <a:rPr dirty="0" sz="1350" spc="110">
                <a:latin typeface="Times New Roman"/>
                <a:cs typeface="Times New Roman"/>
              </a:rPr>
              <a:t>᏾ӝ</a:t>
            </a:r>
            <a:r>
              <a:rPr dirty="0" sz="1350" spc="110">
                <a:solidFill>
                  <a:srgbClr val="FF0000"/>
                </a:solidFill>
                <a:latin typeface="Times New Roman"/>
                <a:cs typeface="Times New Roman"/>
              </a:rPr>
              <a:t>ᢀ౲ຎ</a:t>
            </a:r>
            <a:r>
              <a:rPr dirty="0" sz="1350" spc="110">
                <a:solidFill>
                  <a:srgbClr val="FF0000"/>
                </a:solidFill>
                <a:latin typeface="Times New Roman"/>
                <a:cs typeface="Times New Roman"/>
              </a:rPr>
              <a:t>ف</a:t>
            </a:r>
            <a:r>
              <a:rPr dirty="0" sz="1350" spc="3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350" spc="65">
                <a:latin typeface="Times New Roman"/>
                <a:cs typeface="Times New Roman"/>
              </a:rPr>
              <a:t>video</a:t>
            </a:r>
            <a:r>
              <a:rPr dirty="0" sz="1350" spc="340">
                <a:latin typeface="Times New Roman"/>
                <a:cs typeface="Times New Roman"/>
              </a:rPr>
              <a:t> </a:t>
            </a:r>
            <a:r>
              <a:rPr dirty="0" sz="1350" spc="145">
                <a:latin typeface="Times New Roman"/>
                <a:cs typeface="Times New Roman"/>
              </a:rPr>
              <a:t>streaming‘</a:t>
            </a:r>
            <a:endParaRPr sz="1350">
              <a:latin typeface="Times New Roman"/>
              <a:cs typeface="Times New Roman"/>
            </a:endParaRPr>
          </a:p>
          <a:p>
            <a:pPr lvl="1" marL="483870" indent="-204470">
              <a:lnSpc>
                <a:spcPct val="100000"/>
              </a:lnSpc>
              <a:buAutoNum type="arabicParenR"/>
              <a:tabLst>
                <a:tab pos="483870" algn="l"/>
              </a:tabLst>
            </a:pPr>
            <a:r>
              <a:rPr dirty="0" sz="1350" spc="235">
                <a:latin typeface="Times New Roman"/>
                <a:cs typeface="Times New Roman"/>
              </a:rPr>
              <a:t>ᖻ</a:t>
            </a:r>
            <a:r>
              <a:rPr dirty="0" sz="1350" spc="235">
                <a:latin typeface="Times New Roman"/>
                <a:cs typeface="Times New Roman"/>
              </a:rPr>
              <a:t>٣</a:t>
            </a:r>
            <a:r>
              <a:rPr dirty="0" sz="1350" spc="235">
                <a:solidFill>
                  <a:srgbClr val="FF0000"/>
                </a:solidFill>
                <a:latin typeface="Times New Roman"/>
                <a:cs typeface="Times New Roman"/>
              </a:rPr>
              <a:t>ኧᏵ಍ीຎ᝺ϯ</a:t>
            </a:r>
            <a:r>
              <a:rPr dirty="0" sz="1350" spc="235">
                <a:latin typeface="Times New Roman"/>
                <a:cs typeface="Times New Roman"/>
              </a:rPr>
              <a:t>SεሌჿǵЋᐒ΢և౜ϷSᆛ।΢և౜‘</a:t>
            </a:r>
            <a:endParaRPr sz="1350">
              <a:latin typeface="Times New Roman"/>
              <a:cs typeface="Times New Roman"/>
            </a:endParaRPr>
          </a:p>
          <a:p>
            <a:pPr lvl="1" marL="483870" indent="-204470">
              <a:lnSpc>
                <a:spcPct val="100000"/>
              </a:lnSpc>
              <a:buAutoNum type="arabicParenR"/>
              <a:tabLst>
                <a:tab pos="483870" algn="l"/>
              </a:tabLst>
            </a:pPr>
            <a:r>
              <a:rPr dirty="0" sz="1350" spc="110">
                <a:latin typeface="Times New Roman"/>
                <a:cs typeface="Times New Roman"/>
              </a:rPr>
              <a:t>ջਔᆶ</a:t>
            </a:r>
            <a:r>
              <a:rPr dirty="0" sz="1350" spc="110">
                <a:solidFill>
                  <a:srgbClr val="FF0000"/>
                </a:solidFill>
                <a:latin typeface="Times New Roman"/>
                <a:cs typeface="Times New Roman"/>
              </a:rPr>
              <a:t>౜൑ᢀ౲</a:t>
            </a:r>
            <a:r>
              <a:rPr dirty="0" sz="1350" spc="110">
                <a:latin typeface="Times New Roman"/>
                <a:cs typeface="Times New Roman"/>
              </a:rPr>
              <a:t>ϕ୏ǵ</a:t>
            </a:r>
            <a:r>
              <a:rPr dirty="0" sz="1350" spc="110">
                <a:solidFill>
                  <a:srgbClr val="FF0000"/>
                </a:solidFill>
                <a:latin typeface="Times New Roman"/>
                <a:cs typeface="Times New Roman"/>
              </a:rPr>
              <a:t>YouTube</a:t>
            </a:r>
            <a:r>
              <a:rPr dirty="0" sz="1350" spc="110">
                <a:latin typeface="Times New Roman"/>
                <a:cs typeface="Times New Roman"/>
              </a:rPr>
              <a:t>࿶ᔼ‘</a:t>
            </a:r>
            <a:endParaRPr sz="1350">
              <a:latin typeface="Times New Roman"/>
              <a:cs typeface="Times New Roman"/>
            </a:endParaRPr>
          </a:p>
          <a:p>
            <a:pPr lvl="1" marL="483870" marR="100965" indent="-204470">
              <a:lnSpc>
                <a:spcPct val="100000"/>
              </a:lnSpc>
              <a:buAutoNum type="arabicParenR"/>
              <a:tabLst>
                <a:tab pos="485140" algn="l"/>
              </a:tabLst>
            </a:pPr>
            <a:r>
              <a:rPr dirty="0" sz="1350" spc="215">
                <a:latin typeface="Times New Roman"/>
                <a:cs typeface="Times New Roman"/>
              </a:rPr>
              <a:t>ᆶҾ཰௨ౚᖄᖻ฻</a:t>
            </a:r>
            <a:r>
              <a:rPr dirty="0" sz="1350" spc="215">
                <a:latin typeface="Times New Roman"/>
                <a:cs typeface="Times New Roman"/>
              </a:rPr>
              <a:t>ڐ</a:t>
            </a:r>
            <a:r>
              <a:rPr dirty="0" sz="1350" spc="215">
                <a:latin typeface="Times New Roman"/>
                <a:cs typeface="Times New Roman"/>
              </a:rPr>
              <a:t>཮Ϸቷ୘</a:t>
            </a:r>
            <a:r>
              <a:rPr dirty="0" sz="1350" spc="215">
                <a:latin typeface="Times New Roman"/>
                <a:cs typeface="Times New Roman"/>
              </a:rPr>
              <a:t>۳</a:t>
            </a:r>
            <a:r>
              <a:rPr dirty="0" sz="1350" spc="215">
                <a:solidFill>
                  <a:srgbClr val="FF0000"/>
                </a:solidFill>
                <a:latin typeface="Times New Roman"/>
                <a:cs typeface="Times New Roman"/>
              </a:rPr>
              <a:t>୘཰ϯӝբኳԄ</a:t>
            </a:r>
            <a:r>
              <a:rPr dirty="0" sz="1350" spc="215">
                <a:latin typeface="Times New Roman"/>
                <a:cs typeface="Times New Roman"/>
              </a:rPr>
              <a:t>຾Չ‘</a:t>
            </a:r>
            <a:r>
              <a:rPr dirty="0" sz="1350" spc="215">
                <a:latin typeface="Times New Roman"/>
                <a:cs typeface="Times New Roman"/>
              </a:rPr>
              <a:t>۳</a:t>
            </a:r>
            <a:r>
              <a:rPr dirty="0" sz="1350" spc="215">
                <a:latin typeface="Times New Roman"/>
                <a:cs typeface="Times New Roman"/>
              </a:rPr>
              <a:t>Ӆബଯߕуሽॶ </a:t>
            </a:r>
            <a:r>
              <a:rPr dirty="0" sz="1350" spc="215">
                <a:latin typeface="Times New Roman"/>
                <a:cs typeface="Times New Roman"/>
              </a:rPr>
              <a:t>	</a:t>
            </a:r>
            <a:r>
              <a:rPr dirty="0" sz="1350" spc="250">
                <a:solidFill>
                  <a:srgbClr val="FF0000"/>
                </a:solidFill>
                <a:latin typeface="Times New Roman"/>
                <a:cs typeface="Times New Roman"/>
              </a:rPr>
              <a:t>ၮ୏ౢ཰</a:t>
            </a:r>
            <a:r>
              <a:rPr dirty="0" sz="1350" spc="250">
                <a:latin typeface="Times New Roman"/>
                <a:cs typeface="Times New Roman"/>
              </a:rPr>
              <a:t>ғᄊ</a:t>
            </a:r>
            <a:r>
              <a:rPr dirty="0" sz="1350" spc="250">
                <a:latin typeface="Times New Roman"/>
                <a:cs typeface="Times New Roman"/>
              </a:rPr>
              <a:t>س</a:t>
            </a:r>
            <a:r>
              <a:rPr dirty="0" sz="1350" spc="250">
                <a:latin typeface="Times New Roman"/>
                <a:cs typeface="Times New Roman"/>
              </a:rPr>
              <a:t>Бӛ߻຾◦</a:t>
            </a:r>
            <a:endParaRPr sz="13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170"/>
              </a:spcBef>
            </a:pPr>
            <a:r>
              <a:rPr dirty="0" sz="900" spc="-25">
                <a:solidFill>
                  <a:srgbClr val="898989"/>
                </a:solidFill>
                <a:latin typeface="Times New Roman"/>
                <a:cs typeface="Times New Roman"/>
              </a:rPr>
              <a:t>48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180589" y="2258314"/>
            <a:ext cx="197485" cy="282575"/>
            <a:chOff x="2180589" y="2258314"/>
            <a:chExt cx="197485" cy="282575"/>
          </a:xfrm>
        </p:grpSpPr>
        <p:sp>
          <p:nvSpPr>
            <p:cNvPr id="8" name="object 8" descr=""/>
            <p:cNvSpPr/>
            <p:nvPr/>
          </p:nvSpPr>
          <p:spPr>
            <a:xfrm>
              <a:off x="2186939" y="2264664"/>
              <a:ext cx="184785" cy="269875"/>
            </a:xfrm>
            <a:custGeom>
              <a:avLst/>
              <a:gdLst/>
              <a:ahLst/>
              <a:cxnLst/>
              <a:rect l="l" t="t" r="r" b="b"/>
              <a:pathLst>
                <a:path w="184785" h="269875">
                  <a:moveTo>
                    <a:pt x="92202" y="0"/>
                  </a:moveTo>
                  <a:lnTo>
                    <a:pt x="92202" y="67437"/>
                  </a:lnTo>
                  <a:lnTo>
                    <a:pt x="0" y="67437"/>
                  </a:lnTo>
                  <a:lnTo>
                    <a:pt x="0" y="202311"/>
                  </a:lnTo>
                  <a:lnTo>
                    <a:pt x="92202" y="202311"/>
                  </a:lnTo>
                  <a:lnTo>
                    <a:pt x="92202" y="269748"/>
                  </a:lnTo>
                  <a:lnTo>
                    <a:pt x="184404" y="134874"/>
                  </a:lnTo>
                  <a:lnTo>
                    <a:pt x="922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86939" y="2264664"/>
              <a:ext cx="184785" cy="269875"/>
            </a:xfrm>
            <a:custGeom>
              <a:avLst/>
              <a:gdLst/>
              <a:ahLst/>
              <a:cxnLst/>
              <a:rect l="l" t="t" r="r" b="b"/>
              <a:pathLst>
                <a:path w="184785" h="269875">
                  <a:moveTo>
                    <a:pt x="0" y="67437"/>
                  </a:moveTo>
                  <a:lnTo>
                    <a:pt x="92202" y="67437"/>
                  </a:lnTo>
                  <a:lnTo>
                    <a:pt x="92202" y="0"/>
                  </a:lnTo>
                  <a:lnTo>
                    <a:pt x="184404" y="134874"/>
                  </a:lnTo>
                  <a:lnTo>
                    <a:pt x="92202" y="269748"/>
                  </a:lnTo>
                  <a:lnTo>
                    <a:pt x="92202" y="202311"/>
                  </a:lnTo>
                  <a:lnTo>
                    <a:pt x="0" y="202311"/>
                  </a:lnTo>
                  <a:lnTo>
                    <a:pt x="0" y="67437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29870" y="2906014"/>
            <a:ext cx="1843405" cy="1062990"/>
            <a:chOff x="229870" y="2906014"/>
            <a:chExt cx="1843405" cy="1062990"/>
          </a:xfrm>
        </p:grpSpPr>
        <p:sp>
          <p:nvSpPr>
            <p:cNvPr id="11" name="object 11" descr=""/>
            <p:cNvSpPr/>
            <p:nvPr/>
          </p:nvSpPr>
          <p:spPr>
            <a:xfrm>
              <a:off x="236220" y="2912364"/>
              <a:ext cx="1830705" cy="1050290"/>
            </a:xfrm>
            <a:custGeom>
              <a:avLst/>
              <a:gdLst/>
              <a:ahLst/>
              <a:cxnLst/>
              <a:rect l="l" t="t" r="r" b="b"/>
              <a:pathLst>
                <a:path w="1830705" h="1050289">
                  <a:moveTo>
                    <a:pt x="915162" y="0"/>
                  </a:moveTo>
                  <a:lnTo>
                    <a:pt x="854989" y="1116"/>
                  </a:lnTo>
                  <a:lnTo>
                    <a:pt x="795856" y="4420"/>
                  </a:lnTo>
                  <a:lnTo>
                    <a:pt x="737882" y="9843"/>
                  </a:lnTo>
                  <a:lnTo>
                    <a:pt x="681189" y="17314"/>
                  </a:lnTo>
                  <a:lnTo>
                    <a:pt x="625898" y="26766"/>
                  </a:lnTo>
                  <a:lnTo>
                    <a:pt x="572128" y="38128"/>
                  </a:lnTo>
                  <a:lnTo>
                    <a:pt x="520000" y="51331"/>
                  </a:lnTo>
                  <a:lnTo>
                    <a:pt x="469635" y="66307"/>
                  </a:lnTo>
                  <a:lnTo>
                    <a:pt x="421154" y="82986"/>
                  </a:lnTo>
                  <a:lnTo>
                    <a:pt x="374677" y="101299"/>
                  </a:lnTo>
                  <a:lnTo>
                    <a:pt x="330324" y="121177"/>
                  </a:lnTo>
                  <a:lnTo>
                    <a:pt x="288217" y="142550"/>
                  </a:lnTo>
                  <a:lnTo>
                    <a:pt x="248475" y="165350"/>
                  </a:lnTo>
                  <a:lnTo>
                    <a:pt x="211220" y="189506"/>
                  </a:lnTo>
                  <a:lnTo>
                    <a:pt x="176571" y="214951"/>
                  </a:lnTo>
                  <a:lnTo>
                    <a:pt x="144651" y="241615"/>
                  </a:lnTo>
                  <a:lnTo>
                    <a:pt x="115578" y="269428"/>
                  </a:lnTo>
                  <a:lnTo>
                    <a:pt x="89474" y="298322"/>
                  </a:lnTo>
                  <a:lnTo>
                    <a:pt x="46655" y="359073"/>
                  </a:lnTo>
                  <a:lnTo>
                    <a:pt x="17157" y="423317"/>
                  </a:lnTo>
                  <a:lnTo>
                    <a:pt x="1946" y="490498"/>
                  </a:lnTo>
                  <a:lnTo>
                    <a:pt x="0" y="525018"/>
                  </a:lnTo>
                  <a:lnTo>
                    <a:pt x="1946" y="559537"/>
                  </a:lnTo>
                  <a:lnTo>
                    <a:pt x="17157" y="626718"/>
                  </a:lnTo>
                  <a:lnTo>
                    <a:pt x="46655" y="690962"/>
                  </a:lnTo>
                  <a:lnTo>
                    <a:pt x="89474" y="751713"/>
                  </a:lnTo>
                  <a:lnTo>
                    <a:pt x="115578" y="780607"/>
                  </a:lnTo>
                  <a:lnTo>
                    <a:pt x="144651" y="808420"/>
                  </a:lnTo>
                  <a:lnTo>
                    <a:pt x="176571" y="835084"/>
                  </a:lnTo>
                  <a:lnTo>
                    <a:pt x="211220" y="860529"/>
                  </a:lnTo>
                  <a:lnTo>
                    <a:pt x="248475" y="884685"/>
                  </a:lnTo>
                  <a:lnTo>
                    <a:pt x="288217" y="907485"/>
                  </a:lnTo>
                  <a:lnTo>
                    <a:pt x="330324" y="928858"/>
                  </a:lnTo>
                  <a:lnTo>
                    <a:pt x="374677" y="948736"/>
                  </a:lnTo>
                  <a:lnTo>
                    <a:pt x="421154" y="967049"/>
                  </a:lnTo>
                  <a:lnTo>
                    <a:pt x="469635" y="983728"/>
                  </a:lnTo>
                  <a:lnTo>
                    <a:pt x="520000" y="998704"/>
                  </a:lnTo>
                  <a:lnTo>
                    <a:pt x="572128" y="1011907"/>
                  </a:lnTo>
                  <a:lnTo>
                    <a:pt x="625898" y="1023269"/>
                  </a:lnTo>
                  <a:lnTo>
                    <a:pt x="681189" y="1032721"/>
                  </a:lnTo>
                  <a:lnTo>
                    <a:pt x="737882" y="1040192"/>
                  </a:lnTo>
                  <a:lnTo>
                    <a:pt x="795856" y="1045615"/>
                  </a:lnTo>
                  <a:lnTo>
                    <a:pt x="854989" y="1048919"/>
                  </a:lnTo>
                  <a:lnTo>
                    <a:pt x="915162" y="1050036"/>
                  </a:lnTo>
                  <a:lnTo>
                    <a:pt x="975334" y="1048919"/>
                  </a:lnTo>
                  <a:lnTo>
                    <a:pt x="1034467" y="1045615"/>
                  </a:lnTo>
                  <a:lnTo>
                    <a:pt x="1092441" y="1040192"/>
                  </a:lnTo>
                  <a:lnTo>
                    <a:pt x="1149134" y="1032721"/>
                  </a:lnTo>
                  <a:lnTo>
                    <a:pt x="1204425" y="1023269"/>
                  </a:lnTo>
                  <a:lnTo>
                    <a:pt x="1258195" y="1011907"/>
                  </a:lnTo>
                  <a:lnTo>
                    <a:pt x="1310323" y="998704"/>
                  </a:lnTo>
                  <a:lnTo>
                    <a:pt x="1360688" y="983728"/>
                  </a:lnTo>
                  <a:lnTo>
                    <a:pt x="1409169" y="967049"/>
                  </a:lnTo>
                  <a:lnTo>
                    <a:pt x="1455646" y="948736"/>
                  </a:lnTo>
                  <a:lnTo>
                    <a:pt x="1499999" y="928858"/>
                  </a:lnTo>
                  <a:lnTo>
                    <a:pt x="1542106" y="907485"/>
                  </a:lnTo>
                  <a:lnTo>
                    <a:pt x="1581848" y="884685"/>
                  </a:lnTo>
                  <a:lnTo>
                    <a:pt x="1619103" y="860529"/>
                  </a:lnTo>
                  <a:lnTo>
                    <a:pt x="1653752" y="835084"/>
                  </a:lnTo>
                  <a:lnTo>
                    <a:pt x="1685672" y="808420"/>
                  </a:lnTo>
                  <a:lnTo>
                    <a:pt x="1714745" y="780607"/>
                  </a:lnTo>
                  <a:lnTo>
                    <a:pt x="1740849" y="751713"/>
                  </a:lnTo>
                  <a:lnTo>
                    <a:pt x="1783668" y="690962"/>
                  </a:lnTo>
                  <a:lnTo>
                    <a:pt x="1813166" y="626718"/>
                  </a:lnTo>
                  <a:lnTo>
                    <a:pt x="1828377" y="559537"/>
                  </a:lnTo>
                  <a:lnTo>
                    <a:pt x="1830324" y="525018"/>
                  </a:lnTo>
                  <a:lnTo>
                    <a:pt x="1828377" y="490498"/>
                  </a:lnTo>
                  <a:lnTo>
                    <a:pt x="1813166" y="423317"/>
                  </a:lnTo>
                  <a:lnTo>
                    <a:pt x="1783668" y="359073"/>
                  </a:lnTo>
                  <a:lnTo>
                    <a:pt x="1740849" y="298322"/>
                  </a:lnTo>
                  <a:lnTo>
                    <a:pt x="1714745" y="269428"/>
                  </a:lnTo>
                  <a:lnTo>
                    <a:pt x="1685672" y="241615"/>
                  </a:lnTo>
                  <a:lnTo>
                    <a:pt x="1653752" y="214951"/>
                  </a:lnTo>
                  <a:lnTo>
                    <a:pt x="1619103" y="189506"/>
                  </a:lnTo>
                  <a:lnTo>
                    <a:pt x="1581848" y="165350"/>
                  </a:lnTo>
                  <a:lnTo>
                    <a:pt x="1542106" y="142550"/>
                  </a:lnTo>
                  <a:lnTo>
                    <a:pt x="1499999" y="121177"/>
                  </a:lnTo>
                  <a:lnTo>
                    <a:pt x="1455646" y="101299"/>
                  </a:lnTo>
                  <a:lnTo>
                    <a:pt x="1409169" y="82986"/>
                  </a:lnTo>
                  <a:lnTo>
                    <a:pt x="1360688" y="66307"/>
                  </a:lnTo>
                  <a:lnTo>
                    <a:pt x="1310323" y="51331"/>
                  </a:lnTo>
                  <a:lnTo>
                    <a:pt x="1258195" y="38128"/>
                  </a:lnTo>
                  <a:lnTo>
                    <a:pt x="1204425" y="26766"/>
                  </a:lnTo>
                  <a:lnTo>
                    <a:pt x="1149134" y="17314"/>
                  </a:lnTo>
                  <a:lnTo>
                    <a:pt x="1092441" y="9843"/>
                  </a:lnTo>
                  <a:lnTo>
                    <a:pt x="1034467" y="4420"/>
                  </a:lnTo>
                  <a:lnTo>
                    <a:pt x="975334" y="1116"/>
                  </a:lnTo>
                  <a:lnTo>
                    <a:pt x="91516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36220" y="2912364"/>
              <a:ext cx="1830705" cy="1050290"/>
            </a:xfrm>
            <a:custGeom>
              <a:avLst/>
              <a:gdLst/>
              <a:ahLst/>
              <a:cxnLst/>
              <a:rect l="l" t="t" r="r" b="b"/>
              <a:pathLst>
                <a:path w="1830705" h="1050289">
                  <a:moveTo>
                    <a:pt x="0" y="525017"/>
                  </a:moveTo>
                  <a:lnTo>
                    <a:pt x="7705" y="456575"/>
                  </a:lnTo>
                  <a:lnTo>
                    <a:pt x="30180" y="390793"/>
                  </a:lnTo>
                  <a:lnTo>
                    <a:pt x="66459" y="328226"/>
                  </a:lnTo>
                  <a:lnTo>
                    <a:pt x="115578" y="269428"/>
                  </a:lnTo>
                  <a:lnTo>
                    <a:pt x="144651" y="241615"/>
                  </a:lnTo>
                  <a:lnTo>
                    <a:pt x="176571" y="214951"/>
                  </a:lnTo>
                  <a:lnTo>
                    <a:pt x="211220" y="189506"/>
                  </a:lnTo>
                  <a:lnTo>
                    <a:pt x="248475" y="165350"/>
                  </a:lnTo>
                  <a:lnTo>
                    <a:pt x="288217" y="142550"/>
                  </a:lnTo>
                  <a:lnTo>
                    <a:pt x="330324" y="121177"/>
                  </a:lnTo>
                  <a:lnTo>
                    <a:pt x="374677" y="101299"/>
                  </a:lnTo>
                  <a:lnTo>
                    <a:pt x="421154" y="82986"/>
                  </a:lnTo>
                  <a:lnTo>
                    <a:pt x="469635" y="66307"/>
                  </a:lnTo>
                  <a:lnTo>
                    <a:pt x="520000" y="51331"/>
                  </a:lnTo>
                  <a:lnTo>
                    <a:pt x="572128" y="38128"/>
                  </a:lnTo>
                  <a:lnTo>
                    <a:pt x="625898" y="26766"/>
                  </a:lnTo>
                  <a:lnTo>
                    <a:pt x="681189" y="17314"/>
                  </a:lnTo>
                  <a:lnTo>
                    <a:pt x="737882" y="9843"/>
                  </a:lnTo>
                  <a:lnTo>
                    <a:pt x="795856" y="4420"/>
                  </a:lnTo>
                  <a:lnTo>
                    <a:pt x="854989" y="1116"/>
                  </a:lnTo>
                  <a:lnTo>
                    <a:pt x="915162" y="0"/>
                  </a:lnTo>
                  <a:lnTo>
                    <a:pt x="975334" y="1116"/>
                  </a:lnTo>
                  <a:lnTo>
                    <a:pt x="1034467" y="4420"/>
                  </a:lnTo>
                  <a:lnTo>
                    <a:pt x="1092441" y="9843"/>
                  </a:lnTo>
                  <a:lnTo>
                    <a:pt x="1149134" y="17314"/>
                  </a:lnTo>
                  <a:lnTo>
                    <a:pt x="1204425" y="26766"/>
                  </a:lnTo>
                  <a:lnTo>
                    <a:pt x="1258195" y="38128"/>
                  </a:lnTo>
                  <a:lnTo>
                    <a:pt x="1310323" y="51331"/>
                  </a:lnTo>
                  <a:lnTo>
                    <a:pt x="1360688" y="66307"/>
                  </a:lnTo>
                  <a:lnTo>
                    <a:pt x="1409169" y="82986"/>
                  </a:lnTo>
                  <a:lnTo>
                    <a:pt x="1455646" y="101299"/>
                  </a:lnTo>
                  <a:lnTo>
                    <a:pt x="1499999" y="121177"/>
                  </a:lnTo>
                  <a:lnTo>
                    <a:pt x="1542106" y="142550"/>
                  </a:lnTo>
                  <a:lnTo>
                    <a:pt x="1581848" y="165350"/>
                  </a:lnTo>
                  <a:lnTo>
                    <a:pt x="1619103" y="189506"/>
                  </a:lnTo>
                  <a:lnTo>
                    <a:pt x="1653752" y="214951"/>
                  </a:lnTo>
                  <a:lnTo>
                    <a:pt x="1685672" y="241615"/>
                  </a:lnTo>
                  <a:lnTo>
                    <a:pt x="1714745" y="269428"/>
                  </a:lnTo>
                  <a:lnTo>
                    <a:pt x="1740849" y="298322"/>
                  </a:lnTo>
                  <a:lnTo>
                    <a:pt x="1783668" y="359073"/>
                  </a:lnTo>
                  <a:lnTo>
                    <a:pt x="1813166" y="423317"/>
                  </a:lnTo>
                  <a:lnTo>
                    <a:pt x="1828377" y="490498"/>
                  </a:lnTo>
                  <a:lnTo>
                    <a:pt x="1830324" y="525017"/>
                  </a:lnTo>
                  <a:lnTo>
                    <a:pt x="1828377" y="559537"/>
                  </a:lnTo>
                  <a:lnTo>
                    <a:pt x="1813166" y="626718"/>
                  </a:lnTo>
                  <a:lnTo>
                    <a:pt x="1783668" y="690962"/>
                  </a:lnTo>
                  <a:lnTo>
                    <a:pt x="1740849" y="751713"/>
                  </a:lnTo>
                  <a:lnTo>
                    <a:pt x="1714745" y="780607"/>
                  </a:lnTo>
                  <a:lnTo>
                    <a:pt x="1685672" y="808420"/>
                  </a:lnTo>
                  <a:lnTo>
                    <a:pt x="1653752" y="835084"/>
                  </a:lnTo>
                  <a:lnTo>
                    <a:pt x="1619103" y="860529"/>
                  </a:lnTo>
                  <a:lnTo>
                    <a:pt x="1581848" y="884685"/>
                  </a:lnTo>
                  <a:lnTo>
                    <a:pt x="1542106" y="907485"/>
                  </a:lnTo>
                  <a:lnTo>
                    <a:pt x="1499999" y="928858"/>
                  </a:lnTo>
                  <a:lnTo>
                    <a:pt x="1455646" y="948736"/>
                  </a:lnTo>
                  <a:lnTo>
                    <a:pt x="1409169" y="967049"/>
                  </a:lnTo>
                  <a:lnTo>
                    <a:pt x="1360688" y="983728"/>
                  </a:lnTo>
                  <a:lnTo>
                    <a:pt x="1310323" y="998704"/>
                  </a:lnTo>
                  <a:lnTo>
                    <a:pt x="1258195" y="1011907"/>
                  </a:lnTo>
                  <a:lnTo>
                    <a:pt x="1204425" y="1023269"/>
                  </a:lnTo>
                  <a:lnTo>
                    <a:pt x="1149134" y="1032721"/>
                  </a:lnTo>
                  <a:lnTo>
                    <a:pt x="1092441" y="1040192"/>
                  </a:lnTo>
                  <a:lnTo>
                    <a:pt x="1034467" y="1045615"/>
                  </a:lnTo>
                  <a:lnTo>
                    <a:pt x="975334" y="1048919"/>
                  </a:lnTo>
                  <a:lnTo>
                    <a:pt x="915162" y="1050035"/>
                  </a:lnTo>
                  <a:lnTo>
                    <a:pt x="854989" y="1048919"/>
                  </a:lnTo>
                  <a:lnTo>
                    <a:pt x="795856" y="1045615"/>
                  </a:lnTo>
                  <a:lnTo>
                    <a:pt x="737882" y="1040192"/>
                  </a:lnTo>
                  <a:lnTo>
                    <a:pt x="681189" y="1032721"/>
                  </a:lnTo>
                  <a:lnTo>
                    <a:pt x="625898" y="1023269"/>
                  </a:lnTo>
                  <a:lnTo>
                    <a:pt x="572128" y="1011907"/>
                  </a:lnTo>
                  <a:lnTo>
                    <a:pt x="520000" y="998704"/>
                  </a:lnTo>
                  <a:lnTo>
                    <a:pt x="469635" y="983728"/>
                  </a:lnTo>
                  <a:lnTo>
                    <a:pt x="421154" y="967049"/>
                  </a:lnTo>
                  <a:lnTo>
                    <a:pt x="374677" y="948736"/>
                  </a:lnTo>
                  <a:lnTo>
                    <a:pt x="330324" y="928858"/>
                  </a:lnTo>
                  <a:lnTo>
                    <a:pt x="288217" y="907485"/>
                  </a:lnTo>
                  <a:lnTo>
                    <a:pt x="248475" y="884685"/>
                  </a:lnTo>
                  <a:lnTo>
                    <a:pt x="211220" y="860529"/>
                  </a:lnTo>
                  <a:lnTo>
                    <a:pt x="176571" y="835084"/>
                  </a:lnTo>
                  <a:lnTo>
                    <a:pt x="144651" y="808420"/>
                  </a:lnTo>
                  <a:lnTo>
                    <a:pt x="115578" y="780607"/>
                  </a:lnTo>
                  <a:lnTo>
                    <a:pt x="89474" y="751713"/>
                  </a:lnTo>
                  <a:lnTo>
                    <a:pt x="46655" y="690962"/>
                  </a:lnTo>
                  <a:lnTo>
                    <a:pt x="17157" y="626718"/>
                  </a:lnTo>
                  <a:lnTo>
                    <a:pt x="1946" y="559537"/>
                  </a:lnTo>
                  <a:lnTo>
                    <a:pt x="0" y="525017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22247" y="3108673"/>
            <a:ext cx="22567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45">
                <a:solidFill>
                  <a:srgbClr val="FF0000"/>
                </a:solidFill>
                <a:latin typeface="Times New Roman"/>
                <a:cs typeface="Times New Roman"/>
              </a:rPr>
              <a:t>0.</a:t>
            </a:r>
            <a:r>
              <a:rPr dirty="0" sz="1200" spc="-13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u="sng" sz="1200" spc="150" b="1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ၮ୏</a:t>
            </a:r>
            <a:r>
              <a:rPr dirty="0" u="sng" sz="1200" spc="150" b="1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ࣽ</a:t>
            </a:r>
            <a:r>
              <a:rPr dirty="0" u="sng" sz="1200" spc="150" b="1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מxၮ୏ᙴᏢ(</a:t>
            </a:r>
            <a:r>
              <a:rPr dirty="0" u="sng" sz="1200" spc="15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Ꮿ௃࠻)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21891" y="3291552"/>
            <a:ext cx="1320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AI</a:t>
            </a:r>
            <a:r>
              <a:rPr dirty="0" sz="1200" spc="23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໦ᆄၮᆉѳѠᆶ </a:t>
            </a:r>
            <a:r>
              <a:rPr dirty="0" sz="1200" spc="65">
                <a:latin typeface="Times New Roman"/>
                <a:cs typeface="Times New Roman"/>
              </a:rPr>
              <a:t>ኧᏵၗ਑ԏ໣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5717" y="4360639"/>
            <a:ext cx="635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15">
                <a:solidFill>
                  <a:srgbClr val="00B0F0"/>
                </a:solidFill>
                <a:latin typeface="Times New Roman"/>
                <a:cs typeface="Times New Roman"/>
              </a:rPr>
              <a:t>3.ᢀ౲: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75">
                <a:latin typeface="Times New Roman"/>
                <a:cs typeface="Times New Roman"/>
              </a:rPr>
              <a:t>ু኷</a:t>
            </a:r>
            <a:r>
              <a:rPr dirty="0" sz="1200" spc="75">
                <a:latin typeface="Times New Roman"/>
                <a:cs typeface="Times New Roman"/>
              </a:rPr>
              <a:t>٠</a:t>
            </a:r>
            <a:r>
              <a:rPr dirty="0" sz="1200" spc="75">
                <a:latin typeface="Times New Roman"/>
                <a:cs typeface="Times New Roman"/>
              </a:rPr>
              <a:t>ག</a:t>
            </a:r>
            <a:r>
              <a:rPr dirty="0" sz="1200" spc="500">
                <a:latin typeface="Times New Roman"/>
                <a:cs typeface="Times New Roman"/>
              </a:rPr>
              <a:t> </a:t>
            </a:r>
            <a:r>
              <a:rPr dirty="0" sz="1200" spc="210">
                <a:latin typeface="Times New Roman"/>
                <a:cs typeface="Times New Roman"/>
              </a:rPr>
              <a:t>ڙ</a:t>
            </a:r>
            <a:r>
              <a:rPr dirty="0" sz="1200" spc="210">
                <a:latin typeface="Times New Roman"/>
                <a:cs typeface="Times New Roman"/>
              </a:rPr>
              <a:t>Κᆶऍ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36215" y="4317400"/>
            <a:ext cx="634174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9259" sz="1800" spc="254">
                <a:solidFill>
                  <a:srgbClr val="00B0F0"/>
                </a:solidFill>
                <a:latin typeface="Times New Roman"/>
                <a:cs typeface="Times New Roman"/>
              </a:rPr>
              <a:t>2.௲ግၟᒧЋ</a:t>
            </a:r>
            <a:r>
              <a:rPr dirty="0" baseline="-9259" sz="1800" spc="254">
                <a:latin typeface="Times New Roman"/>
                <a:cs typeface="Times New Roman"/>
              </a:rPr>
              <a:t>:</a:t>
            </a:r>
            <a:r>
              <a:rPr dirty="0" baseline="-9259" sz="1800" spc="322">
                <a:latin typeface="Times New Roman"/>
                <a:cs typeface="Times New Roman"/>
              </a:rPr>
              <a:t>  </a:t>
            </a:r>
            <a:r>
              <a:rPr dirty="0" sz="1350" spc="195">
                <a:latin typeface="Times New Roman"/>
                <a:cs typeface="Times New Roman"/>
              </a:rPr>
              <a:t>ಃѤԃ‘୘཰ϯ:ቚம౜൑܈ጕ΢</a:t>
            </a:r>
            <a:r>
              <a:rPr dirty="0" sz="1350" spc="434">
                <a:latin typeface="Times New Roman"/>
                <a:cs typeface="Times New Roman"/>
              </a:rPr>
              <a:t>  </a:t>
            </a:r>
            <a:r>
              <a:rPr dirty="0" u="sng" sz="1350">
                <a:solidFill>
                  <a:srgbClr val="00B0F0"/>
                </a:solidFill>
                <a:uFill>
                  <a:solidFill>
                    <a:srgbClr val="00B0F0"/>
                  </a:solidFill>
                </a:uFill>
                <a:latin typeface="Times New Roman"/>
                <a:cs typeface="Times New Roman"/>
              </a:rPr>
              <a:t>ᢀ౲</a:t>
            </a:r>
            <a:r>
              <a:rPr dirty="0" sz="1350" spc="440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350" spc="175">
                <a:latin typeface="Times New Roman"/>
                <a:cs typeface="Times New Roman"/>
              </a:rPr>
              <a:t>ୖᆶࡋϷග</a:t>
            </a:r>
            <a:r>
              <a:rPr dirty="0" sz="1350" spc="175">
                <a:latin typeface="Times New Roman"/>
                <a:cs typeface="Times New Roman"/>
              </a:rPr>
              <a:t>ٮ؈</a:t>
            </a:r>
            <a:r>
              <a:rPr dirty="0" sz="1350" spc="175">
                <a:latin typeface="Times New Roman"/>
                <a:cs typeface="Times New Roman"/>
              </a:rPr>
              <a:t>੆Ԅӭ൞ᡏ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61615" y="4545957"/>
            <a:ext cx="787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80">
                <a:latin typeface="Times New Roman"/>
                <a:cs typeface="Times New Roman"/>
              </a:rPr>
              <a:t>ي</a:t>
            </a:r>
            <a:r>
              <a:rPr dirty="0" sz="1200" spc="180">
                <a:latin typeface="Times New Roman"/>
                <a:cs typeface="Times New Roman"/>
              </a:rPr>
              <a:t>ᡏન፦Ϸ </a:t>
            </a:r>
            <a:r>
              <a:rPr dirty="0" sz="1200" spc="295">
                <a:latin typeface="Times New Roman"/>
                <a:cs typeface="Times New Roman"/>
              </a:rPr>
              <a:t>מೌගϲ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15112" y="1842516"/>
            <a:ext cx="1224280" cy="693420"/>
          </a:xfrm>
          <a:custGeom>
            <a:avLst/>
            <a:gdLst/>
            <a:ahLst/>
            <a:cxnLst/>
            <a:rect l="l" t="t" r="r" b="b"/>
            <a:pathLst>
              <a:path w="1224280" h="693419">
                <a:moveTo>
                  <a:pt x="0" y="346710"/>
                </a:moveTo>
                <a:lnTo>
                  <a:pt x="11033" y="280828"/>
                </a:lnTo>
                <a:lnTo>
                  <a:pt x="42765" y="219119"/>
                </a:lnTo>
                <a:lnTo>
                  <a:pt x="93145" y="162745"/>
                </a:lnTo>
                <a:lnTo>
                  <a:pt x="124686" y="136921"/>
                </a:lnTo>
                <a:lnTo>
                  <a:pt x="160120" y="112868"/>
                </a:lnTo>
                <a:lnTo>
                  <a:pt x="199191" y="90730"/>
                </a:lnTo>
                <a:lnTo>
                  <a:pt x="241641" y="70651"/>
                </a:lnTo>
                <a:lnTo>
                  <a:pt x="287214" y="52779"/>
                </a:lnTo>
                <a:lnTo>
                  <a:pt x="335655" y="37257"/>
                </a:lnTo>
                <a:lnTo>
                  <a:pt x="386706" y="24232"/>
                </a:lnTo>
                <a:lnTo>
                  <a:pt x="440111" y="13848"/>
                </a:lnTo>
                <a:lnTo>
                  <a:pt x="495613" y="6251"/>
                </a:lnTo>
                <a:lnTo>
                  <a:pt x="552957" y="1587"/>
                </a:lnTo>
                <a:lnTo>
                  <a:pt x="611886" y="0"/>
                </a:lnTo>
                <a:lnTo>
                  <a:pt x="670814" y="1587"/>
                </a:lnTo>
                <a:lnTo>
                  <a:pt x="728158" y="6251"/>
                </a:lnTo>
                <a:lnTo>
                  <a:pt x="783660" y="13848"/>
                </a:lnTo>
                <a:lnTo>
                  <a:pt x="837065" y="24232"/>
                </a:lnTo>
                <a:lnTo>
                  <a:pt x="888116" y="37257"/>
                </a:lnTo>
                <a:lnTo>
                  <a:pt x="936557" y="52779"/>
                </a:lnTo>
                <a:lnTo>
                  <a:pt x="982130" y="70651"/>
                </a:lnTo>
                <a:lnTo>
                  <a:pt x="1024580" y="90730"/>
                </a:lnTo>
                <a:lnTo>
                  <a:pt x="1063651" y="112868"/>
                </a:lnTo>
                <a:lnTo>
                  <a:pt x="1099085" y="136921"/>
                </a:lnTo>
                <a:lnTo>
                  <a:pt x="1130626" y="162745"/>
                </a:lnTo>
                <a:lnTo>
                  <a:pt x="1158019" y="190192"/>
                </a:lnTo>
                <a:lnTo>
                  <a:pt x="1199331" y="249379"/>
                </a:lnTo>
                <a:lnTo>
                  <a:pt x="1220970" y="313320"/>
                </a:lnTo>
                <a:lnTo>
                  <a:pt x="1223772" y="346710"/>
                </a:lnTo>
                <a:lnTo>
                  <a:pt x="1220970" y="380099"/>
                </a:lnTo>
                <a:lnTo>
                  <a:pt x="1199331" y="444040"/>
                </a:lnTo>
                <a:lnTo>
                  <a:pt x="1158019" y="503227"/>
                </a:lnTo>
                <a:lnTo>
                  <a:pt x="1130626" y="530674"/>
                </a:lnTo>
                <a:lnTo>
                  <a:pt x="1099085" y="556498"/>
                </a:lnTo>
                <a:lnTo>
                  <a:pt x="1063651" y="580551"/>
                </a:lnTo>
                <a:lnTo>
                  <a:pt x="1024580" y="602689"/>
                </a:lnTo>
                <a:lnTo>
                  <a:pt x="982130" y="622768"/>
                </a:lnTo>
                <a:lnTo>
                  <a:pt x="936557" y="640640"/>
                </a:lnTo>
                <a:lnTo>
                  <a:pt x="888116" y="656162"/>
                </a:lnTo>
                <a:lnTo>
                  <a:pt x="837065" y="669187"/>
                </a:lnTo>
                <a:lnTo>
                  <a:pt x="783660" y="679571"/>
                </a:lnTo>
                <a:lnTo>
                  <a:pt x="728158" y="687168"/>
                </a:lnTo>
                <a:lnTo>
                  <a:pt x="670814" y="691832"/>
                </a:lnTo>
                <a:lnTo>
                  <a:pt x="611886" y="693420"/>
                </a:lnTo>
                <a:lnTo>
                  <a:pt x="552957" y="691832"/>
                </a:lnTo>
                <a:lnTo>
                  <a:pt x="495613" y="687168"/>
                </a:lnTo>
                <a:lnTo>
                  <a:pt x="440111" y="679571"/>
                </a:lnTo>
                <a:lnTo>
                  <a:pt x="386706" y="669187"/>
                </a:lnTo>
                <a:lnTo>
                  <a:pt x="335655" y="656162"/>
                </a:lnTo>
                <a:lnTo>
                  <a:pt x="287214" y="640640"/>
                </a:lnTo>
                <a:lnTo>
                  <a:pt x="241641" y="622768"/>
                </a:lnTo>
                <a:lnTo>
                  <a:pt x="199191" y="602689"/>
                </a:lnTo>
                <a:lnTo>
                  <a:pt x="160120" y="580551"/>
                </a:lnTo>
                <a:lnTo>
                  <a:pt x="124686" y="556498"/>
                </a:lnTo>
                <a:lnTo>
                  <a:pt x="93145" y="530674"/>
                </a:lnTo>
                <a:lnTo>
                  <a:pt x="65752" y="503227"/>
                </a:lnTo>
                <a:lnTo>
                  <a:pt x="24440" y="444040"/>
                </a:lnTo>
                <a:lnTo>
                  <a:pt x="2801" y="380099"/>
                </a:lnTo>
                <a:lnTo>
                  <a:pt x="0" y="346710"/>
                </a:lnTo>
                <a:close/>
              </a:path>
            </a:pathLst>
          </a:custGeom>
          <a:ln w="12699">
            <a:solidFill>
              <a:srgbClr val="172C5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528648" y="2001756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dirty="0" sz="1200" spc="114">
                <a:latin typeface="Times New Roman"/>
                <a:cs typeface="Times New Roman"/>
              </a:rPr>
              <a:t>1.ၮ୏</a:t>
            </a:r>
            <a:r>
              <a:rPr dirty="0" sz="1200" spc="114">
                <a:solidFill>
                  <a:srgbClr val="00B0F0"/>
                </a:solidFill>
                <a:latin typeface="Times New Roman"/>
                <a:cs typeface="Times New Roman"/>
              </a:rPr>
              <a:t>൑ୱ</a:t>
            </a:r>
            <a:r>
              <a:rPr dirty="0" sz="1200" spc="114">
                <a:latin typeface="Times New Roman"/>
                <a:cs typeface="Times New Roman"/>
              </a:rPr>
              <a:t>࿶ᔼ: </a:t>
            </a:r>
            <a:r>
              <a:rPr dirty="0" sz="1200" spc="60">
                <a:latin typeface="Times New Roman"/>
                <a:cs typeface="Times New Roman"/>
              </a:rPr>
              <a:t>ᆛ๎Ϸឪቹᐒ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5653" y="2528061"/>
            <a:ext cx="2240915" cy="2473960"/>
            <a:chOff x="25653" y="2528061"/>
            <a:chExt cx="2240915" cy="2473960"/>
          </a:xfrm>
        </p:grpSpPr>
        <p:sp>
          <p:nvSpPr>
            <p:cNvPr id="21" name="object 21" descr=""/>
            <p:cNvSpPr/>
            <p:nvPr/>
          </p:nvSpPr>
          <p:spPr>
            <a:xfrm>
              <a:off x="1037843" y="2534411"/>
              <a:ext cx="177165" cy="370840"/>
            </a:xfrm>
            <a:custGeom>
              <a:avLst/>
              <a:gdLst/>
              <a:ahLst/>
              <a:cxnLst/>
              <a:rect l="l" t="t" r="r" b="b"/>
              <a:pathLst>
                <a:path w="177165" h="370839">
                  <a:moveTo>
                    <a:pt x="88392" y="0"/>
                  </a:moveTo>
                  <a:lnTo>
                    <a:pt x="0" y="88391"/>
                  </a:lnTo>
                  <a:lnTo>
                    <a:pt x="44196" y="88391"/>
                  </a:lnTo>
                  <a:lnTo>
                    <a:pt x="44196" y="281939"/>
                  </a:lnTo>
                  <a:lnTo>
                    <a:pt x="0" y="281939"/>
                  </a:lnTo>
                  <a:lnTo>
                    <a:pt x="88392" y="370332"/>
                  </a:lnTo>
                  <a:lnTo>
                    <a:pt x="176784" y="281939"/>
                  </a:lnTo>
                  <a:lnTo>
                    <a:pt x="132587" y="281939"/>
                  </a:lnTo>
                  <a:lnTo>
                    <a:pt x="132587" y="88391"/>
                  </a:lnTo>
                  <a:lnTo>
                    <a:pt x="176784" y="88391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37843" y="2534411"/>
              <a:ext cx="177165" cy="370840"/>
            </a:xfrm>
            <a:custGeom>
              <a:avLst/>
              <a:gdLst/>
              <a:ahLst/>
              <a:cxnLst/>
              <a:rect l="l" t="t" r="r" b="b"/>
              <a:pathLst>
                <a:path w="177165" h="370839">
                  <a:moveTo>
                    <a:pt x="0" y="88391"/>
                  </a:moveTo>
                  <a:lnTo>
                    <a:pt x="88392" y="0"/>
                  </a:lnTo>
                  <a:lnTo>
                    <a:pt x="176784" y="88391"/>
                  </a:lnTo>
                  <a:lnTo>
                    <a:pt x="132588" y="88391"/>
                  </a:lnTo>
                  <a:lnTo>
                    <a:pt x="132588" y="281939"/>
                  </a:lnTo>
                  <a:lnTo>
                    <a:pt x="176784" y="281939"/>
                  </a:lnTo>
                  <a:lnTo>
                    <a:pt x="88392" y="370331"/>
                  </a:lnTo>
                  <a:lnTo>
                    <a:pt x="0" y="281939"/>
                  </a:lnTo>
                  <a:lnTo>
                    <a:pt x="44196" y="281939"/>
                  </a:lnTo>
                  <a:lnTo>
                    <a:pt x="44196" y="88391"/>
                  </a:lnTo>
                  <a:lnTo>
                    <a:pt x="0" y="88391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7679" y="3966232"/>
              <a:ext cx="339725" cy="339090"/>
            </a:xfrm>
            <a:custGeom>
              <a:avLst/>
              <a:gdLst/>
              <a:ahLst/>
              <a:cxnLst/>
              <a:rect l="l" t="t" r="r" b="b"/>
              <a:pathLst>
                <a:path w="339725" h="339089">
                  <a:moveTo>
                    <a:pt x="339305" y="101"/>
                  </a:moveTo>
                  <a:lnTo>
                    <a:pt x="225945" y="0"/>
                  </a:lnTo>
                  <a:lnTo>
                    <a:pt x="254253" y="28359"/>
                  </a:lnTo>
                  <a:lnTo>
                    <a:pt x="28422" y="253796"/>
                  </a:lnTo>
                  <a:lnTo>
                    <a:pt x="101" y="225425"/>
                  </a:lnTo>
                  <a:lnTo>
                    <a:pt x="0" y="338785"/>
                  </a:lnTo>
                  <a:lnTo>
                    <a:pt x="113360" y="338886"/>
                  </a:lnTo>
                  <a:lnTo>
                    <a:pt x="85039" y="310527"/>
                  </a:lnTo>
                  <a:lnTo>
                    <a:pt x="310883" y="85090"/>
                  </a:lnTo>
                  <a:lnTo>
                    <a:pt x="339204" y="113461"/>
                  </a:lnTo>
                  <a:lnTo>
                    <a:pt x="339305" y="10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37679" y="3966232"/>
              <a:ext cx="339725" cy="339090"/>
            </a:xfrm>
            <a:custGeom>
              <a:avLst/>
              <a:gdLst/>
              <a:ahLst/>
              <a:cxnLst/>
              <a:rect l="l" t="t" r="r" b="b"/>
              <a:pathLst>
                <a:path w="339725" h="339089">
                  <a:moveTo>
                    <a:pt x="225945" y="0"/>
                  </a:moveTo>
                  <a:lnTo>
                    <a:pt x="339305" y="101"/>
                  </a:lnTo>
                  <a:lnTo>
                    <a:pt x="339204" y="113461"/>
                  </a:lnTo>
                  <a:lnTo>
                    <a:pt x="310883" y="85090"/>
                  </a:lnTo>
                  <a:lnTo>
                    <a:pt x="85039" y="310527"/>
                  </a:lnTo>
                  <a:lnTo>
                    <a:pt x="113360" y="338886"/>
                  </a:lnTo>
                  <a:lnTo>
                    <a:pt x="0" y="338785"/>
                  </a:lnTo>
                  <a:lnTo>
                    <a:pt x="101" y="225425"/>
                  </a:lnTo>
                  <a:lnTo>
                    <a:pt x="28422" y="253796"/>
                  </a:lnTo>
                  <a:lnTo>
                    <a:pt x="254253" y="28359"/>
                  </a:lnTo>
                  <a:lnTo>
                    <a:pt x="225945" y="0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2003" y="4293107"/>
              <a:ext cx="1224280" cy="692150"/>
            </a:xfrm>
            <a:custGeom>
              <a:avLst/>
              <a:gdLst/>
              <a:ahLst/>
              <a:cxnLst/>
              <a:rect l="l" t="t" r="r" b="b"/>
              <a:pathLst>
                <a:path w="1224280" h="692150">
                  <a:moveTo>
                    <a:pt x="0" y="345948"/>
                  </a:moveTo>
                  <a:lnTo>
                    <a:pt x="11033" y="280210"/>
                  </a:lnTo>
                  <a:lnTo>
                    <a:pt x="42765" y="218636"/>
                  </a:lnTo>
                  <a:lnTo>
                    <a:pt x="93145" y="162386"/>
                  </a:lnTo>
                  <a:lnTo>
                    <a:pt x="124686" y="136620"/>
                  </a:lnTo>
                  <a:lnTo>
                    <a:pt x="160120" y="112619"/>
                  </a:lnTo>
                  <a:lnTo>
                    <a:pt x="199191" y="90530"/>
                  </a:lnTo>
                  <a:lnTo>
                    <a:pt x="241641" y="70496"/>
                  </a:lnTo>
                  <a:lnTo>
                    <a:pt x="287214" y="52662"/>
                  </a:lnTo>
                  <a:lnTo>
                    <a:pt x="335655" y="37175"/>
                  </a:lnTo>
                  <a:lnTo>
                    <a:pt x="386706" y="24179"/>
                  </a:lnTo>
                  <a:lnTo>
                    <a:pt x="440111" y="13818"/>
                  </a:lnTo>
                  <a:lnTo>
                    <a:pt x="495613" y="6238"/>
                  </a:lnTo>
                  <a:lnTo>
                    <a:pt x="552957" y="1583"/>
                  </a:lnTo>
                  <a:lnTo>
                    <a:pt x="611886" y="0"/>
                  </a:lnTo>
                  <a:lnTo>
                    <a:pt x="670814" y="1583"/>
                  </a:lnTo>
                  <a:lnTo>
                    <a:pt x="728158" y="6238"/>
                  </a:lnTo>
                  <a:lnTo>
                    <a:pt x="783660" y="13818"/>
                  </a:lnTo>
                  <a:lnTo>
                    <a:pt x="837065" y="24179"/>
                  </a:lnTo>
                  <a:lnTo>
                    <a:pt x="888116" y="37175"/>
                  </a:lnTo>
                  <a:lnTo>
                    <a:pt x="936557" y="52662"/>
                  </a:lnTo>
                  <a:lnTo>
                    <a:pt x="982130" y="70496"/>
                  </a:lnTo>
                  <a:lnTo>
                    <a:pt x="1024580" y="90530"/>
                  </a:lnTo>
                  <a:lnTo>
                    <a:pt x="1063651" y="112619"/>
                  </a:lnTo>
                  <a:lnTo>
                    <a:pt x="1099085" y="136620"/>
                  </a:lnTo>
                  <a:lnTo>
                    <a:pt x="1130626" y="162386"/>
                  </a:lnTo>
                  <a:lnTo>
                    <a:pt x="1158019" y="189773"/>
                  </a:lnTo>
                  <a:lnTo>
                    <a:pt x="1199331" y="248830"/>
                  </a:lnTo>
                  <a:lnTo>
                    <a:pt x="1220970" y="312631"/>
                  </a:lnTo>
                  <a:lnTo>
                    <a:pt x="1223772" y="345948"/>
                  </a:lnTo>
                  <a:lnTo>
                    <a:pt x="1220970" y="379264"/>
                  </a:lnTo>
                  <a:lnTo>
                    <a:pt x="1199331" y="443065"/>
                  </a:lnTo>
                  <a:lnTo>
                    <a:pt x="1158019" y="502122"/>
                  </a:lnTo>
                  <a:lnTo>
                    <a:pt x="1130626" y="529509"/>
                  </a:lnTo>
                  <a:lnTo>
                    <a:pt x="1099085" y="555275"/>
                  </a:lnTo>
                  <a:lnTo>
                    <a:pt x="1063651" y="579276"/>
                  </a:lnTo>
                  <a:lnTo>
                    <a:pt x="1024580" y="601365"/>
                  </a:lnTo>
                  <a:lnTo>
                    <a:pt x="982130" y="621399"/>
                  </a:lnTo>
                  <a:lnTo>
                    <a:pt x="936557" y="639233"/>
                  </a:lnTo>
                  <a:lnTo>
                    <a:pt x="888116" y="654720"/>
                  </a:lnTo>
                  <a:lnTo>
                    <a:pt x="837065" y="667716"/>
                  </a:lnTo>
                  <a:lnTo>
                    <a:pt x="783660" y="678077"/>
                  </a:lnTo>
                  <a:lnTo>
                    <a:pt x="728158" y="685657"/>
                  </a:lnTo>
                  <a:lnTo>
                    <a:pt x="670814" y="690312"/>
                  </a:lnTo>
                  <a:lnTo>
                    <a:pt x="611886" y="691896"/>
                  </a:lnTo>
                  <a:lnTo>
                    <a:pt x="552957" y="690312"/>
                  </a:lnTo>
                  <a:lnTo>
                    <a:pt x="495613" y="685657"/>
                  </a:lnTo>
                  <a:lnTo>
                    <a:pt x="440111" y="678077"/>
                  </a:lnTo>
                  <a:lnTo>
                    <a:pt x="386706" y="667716"/>
                  </a:lnTo>
                  <a:lnTo>
                    <a:pt x="335655" y="654720"/>
                  </a:lnTo>
                  <a:lnTo>
                    <a:pt x="287214" y="639233"/>
                  </a:lnTo>
                  <a:lnTo>
                    <a:pt x="241641" y="621399"/>
                  </a:lnTo>
                  <a:lnTo>
                    <a:pt x="199191" y="601365"/>
                  </a:lnTo>
                  <a:lnTo>
                    <a:pt x="160120" y="579276"/>
                  </a:lnTo>
                  <a:lnTo>
                    <a:pt x="124686" y="555275"/>
                  </a:lnTo>
                  <a:lnTo>
                    <a:pt x="93145" y="529509"/>
                  </a:lnTo>
                  <a:lnTo>
                    <a:pt x="65752" y="502122"/>
                  </a:lnTo>
                  <a:lnTo>
                    <a:pt x="24440" y="443065"/>
                  </a:lnTo>
                  <a:lnTo>
                    <a:pt x="2801" y="379264"/>
                  </a:lnTo>
                  <a:lnTo>
                    <a:pt x="0" y="345948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36320" y="4303776"/>
              <a:ext cx="1224280" cy="692150"/>
            </a:xfrm>
            <a:custGeom>
              <a:avLst/>
              <a:gdLst/>
              <a:ahLst/>
              <a:cxnLst/>
              <a:rect l="l" t="t" r="r" b="b"/>
              <a:pathLst>
                <a:path w="1224280" h="692150">
                  <a:moveTo>
                    <a:pt x="0" y="345948"/>
                  </a:moveTo>
                  <a:lnTo>
                    <a:pt x="11033" y="280210"/>
                  </a:lnTo>
                  <a:lnTo>
                    <a:pt x="42765" y="218636"/>
                  </a:lnTo>
                  <a:lnTo>
                    <a:pt x="93145" y="162386"/>
                  </a:lnTo>
                  <a:lnTo>
                    <a:pt x="124686" y="136620"/>
                  </a:lnTo>
                  <a:lnTo>
                    <a:pt x="160120" y="112619"/>
                  </a:lnTo>
                  <a:lnTo>
                    <a:pt x="199191" y="90530"/>
                  </a:lnTo>
                  <a:lnTo>
                    <a:pt x="241641" y="70496"/>
                  </a:lnTo>
                  <a:lnTo>
                    <a:pt x="287214" y="52662"/>
                  </a:lnTo>
                  <a:lnTo>
                    <a:pt x="335655" y="37175"/>
                  </a:lnTo>
                  <a:lnTo>
                    <a:pt x="386706" y="24179"/>
                  </a:lnTo>
                  <a:lnTo>
                    <a:pt x="440111" y="13818"/>
                  </a:lnTo>
                  <a:lnTo>
                    <a:pt x="495613" y="6238"/>
                  </a:lnTo>
                  <a:lnTo>
                    <a:pt x="552957" y="1583"/>
                  </a:lnTo>
                  <a:lnTo>
                    <a:pt x="611886" y="0"/>
                  </a:lnTo>
                  <a:lnTo>
                    <a:pt x="670814" y="1583"/>
                  </a:lnTo>
                  <a:lnTo>
                    <a:pt x="728158" y="6238"/>
                  </a:lnTo>
                  <a:lnTo>
                    <a:pt x="783660" y="13818"/>
                  </a:lnTo>
                  <a:lnTo>
                    <a:pt x="837065" y="24179"/>
                  </a:lnTo>
                  <a:lnTo>
                    <a:pt x="888116" y="37175"/>
                  </a:lnTo>
                  <a:lnTo>
                    <a:pt x="936557" y="52662"/>
                  </a:lnTo>
                  <a:lnTo>
                    <a:pt x="982130" y="70496"/>
                  </a:lnTo>
                  <a:lnTo>
                    <a:pt x="1024580" y="90530"/>
                  </a:lnTo>
                  <a:lnTo>
                    <a:pt x="1063651" y="112619"/>
                  </a:lnTo>
                  <a:lnTo>
                    <a:pt x="1099085" y="136620"/>
                  </a:lnTo>
                  <a:lnTo>
                    <a:pt x="1130626" y="162386"/>
                  </a:lnTo>
                  <a:lnTo>
                    <a:pt x="1158019" y="189773"/>
                  </a:lnTo>
                  <a:lnTo>
                    <a:pt x="1199331" y="248830"/>
                  </a:lnTo>
                  <a:lnTo>
                    <a:pt x="1220970" y="312631"/>
                  </a:lnTo>
                  <a:lnTo>
                    <a:pt x="1223772" y="345948"/>
                  </a:lnTo>
                  <a:lnTo>
                    <a:pt x="1220970" y="379264"/>
                  </a:lnTo>
                  <a:lnTo>
                    <a:pt x="1199331" y="443065"/>
                  </a:lnTo>
                  <a:lnTo>
                    <a:pt x="1158019" y="502122"/>
                  </a:lnTo>
                  <a:lnTo>
                    <a:pt x="1130626" y="529509"/>
                  </a:lnTo>
                  <a:lnTo>
                    <a:pt x="1099085" y="555275"/>
                  </a:lnTo>
                  <a:lnTo>
                    <a:pt x="1063651" y="579276"/>
                  </a:lnTo>
                  <a:lnTo>
                    <a:pt x="1024580" y="601365"/>
                  </a:lnTo>
                  <a:lnTo>
                    <a:pt x="982130" y="621399"/>
                  </a:lnTo>
                  <a:lnTo>
                    <a:pt x="936557" y="639233"/>
                  </a:lnTo>
                  <a:lnTo>
                    <a:pt x="888116" y="654720"/>
                  </a:lnTo>
                  <a:lnTo>
                    <a:pt x="837065" y="667716"/>
                  </a:lnTo>
                  <a:lnTo>
                    <a:pt x="783660" y="678077"/>
                  </a:lnTo>
                  <a:lnTo>
                    <a:pt x="728158" y="685657"/>
                  </a:lnTo>
                  <a:lnTo>
                    <a:pt x="670814" y="690312"/>
                  </a:lnTo>
                  <a:lnTo>
                    <a:pt x="611886" y="691896"/>
                  </a:lnTo>
                  <a:lnTo>
                    <a:pt x="552957" y="690312"/>
                  </a:lnTo>
                  <a:lnTo>
                    <a:pt x="495613" y="685657"/>
                  </a:lnTo>
                  <a:lnTo>
                    <a:pt x="440111" y="678077"/>
                  </a:lnTo>
                  <a:lnTo>
                    <a:pt x="386706" y="667716"/>
                  </a:lnTo>
                  <a:lnTo>
                    <a:pt x="335655" y="654720"/>
                  </a:lnTo>
                  <a:lnTo>
                    <a:pt x="287214" y="639233"/>
                  </a:lnTo>
                  <a:lnTo>
                    <a:pt x="241641" y="621399"/>
                  </a:lnTo>
                  <a:lnTo>
                    <a:pt x="199191" y="601365"/>
                  </a:lnTo>
                  <a:lnTo>
                    <a:pt x="160120" y="579276"/>
                  </a:lnTo>
                  <a:lnTo>
                    <a:pt x="124686" y="555275"/>
                  </a:lnTo>
                  <a:lnTo>
                    <a:pt x="93145" y="529509"/>
                  </a:lnTo>
                  <a:lnTo>
                    <a:pt x="65752" y="502122"/>
                  </a:lnTo>
                  <a:lnTo>
                    <a:pt x="24440" y="443065"/>
                  </a:lnTo>
                  <a:lnTo>
                    <a:pt x="2801" y="379264"/>
                  </a:lnTo>
                  <a:lnTo>
                    <a:pt x="0" y="345948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03747" y="3954583"/>
              <a:ext cx="297815" cy="362585"/>
            </a:xfrm>
            <a:custGeom>
              <a:avLst/>
              <a:gdLst/>
              <a:ahLst/>
              <a:cxnLst/>
              <a:rect l="l" t="t" r="r" b="b"/>
              <a:pathLst>
                <a:path w="297815" h="362585">
                  <a:moveTo>
                    <a:pt x="17729" y="0"/>
                  </a:moveTo>
                  <a:lnTo>
                    <a:pt x="0" y="110439"/>
                  </a:lnTo>
                  <a:lnTo>
                    <a:pt x="32042" y="87261"/>
                  </a:lnTo>
                  <a:lnTo>
                    <a:pt x="201510" y="321551"/>
                  </a:lnTo>
                  <a:lnTo>
                    <a:pt x="169468" y="344728"/>
                  </a:lnTo>
                  <a:lnTo>
                    <a:pt x="279907" y="362457"/>
                  </a:lnTo>
                  <a:lnTo>
                    <a:pt x="297637" y="252018"/>
                  </a:lnTo>
                  <a:lnTo>
                    <a:pt x="265595" y="275196"/>
                  </a:lnTo>
                  <a:lnTo>
                    <a:pt x="96126" y="40906"/>
                  </a:lnTo>
                  <a:lnTo>
                    <a:pt x="128168" y="17729"/>
                  </a:lnTo>
                  <a:lnTo>
                    <a:pt x="1772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03747" y="3954583"/>
              <a:ext cx="297815" cy="362585"/>
            </a:xfrm>
            <a:custGeom>
              <a:avLst/>
              <a:gdLst/>
              <a:ahLst/>
              <a:cxnLst/>
              <a:rect l="l" t="t" r="r" b="b"/>
              <a:pathLst>
                <a:path w="297815" h="362585">
                  <a:moveTo>
                    <a:pt x="0" y="110439"/>
                  </a:moveTo>
                  <a:lnTo>
                    <a:pt x="17729" y="0"/>
                  </a:lnTo>
                  <a:lnTo>
                    <a:pt x="128168" y="17729"/>
                  </a:lnTo>
                  <a:lnTo>
                    <a:pt x="96126" y="40906"/>
                  </a:lnTo>
                  <a:lnTo>
                    <a:pt x="265595" y="275196"/>
                  </a:lnTo>
                  <a:lnTo>
                    <a:pt x="297637" y="252018"/>
                  </a:lnTo>
                  <a:lnTo>
                    <a:pt x="279908" y="362458"/>
                  </a:lnTo>
                  <a:lnTo>
                    <a:pt x="169468" y="344728"/>
                  </a:lnTo>
                  <a:lnTo>
                    <a:pt x="201510" y="321551"/>
                  </a:lnTo>
                  <a:lnTo>
                    <a:pt x="32042" y="87261"/>
                  </a:lnTo>
                  <a:lnTo>
                    <a:pt x="0" y="110439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20938" y="1062227"/>
            <a:ext cx="2489200" cy="3138170"/>
            <a:chOff x="720938" y="1062227"/>
            <a:chExt cx="2489200" cy="31381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938" y="1062227"/>
              <a:ext cx="2488605" cy="313791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561337" y="2158745"/>
              <a:ext cx="675640" cy="1051560"/>
            </a:xfrm>
            <a:custGeom>
              <a:avLst/>
              <a:gdLst/>
              <a:ahLst/>
              <a:cxnLst/>
              <a:rect l="l" t="t" r="r" b="b"/>
              <a:pathLst>
                <a:path w="675639" h="1051560">
                  <a:moveTo>
                    <a:pt x="675132" y="0"/>
                  </a:moveTo>
                  <a:lnTo>
                    <a:pt x="0" y="0"/>
                  </a:lnTo>
                  <a:lnTo>
                    <a:pt x="0" y="1051560"/>
                  </a:lnTo>
                  <a:lnTo>
                    <a:pt x="675132" y="1051560"/>
                  </a:lnTo>
                  <a:lnTo>
                    <a:pt x="675132" y="0"/>
                  </a:lnTo>
                  <a:close/>
                </a:path>
              </a:pathLst>
            </a:custGeom>
            <a:solidFill>
              <a:srgbClr val="00B0F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61337" y="2158745"/>
              <a:ext cx="675640" cy="1051560"/>
            </a:xfrm>
            <a:custGeom>
              <a:avLst/>
              <a:gdLst/>
              <a:ahLst/>
              <a:cxnLst/>
              <a:rect l="l" t="t" r="r" b="b"/>
              <a:pathLst>
                <a:path w="675639" h="1051560">
                  <a:moveTo>
                    <a:pt x="0" y="1051560"/>
                  </a:moveTo>
                  <a:lnTo>
                    <a:pt x="675132" y="1051560"/>
                  </a:lnTo>
                  <a:lnTo>
                    <a:pt x="675132" y="0"/>
                  </a:lnTo>
                  <a:lnTo>
                    <a:pt x="0" y="0"/>
                  </a:lnTo>
                  <a:lnTo>
                    <a:pt x="0" y="1051560"/>
                  </a:lnTo>
                  <a:close/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600556" y="3694395"/>
            <a:ext cx="32321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Times New Roman"/>
                <a:cs typeface="Times New Roman"/>
              </a:rPr>
              <a:t>Entry </a:t>
            </a:r>
            <a:r>
              <a:rPr dirty="0" sz="1050" spc="-20">
                <a:latin typeface="Times New Roman"/>
                <a:cs typeface="Times New Roman"/>
              </a:rPr>
              <a:t>Gate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8288" y="1335024"/>
            <a:ext cx="2935605" cy="2667635"/>
            <a:chOff x="18288" y="1335024"/>
            <a:chExt cx="2935605" cy="266763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6730" y="3860038"/>
              <a:ext cx="245872" cy="14223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8" y="1335024"/>
              <a:ext cx="693419" cy="17937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4018" y="3631438"/>
              <a:ext cx="114807" cy="873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7938" y="3683253"/>
              <a:ext cx="114807" cy="8737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201" y="1631950"/>
              <a:ext cx="113284" cy="873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3742" y="1639568"/>
              <a:ext cx="113283" cy="873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9762" y="2288794"/>
              <a:ext cx="114807" cy="8585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765" y="2829813"/>
              <a:ext cx="114808" cy="8585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0482" y="2848102"/>
              <a:ext cx="113283" cy="8737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492757" y="3322452"/>
              <a:ext cx="816610" cy="354330"/>
            </a:xfrm>
            <a:custGeom>
              <a:avLst/>
              <a:gdLst/>
              <a:ahLst/>
              <a:cxnLst/>
              <a:rect l="l" t="t" r="r" b="b"/>
              <a:pathLst>
                <a:path w="816610" h="354329">
                  <a:moveTo>
                    <a:pt x="0" y="354088"/>
                  </a:moveTo>
                  <a:lnTo>
                    <a:pt x="816140" y="0"/>
                  </a:lnTo>
                </a:path>
              </a:pathLst>
            </a:custGeom>
            <a:ln w="19050">
              <a:solidFill>
                <a:srgbClr val="4472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282087" y="3292556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0" y="0"/>
                  </a:moveTo>
                  <a:lnTo>
                    <a:pt x="30327" y="69900"/>
                  </a:lnTo>
                  <a:lnTo>
                    <a:pt x="85064" y="4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70403" y="3322546"/>
              <a:ext cx="14604" cy="455295"/>
            </a:xfrm>
            <a:custGeom>
              <a:avLst/>
              <a:gdLst/>
              <a:ahLst/>
              <a:cxnLst/>
              <a:rect l="l" t="t" r="r" b="b"/>
              <a:pathLst>
                <a:path w="14605" h="455295">
                  <a:moveTo>
                    <a:pt x="14566" y="45486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4472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32728" y="3259071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70">
                  <a:moveTo>
                    <a:pt x="35648" y="0"/>
                  </a:moveTo>
                  <a:lnTo>
                    <a:pt x="0" y="77381"/>
                  </a:lnTo>
                  <a:lnTo>
                    <a:pt x="76161" y="74942"/>
                  </a:lnTo>
                  <a:lnTo>
                    <a:pt x="3564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543842" y="3324712"/>
              <a:ext cx="798195" cy="438784"/>
            </a:xfrm>
            <a:custGeom>
              <a:avLst/>
              <a:gdLst/>
              <a:ahLst/>
              <a:cxnLst/>
              <a:rect l="l" t="t" r="r" b="b"/>
              <a:pathLst>
                <a:path w="798194" h="438785">
                  <a:moveTo>
                    <a:pt x="797953" y="43848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4472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88191" y="3294124"/>
              <a:ext cx="85725" cy="70485"/>
            </a:xfrm>
            <a:custGeom>
              <a:avLst/>
              <a:gdLst/>
              <a:ahLst/>
              <a:cxnLst/>
              <a:rect l="l" t="t" r="r" b="b"/>
              <a:pathLst>
                <a:path w="85725" h="70485">
                  <a:moveTo>
                    <a:pt x="0" y="0"/>
                  </a:moveTo>
                  <a:lnTo>
                    <a:pt x="48425" y="70091"/>
                  </a:lnTo>
                  <a:lnTo>
                    <a:pt x="85128" y="3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361492" y="3281425"/>
              <a:ext cx="635" cy="582930"/>
            </a:xfrm>
            <a:custGeom>
              <a:avLst/>
              <a:gdLst/>
              <a:ahLst/>
              <a:cxnLst/>
              <a:rect l="l" t="t" r="r" b="b"/>
              <a:pathLst>
                <a:path w="635" h="582929">
                  <a:moveTo>
                    <a:pt x="457" y="58244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4472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323395" y="3217928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38049" y="0"/>
                  </a:moveTo>
                  <a:lnTo>
                    <a:pt x="0" y="76225"/>
                  </a:lnTo>
                  <a:lnTo>
                    <a:pt x="76200" y="76174"/>
                  </a:lnTo>
                  <a:lnTo>
                    <a:pt x="3804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19605" y="1713738"/>
              <a:ext cx="16510" cy="441325"/>
            </a:xfrm>
            <a:custGeom>
              <a:avLst/>
              <a:gdLst/>
              <a:ahLst/>
              <a:cxnLst/>
              <a:rect l="l" t="t" r="r" b="b"/>
              <a:pathLst>
                <a:path w="16509" h="441325">
                  <a:moveTo>
                    <a:pt x="0" y="0"/>
                  </a:moveTo>
                  <a:lnTo>
                    <a:pt x="16268" y="441020"/>
                  </a:lnTo>
                </a:path>
              </a:pathLst>
            </a:custGeom>
            <a:ln w="19049">
              <a:solidFill>
                <a:srgbClr val="4472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97334" y="2140663"/>
              <a:ext cx="76200" cy="78105"/>
            </a:xfrm>
            <a:custGeom>
              <a:avLst/>
              <a:gdLst/>
              <a:ahLst/>
              <a:cxnLst/>
              <a:rect l="l" t="t" r="r" b="b"/>
              <a:pathLst>
                <a:path w="76200" h="78105">
                  <a:moveTo>
                    <a:pt x="76149" y="0"/>
                  </a:moveTo>
                  <a:lnTo>
                    <a:pt x="0" y="2806"/>
                  </a:lnTo>
                  <a:lnTo>
                    <a:pt x="40881" y="77546"/>
                  </a:lnTo>
                  <a:lnTo>
                    <a:pt x="7614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338577" y="1713738"/>
              <a:ext cx="0" cy="443865"/>
            </a:xfrm>
            <a:custGeom>
              <a:avLst/>
              <a:gdLst/>
              <a:ahLst/>
              <a:cxnLst/>
              <a:rect l="l" t="t" r="r" b="b"/>
              <a:pathLst>
                <a:path w="0" h="443864">
                  <a:moveTo>
                    <a:pt x="0" y="0"/>
                  </a:moveTo>
                  <a:lnTo>
                    <a:pt x="0" y="443293"/>
                  </a:lnTo>
                </a:path>
              </a:pathLst>
            </a:custGeom>
            <a:ln w="19050">
              <a:solidFill>
                <a:srgbClr val="4472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300483" y="214433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551299" y="1757937"/>
              <a:ext cx="762635" cy="320675"/>
            </a:xfrm>
            <a:custGeom>
              <a:avLst/>
              <a:gdLst/>
              <a:ahLst/>
              <a:cxnLst/>
              <a:rect l="l" t="t" r="r" b="b"/>
              <a:pathLst>
                <a:path w="762635" h="320675">
                  <a:moveTo>
                    <a:pt x="0" y="320268"/>
                  </a:moveTo>
                  <a:lnTo>
                    <a:pt x="762177" y="0"/>
                  </a:lnTo>
                </a:path>
              </a:pathLst>
            </a:custGeom>
            <a:ln w="19050">
              <a:solidFill>
                <a:srgbClr val="4472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492751" y="2038164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90" h="70485">
                  <a:moveTo>
                    <a:pt x="55498" y="0"/>
                  </a:moveTo>
                  <a:lnTo>
                    <a:pt x="0" y="64642"/>
                  </a:lnTo>
                  <a:lnTo>
                    <a:pt x="85013" y="70256"/>
                  </a:lnTo>
                  <a:lnTo>
                    <a:pt x="554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468372" y="1715265"/>
              <a:ext cx="763270" cy="372110"/>
            </a:xfrm>
            <a:custGeom>
              <a:avLst/>
              <a:gdLst/>
              <a:ahLst/>
              <a:cxnLst/>
              <a:rect l="l" t="t" r="r" b="b"/>
              <a:pathLst>
                <a:path w="763269" h="372110">
                  <a:moveTo>
                    <a:pt x="763181" y="371805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4472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03444" y="2047259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80">
                  <a:moveTo>
                    <a:pt x="33375" y="0"/>
                  </a:moveTo>
                  <a:lnTo>
                    <a:pt x="0" y="68503"/>
                  </a:lnTo>
                  <a:lnTo>
                    <a:pt x="85191" y="67627"/>
                  </a:lnTo>
                  <a:lnTo>
                    <a:pt x="3337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05430" y="2288794"/>
              <a:ext cx="113283" cy="85851"/>
            </a:xfrm>
            <a:prstGeom prst="rect">
              <a:avLst/>
            </a:prstGeom>
          </p:spPr>
        </p:pic>
      </p:grpSp>
      <p:pic>
        <p:nvPicPr>
          <p:cNvPr id="34" name="object 3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70192" y="4221480"/>
            <a:ext cx="2273807" cy="1705355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6847941" y="4013940"/>
            <a:ext cx="233934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Times New Roman"/>
                <a:cs typeface="Times New Roman"/>
              </a:rPr>
              <a:t>Ѡ</a:t>
            </a:r>
            <a:r>
              <a:rPr dirty="0" sz="1350" spc="-10">
                <a:solidFill>
                  <a:srgbClr val="1F1F1F"/>
                </a:solidFill>
                <a:latin typeface="Times New Roman"/>
                <a:cs typeface="Times New Roman"/>
              </a:rPr>
              <a:t>ࠄѠᒳᘪᡳᝣౚЬ൑(2024~)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218444" y="1264570"/>
            <a:ext cx="2130425" cy="193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2090" indent="-19939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AutoNum type="arabicPeriod"/>
              <a:tabLst>
                <a:tab pos="212090" algn="l"/>
              </a:tabLst>
            </a:pP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Camera</a:t>
            </a:r>
            <a:r>
              <a:rPr dirty="0" sz="1200" spc="28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dirty="0" sz="1200" spc="28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Big</a:t>
            </a:r>
            <a:r>
              <a:rPr dirty="0" sz="1200" spc="28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70">
                <a:solidFill>
                  <a:srgbClr val="00B0F0"/>
                </a:solidFill>
                <a:latin typeface="Times New Roman"/>
                <a:cs typeface="Times New Roman"/>
              </a:rPr>
              <a:t>Screen:</a:t>
            </a:r>
            <a:endParaRPr sz="12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</a:pPr>
            <a:r>
              <a:rPr dirty="0" sz="1200" spc="200">
                <a:latin typeface="Times New Roman"/>
                <a:cs typeface="Times New Roman"/>
              </a:rPr>
              <a:t>-</a:t>
            </a:r>
            <a:r>
              <a:rPr dirty="0" sz="1200">
                <a:solidFill>
                  <a:srgbClr val="00B0F0"/>
                </a:solidFill>
                <a:latin typeface="Times New Roman"/>
                <a:cs typeface="Times New Roman"/>
              </a:rPr>
              <a:t>20+6</a:t>
            </a:r>
            <a:r>
              <a:rPr dirty="0" sz="1200" spc="20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00B0F0"/>
                </a:solidFill>
                <a:latin typeface="Times New Roman"/>
                <a:cs typeface="Times New Roman"/>
              </a:rPr>
              <a:t>cameras</a:t>
            </a:r>
            <a:endParaRPr sz="120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</a:pPr>
            <a:r>
              <a:rPr dirty="0" sz="1200" spc="200">
                <a:latin typeface="Times New Roman"/>
                <a:cs typeface="Times New Roman"/>
              </a:rPr>
              <a:t>-</a:t>
            </a:r>
            <a:r>
              <a:rPr dirty="0" sz="1200">
                <a:latin typeface="Times New Roman"/>
                <a:cs typeface="Times New Roman"/>
              </a:rPr>
              <a:t>8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PTZ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55">
                <a:latin typeface="Times New Roman"/>
                <a:cs typeface="Times New Roman"/>
              </a:rPr>
              <a:t>cameras:</a:t>
            </a:r>
            <a:r>
              <a:rPr dirty="0" sz="1200" spc="245">
                <a:latin typeface="Times New Roman"/>
                <a:cs typeface="Times New Roman"/>
              </a:rPr>
              <a:t> </a:t>
            </a:r>
            <a:r>
              <a:rPr dirty="0" sz="1200" spc="75">
                <a:latin typeface="Times New Roman"/>
                <a:cs typeface="Times New Roman"/>
              </a:rPr>
              <a:t>Stereo</a:t>
            </a:r>
            <a:endParaRPr sz="1200">
              <a:latin typeface="Times New Roman"/>
              <a:cs typeface="Times New Roman"/>
            </a:endParaRPr>
          </a:p>
          <a:p>
            <a:pPr marL="212090" marR="767715">
              <a:lnSpc>
                <a:spcPct val="100000"/>
              </a:lnSpc>
            </a:pPr>
            <a:r>
              <a:rPr dirty="0" sz="1200" spc="200">
                <a:latin typeface="Times New Roman"/>
                <a:cs typeface="Times New Roman"/>
              </a:rPr>
              <a:t>-</a:t>
            </a:r>
            <a:r>
              <a:rPr dirty="0" sz="1200">
                <a:latin typeface="Times New Roman"/>
                <a:cs typeface="Times New Roman"/>
              </a:rPr>
              <a:t>4</a:t>
            </a:r>
            <a:r>
              <a:rPr dirty="0" sz="1200" spc="200">
                <a:latin typeface="Times New Roman"/>
                <a:cs typeface="Times New Roman"/>
              </a:rPr>
              <a:t> </a:t>
            </a:r>
            <a:r>
              <a:rPr dirty="0" sz="1200" spc="-50">
                <a:latin typeface="Times New Roman"/>
                <a:cs typeface="Times New Roman"/>
              </a:rPr>
              <a:t>PTZ</a:t>
            </a:r>
            <a:r>
              <a:rPr dirty="0" sz="1200" spc="204">
                <a:latin typeface="Times New Roman"/>
                <a:cs typeface="Times New Roman"/>
              </a:rPr>
              <a:t> </a:t>
            </a:r>
            <a:r>
              <a:rPr dirty="0" sz="1200" spc="45">
                <a:latin typeface="Times New Roman"/>
                <a:cs typeface="Times New Roman"/>
              </a:rPr>
              <a:t>cameras: </a:t>
            </a:r>
            <a:r>
              <a:rPr dirty="0" sz="1200" spc="110">
                <a:latin typeface="Times New Roman"/>
                <a:cs typeface="Times New Roman"/>
              </a:rPr>
              <a:t>Interaction </a:t>
            </a:r>
            <a:r>
              <a:rPr dirty="0" sz="1200" spc="60">
                <a:latin typeface="Times New Roman"/>
                <a:cs typeface="Times New Roman"/>
              </a:rPr>
              <a:t>with</a:t>
            </a:r>
            <a:r>
              <a:rPr dirty="0" sz="1200" spc="315">
                <a:latin typeface="Times New Roman"/>
                <a:cs typeface="Times New Roman"/>
              </a:rPr>
              <a:t> </a:t>
            </a:r>
            <a:r>
              <a:rPr dirty="0" sz="1200" spc="85">
                <a:latin typeface="Times New Roman"/>
                <a:cs typeface="Times New Roman"/>
              </a:rPr>
              <a:t>audients</a:t>
            </a:r>
            <a:endParaRPr sz="120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</a:pPr>
            <a:r>
              <a:rPr dirty="0" sz="1200">
                <a:latin typeface="Times New Roman"/>
                <a:cs typeface="Times New Roman"/>
              </a:rPr>
              <a:t>=</a:t>
            </a:r>
            <a:r>
              <a:rPr dirty="0" sz="1200" spc="340">
                <a:latin typeface="Times New Roman"/>
                <a:cs typeface="Times New Roman"/>
              </a:rPr>
              <a:t> </a:t>
            </a:r>
            <a:r>
              <a:rPr dirty="0" sz="1200" spc="85">
                <a:solidFill>
                  <a:srgbClr val="FF0000"/>
                </a:solidFill>
                <a:latin typeface="Times New Roman"/>
                <a:cs typeface="Times New Roman"/>
              </a:rPr>
              <a:t>Total</a:t>
            </a:r>
            <a:r>
              <a:rPr dirty="0" sz="1200" spc="3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F0000"/>
                </a:solidFill>
                <a:latin typeface="Times New Roman"/>
                <a:cs typeface="Times New Roman"/>
              </a:rPr>
              <a:t>38</a:t>
            </a:r>
            <a:r>
              <a:rPr dirty="0" sz="1200" spc="3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FF0000"/>
                </a:solidFill>
                <a:latin typeface="Times New Roman"/>
                <a:cs typeface="Times New Roman"/>
              </a:rPr>
              <a:t>cameras</a:t>
            </a:r>
            <a:r>
              <a:rPr dirty="0" sz="1200" spc="3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200" spc="50">
                <a:latin typeface="Times New Roman"/>
                <a:cs typeface="Times New Roman"/>
              </a:rPr>
              <a:t>(2023)</a:t>
            </a:r>
            <a:endParaRPr sz="1200">
              <a:latin typeface="Times New Roman"/>
              <a:cs typeface="Times New Roman"/>
            </a:endParaRPr>
          </a:p>
          <a:p>
            <a:pPr marL="210185" marR="452755" indent="-198120">
              <a:lnSpc>
                <a:spcPct val="100000"/>
              </a:lnSpc>
              <a:spcBef>
                <a:spcPts val="110"/>
              </a:spcBef>
              <a:buClr>
                <a:srgbClr val="000000"/>
              </a:buClr>
              <a:buAutoNum type="arabicPeriod" startAt="2"/>
              <a:tabLst>
                <a:tab pos="212090" algn="l"/>
              </a:tabLst>
            </a:pPr>
            <a:r>
              <a:rPr dirty="0" sz="1350">
                <a:solidFill>
                  <a:srgbClr val="00B0F0"/>
                </a:solidFill>
                <a:latin typeface="Times New Roman"/>
                <a:cs typeface="Times New Roman"/>
              </a:rPr>
              <a:t>AI</a:t>
            </a:r>
            <a:r>
              <a:rPr dirty="0" sz="1350" spc="25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0B0F0"/>
                </a:solidFill>
                <a:latin typeface="Times New Roman"/>
                <a:cs typeface="Times New Roman"/>
              </a:rPr>
              <a:t>Edge</a:t>
            </a:r>
            <a:r>
              <a:rPr dirty="0" sz="1350" spc="24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350" spc="-20">
                <a:solidFill>
                  <a:srgbClr val="00B0F0"/>
                </a:solidFill>
                <a:latin typeface="Times New Roman"/>
                <a:cs typeface="Times New Roman"/>
              </a:rPr>
              <a:t>Cloud </a:t>
            </a:r>
            <a:r>
              <a:rPr dirty="0" sz="1350" spc="-20">
                <a:solidFill>
                  <a:srgbClr val="00B0F0"/>
                </a:solidFill>
                <a:latin typeface="Times New Roman"/>
                <a:cs typeface="Times New Roman"/>
              </a:rPr>
              <a:t>	</a:t>
            </a:r>
            <a:r>
              <a:rPr dirty="0" sz="1350">
                <a:solidFill>
                  <a:srgbClr val="00B0F0"/>
                </a:solidFill>
                <a:latin typeface="Times New Roman"/>
                <a:cs typeface="Times New Roman"/>
              </a:rPr>
              <a:t>Computing</a:t>
            </a:r>
            <a:r>
              <a:rPr dirty="0" sz="1350" spc="33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dirty="0" sz="1350" spc="34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350" spc="-220">
                <a:solidFill>
                  <a:srgbClr val="00B0F0"/>
                </a:solidFill>
                <a:latin typeface="Times New Roman"/>
                <a:cs typeface="Times New Roman"/>
              </a:rPr>
              <a:t>NAS</a:t>
            </a:r>
            <a:r>
              <a:rPr dirty="0" sz="1350" spc="80">
                <a:solidFill>
                  <a:srgbClr val="00B0F0"/>
                </a:solidFill>
                <a:latin typeface="Times New Roman"/>
                <a:cs typeface="Times New Roman"/>
              </a:rPr>
              <a:t> 	Storage</a:t>
            </a:r>
            <a:r>
              <a:rPr dirty="0" sz="1350" spc="33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350" spc="55">
                <a:latin typeface="Times New Roman"/>
                <a:cs typeface="Times New Roman"/>
              </a:rPr>
              <a:t>(2023)</a:t>
            </a:r>
            <a:endParaRPr sz="1350">
              <a:latin typeface="Times New Roman"/>
              <a:cs typeface="Times New Roman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64379" y="4215384"/>
            <a:ext cx="2287524" cy="1714499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374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0" b="1">
                <a:latin typeface="Times New Roman"/>
                <a:cs typeface="Times New Roman"/>
              </a:rPr>
              <a:t>5.0</a:t>
            </a:r>
            <a:r>
              <a:rPr dirty="0" sz="1800" spc="450" b="1">
                <a:latin typeface="Times New Roman"/>
                <a:cs typeface="Times New Roman"/>
              </a:rPr>
              <a:t> </a:t>
            </a:r>
            <a:r>
              <a:rPr dirty="0" sz="1800" spc="455" b="1">
                <a:latin typeface="Times New Roman"/>
                <a:cs typeface="Times New Roman"/>
              </a:rPr>
              <a:t>çεඵችᡏ</a:t>
            </a:r>
            <a:r>
              <a:rPr dirty="0" sz="1800" spc="455" b="1">
                <a:latin typeface="Times New Roman"/>
                <a:cs typeface="Times New Roman"/>
              </a:rPr>
              <a:t>ػ</a:t>
            </a:r>
            <a:r>
              <a:rPr dirty="0" sz="1800" spc="455" b="1">
                <a:latin typeface="Times New Roman"/>
                <a:cs typeface="Times New Roman"/>
              </a:rPr>
              <a:t>ᓔ(ύ҅୸)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12308" y="885444"/>
            <a:ext cx="3631691" cy="2752343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3047" y="1520697"/>
            <a:ext cx="4486910" cy="4415790"/>
            <a:chOff x="3047" y="1520697"/>
            <a:chExt cx="4486910" cy="4415790"/>
          </a:xfrm>
        </p:grpSpPr>
        <p:sp>
          <p:nvSpPr>
            <p:cNvPr id="41" name="object 41" descr=""/>
            <p:cNvSpPr/>
            <p:nvPr/>
          </p:nvSpPr>
          <p:spPr>
            <a:xfrm>
              <a:off x="3172968" y="2791967"/>
              <a:ext cx="170815" cy="731520"/>
            </a:xfrm>
            <a:custGeom>
              <a:avLst/>
              <a:gdLst/>
              <a:ahLst/>
              <a:cxnLst/>
              <a:rect l="l" t="t" r="r" b="b"/>
              <a:pathLst>
                <a:path w="170814" h="731520">
                  <a:moveTo>
                    <a:pt x="85343" y="0"/>
                  </a:moveTo>
                  <a:lnTo>
                    <a:pt x="0" y="85344"/>
                  </a:lnTo>
                  <a:lnTo>
                    <a:pt x="42671" y="85344"/>
                  </a:lnTo>
                  <a:lnTo>
                    <a:pt x="42671" y="646176"/>
                  </a:lnTo>
                  <a:lnTo>
                    <a:pt x="0" y="646176"/>
                  </a:lnTo>
                  <a:lnTo>
                    <a:pt x="85343" y="731520"/>
                  </a:lnTo>
                  <a:lnTo>
                    <a:pt x="170687" y="646176"/>
                  </a:lnTo>
                  <a:lnTo>
                    <a:pt x="128016" y="646176"/>
                  </a:lnTo>
                  <a:lnTo>
                    <a:pt x="128016" y="85344"/>
                  </a:lnTo>
                  <a:lnTo>
                    <a:pt x="170687" y="85344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172968" y="2791967"/>
              <a:ext cx="170815" cy="731520"/>
            </a:xfrm>
            <a:custGeom>
              <a:avLst/>
              <a:gdLst/>
              <a:ahLst/>
              <a:cxnLst/>
              <a:rect l="l" t="t" r="r" b="b"/>
              <a:pathLst>
                <a:path w="170814" h="731520">
                  <a:moveTo>
                    <a:pt x="0" y="85344"/>
                  </a:moveTo>
                  <a:lnTo>
                    <a:pt x="85344" y="0"/>
                  </a:lnTo>
                  <a:lnTo>
                    <a:pt x="170688" y="85344"/>
                  </a:lnTo>
                  <a:lnTo>
                    <a:pt x="128016" y="85344"/>
                  </a:lnTo>
                  <a:lnTo>
                    <a:pt x="128016" y="646176"/>
                  </a:lnTo>
                  <a:lnTo>
                    <a:pt x="170688" y="646176"/>
                  </a:lnTo>
                  <a:lnTo>
                    <a:pt x="85344" y="731520"/>
                  </a:lnTo>
                  <a:lnTo>
                    <a:pt x="0" y="646176"/>
                  </a:lnTo>
                  <a:lnTo>
                    <a:pt x="42672" y="646176"/>
                  </a:lnTo>
                  <a:lnTo>
                    <a:pt x="42672" y="85344"/>
                  </a:lnTo>
                  <a:lnTo>
                    <a:pt x="0" y="85344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85159" y="1527047"/>
              <a:ext cx="155575" cy="1030605"/>
            </a:xfrm>
            <a:custGeom>
              <a:avLst/>
              <a:gdLst/>
              <a:ahLst/>
              <a:cxnLst/>
              <a:rect l="l" t="t" r="r" b="b"/>
              <a:pathLst>
                <a:path w="155575" h="1030605">
                  <a:moveTo>
                    <a:pt x="77724" y="0"/>
                  </a:moveTo>
                  <a:lnTo>
                    <a:pt x="0" y="77724"/>
                  </a:lnTo>
                  <a:lnTo>
                    <a:pt x="38862" y="77724"/>
                  </a:lnTo>
                  <a:lnTo>
                    <a:pt x="38862" y="952500"/>
                  </a:lnTo>
                  <a:lnTo>
                    <a:pt x="0" y="952500"/>
                  </a:lnTo>
                  <a:lnTo>
                    <a:pt x="77724" y="1030224"/>
                  </a:lnTo>
                  <a:lnTo>
                    <a:pt x="155448" y="952500"/>
                  </a:lnTo>
                  <a:lnTo>
                    <a:pt x="116586" y="952500"/>
                  </a:lnTo>
                  <a:lnTo>
                    <a:pt x="116586" y="77724"/>
                  </a:lnTo>
                  <a:lnTo>
                    <a:pt x="155448" y="77724"/>
                  </a:lnTo>
                  <a:lnTo>
                    <a:pt x="77724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185159" y="1527047"/>
              <a:ext cx="155575" cy="1030605"/>
            </a:xfrm>
            <a:custGeom>
              <a:avLst/>
              <a:gdLst/>
              <a:ahLst/>
              <a:cxnLst/>
              <a:rect l="l" t="t" r="r" b="b"/>
              <a:pathLst>
                <a:path w="155575" h="1030605">
                  <a:moveTo>
                    <a:pt x="0" y="77724"/>
                  </a:moveTo>
                  <a:lnTo>
                    <a:pt x="77724" y="0"/>
                  </a:lnTo>
                  <a:lnTo>
                    <a:pt x="155448" y="77724"/>
                  </a:lnTo>
                  <a:lnTo>
                    <a:pt x="116586" y="77724"/>
                  </a:lnTo>
                  <a:lnTo>
                    <a:pt x="116586" y="952500"/>
                  </a:lnTo>
                  <a:lnTo>
                    <a:pt x="155448" y="952500"/>
                  </a:lnTo>
                  <a:lnTo>
                    <a:pt x="77724" y="1030224"/>
                  </a:lnTo>
                  <a:lnTo>
                    <a:pt x="0" y="952500"/>
                  </a:lnTo>
                  <a:lnTo>
                    <a:pt x="38862" y="952500"/>
                  </a:lnTo>
                  <a:lnTo>
                    <a:pt x="38862" y="77724"/>
                  </a:lnTo>
                  <a:lnTo>
                    <a:pt x="0" y="77724"/>
                  </a:lnTo>
                  <a:close/>
                </a:path>
              </a:pathLst>
            </a:custGeom>
            <a:ln w="12699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5" y="3182112"/>
              <a:ext cx="790956" cy="102717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3703" y="4221480"/>
              <a:ext cx="2285999" cy="171449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7" y="4226052"/>
              <a:ext cx="2170163" cy="1703831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2890113" y="3558095"/>
            <a:ext cx="3875404" cy="688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3055">
              <a:lnSpc>
                <a:spcPts val="1545"/>
              </a:lnSpc>
              <a:spcBef>
                <a:spcPts val="105"/>
              </a:spcBef>
            </a:pPr>
            <a:r>
              <a:rPr dirty="0" sz="1350">
                <a:latin typeface="Times New Roman"/>
                <a:cs typeface="Times New Roman"/>
              </a:rPr>
              <a:t>3.</a:t>
            </a:r>
            <a:r>
              <a:rPr dirty="0" sz="1350">
                <a:solidFill>
                  <a:srgbClr val="00B0F0"/>
                </a:solidFill>
                <a:latin typeface="Times New Roman"/>
                <a:cs typeface="Times New Roman"/>
              </a:rPr>
              <a:t>Ꮿ௃࠻+Labs</a:t>
            </a:r>
            <a:r>
              <a:rPr dirty="0" sz="1350" spc="125">
                <a:solidFill>
                  <a:srgbClr val="00B0F0"/>
                </a:solidFill>
                <a:latin typeface="Times New Roman"/>
                <a:cs typeface="Times New Roman"/>
              </a:rPr>
              <a:t>  </a:t>
            </a:r>
            <a:r>
              <a:rPr dirty="0" sz="1350" spc="50">
                <a:latin typeface="Times New Roman"/>
                <a:cs typeface="Times New Roman"/>
              </a:rPr>
              <a:t>(2024)</a:t>
            </a:r>
            <a:endParaRPr sz="1350">
              <a:latin typeface="Times New Roman"/>
              <a:cs typeface="Times New Roman"/>
            </a:endParaRPr>
          </a:p>
          <a:p>
            <a:pPr marL="40005">
              <a:lnSpc>
                <a:spcPts val="1545"/>
              </a:lnSpc>
            </a:pPr>
            <a:r>
              <a:rPr dirty="0" sz="1350" spc="-15">
                <a:solidFill>
                  <a:srgbClr val="ED7D31"/>
                </a:solidFill>
                <a:latin typeface="Lucida Sans Unicode"/>
                <a:cs typeface="Lucida Sans Unicode"/>
              </a:rPr>
              <a:t>⁈䶕弢㊤</a:t>
            </a:r>
            <a:endParaRPr sz="1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1718945" algn="l"/>
              </a:tabLst>
            </a:pPr>
            <a:r>
              <a:rPr dirty="0" sz="1350">
                <a:latin typeface="Times New Roman"/>
                <a:cs typeface="Times New Roman"/>
              </a:rPr>
              <a:t>Ꮿ௃࠻</a:t>
            </a:r>
            <a:r>
              <a:rPr dirty="0" sz="1350" spc="315">
                <a:latin typeface="Times New Roman"/>
                <a:cs typeface="Times New Roman"/>
              </a:rPr>
              <a:t> </a:t>
            </a:r>
            <a:r>
              <a:rPr dirty="0" sz="1350" spc="40">
                <a:solidFill>
                  <a:srgbClr val="1F1F1F"/>
                </a:solidFill>
                <a:latin typeface="Times New Roman"/>
                <a:cs typeface="Times New Roman"/>
              </a:rPr>
              <a:t>(2024~)</a:t>
            </a:r>
            <a:r>
              <a:rPr dirty="0" sz="1350">
                <a:solidFill>
                  <a:srgbClr val="1F1F1F"/>
                </a:solidFill>
                <a:latin typeface="Times New Roman"/>
                <a:cs typeface="Times New Roman"/>
              </a:rPr>
              <a:t>	</a:t>
            </a:r>
            <a:r>
              <a:rPr dirty="0" baseline="2057" sz="2025" spc="-15">
                <a:latin typeface="Times New Roman"/>
                <a:cs typeface="Times New Roman"/>
              </a:rPr>
              <a:t>Ҿ཰௨ౚ໒ჿᖻ(2022~2024)</a:t>
            </a:r>
            <a:endParaRPr baseline="2057" sz="2025">
              <a:latin typeface="Times New Roman"/>
              <a:cs typeface="Times New Roman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23225" y="4034805"/>
            <a:ext cx="139763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505">
                <a:latin typeface="Times New Roman"/>
                <a:cs typeface="Times New Roman"/>
              </a:rPr>
              <a:t>ၮ</a:t>
            </a:r>
            <a:r>
              <a:rPr dirty="0" sz="1350" spc="505">
                <a:latin typeface="Times New Roman"/>
                <a:cs typeface="Times New Roman"/>
              </a:rPr>
              <a:t>ࣽ</a:t>
            </a:r>
            <a:r>
              <a:rPr dirty="0" sz="1350" spc="505">
                <a:latin typeface="Times New Roman"/>
                <a:cs typeface="Times New Roman"/>
              </a:rPr>
              <a:t>ύЈ</a:t>
            </a:r>
            <a:r>
              <a:rPr dirty="0" sz="1350" spc="335"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1F1F1F"/>
                </a:solidFill>
                <a:latin typeface="Times New Roman"/>
                <a:cs typeface="Times New Roman"/>
              </a:rPr>
              <a:t>(2023~)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48640" y="6445551"/>
            <a:ext cx="403161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0"/>
              </a:lnSpc>
              <a:tabLst>
                <a:tab pos="3274060" algn="l"/>
              </a:tabLst>
            </a:pPr>
            <a:r>
              <a:rPr dirty="0" sz="1400">
                <a:latin typeface="Times New Roman"/>
                <a:cs typeface="Times New Roman"/>
              </a:rPr>
              <a:t>CSIE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NCKU</a:t>
            </a:r>
            <a:r>
              <a:rPr dirty="0" sz="1400">
                <a:latin typeface="Times New Roman"/>
                <a:cs typeface="Times New Roman"/>
              </a:rPr>
              <a:t>	Jenn-Jier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50">
                <a:latin typeface="Times New Roman"/>
                <a:cs typeface="Times New Roman"/>
              </a:rPr>
              <a:t>J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80007" y="6445551"/>
            <a:ext cx="73850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0"/>
              </a:lnSpc>
            </a:pPr>
            <a:r>
              <a:rPr dirty="0" sz="1400">
                <a:latin typeface="Times New Roman"/>
                <a:cs typeface="Times New Roman"/>
              </a:rPr>
              <a:t>ames</a:t>
            </a:r>
            <a:r>
              <a:rPr dirty="0" sz="1400" spc="-20">
                <a:latin typeface="Times New Roman"/>
                <a:cs typeface="Times New Roman"/>
              </a:rPr>
              <a:t> Lien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-35303"/>
            <a:ext cx="601345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47370" marR="5080" indent="-535305">
              <a:lnSpc>
                <a:spcPct val="100000"/>
              </a:lnSpc>
              <a:spcBef>
                <a:spcPts val="95"/>
              </a:spcBef>
            </a:pPr>
            <a:r>
              <a:rPr dirty="0"/>
              <a:t>0.2</a:t>
            </a:r>
            <a:r>
              <a:rPr dirty="0" spc="-50"/>
              <a:t> </a:t>
            </a:r>
            <a:r>
              <a:rPr dirty="0"/>
              <a:t>Computer</a:t>
            </a:r>
            <a:r>
              <a:rPr dirty="0" spc="-50"/>
              <a:t> </a:t>
            </a:r>
            <a:r>
              <a:rPr dirty="0"/>
              <a:t>Vision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/>
              <a:t>Deep</a:t>
            </a:r>
            <a:r>
              <a:rPr dirty="0" spc="-65"/>
              <a:t> </a:t>
            </a:r>
            <a:r>
              <a:rPr dirty="0"/>
              <a:t>Learning</a:t>
            </a:r>
            <a:r>
              <a:rPr dirty="0" spc="-40"/>
              <a:t> </a:t>
            </a:r>
            <a:r>
              <a:rPr dirty="0" spc="-50"/>
              <a:t>– </a:t>
            </a:r>
            <a:r>
              <a:rPr dirty="0" spc="-10"/>
              <a:t>Relative</a:t>
            </a:r>
            <a:r>
              <a:rPr dirty="0" spc="-80"/>
              <a:t> </a:t>
            </a:r>
            <a:r>
              <a:rPr dirty="0" spc="-10"/>
              <a:t>Conferences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 spc="-10"/>
              <a:t>Journals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9144" y="1065275"/>
            <a:ext cx="4566285" cy="5503545"/>
          </a:xfrm>
          <a:custGeom>
            <a:avLst/>
            <a:gdLst/>
            <a:ahLst/>
            <a:cxnLst/>
            <a:rect l="l" t="t" r="r" b="b"/>
            <a:pathLst>
              <a:path w="4566285" h="5503545">
                <a:moveTo>
                  <a:pt x="4565904" y="0"/>
                </a:moveTo>
                <a:lnTo>
                  <a:pt x="0" y="0"/>
                </a:lnTo>
                <a:lnTo>
                  <a:pt x="0" y="5503164"/>
                </a:lnTo>
                <a:lnTo>
                  <a:pt x="4565904" y="5503164"/>
                </a:lnTo>
                <a:lnTo>
                  <a:pt x="45659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57219" y="1273609"/>
            <a:ext cx="403034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spcBef>
                <a:spcPts val="105"/>
              </a:spcBef>
              <a:buFont typeface="Arial MT"/>
              <a:buChar char="–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CVPR:</a:t>
            </a:r>
            <a:r>
              <a:rPr dirty="0" sz="1400" spc="-4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Computer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Vision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Pattern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Recognition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Arial MT"/>
              <a:buChar char="–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ICCV:</a:t>
            </a:r>
            <a:r>
              <a:rPr dirty="0" sz="1400" spc="2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International Conference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Computer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Arial MT"/>
              <a:buChar char="–"/>
              <a:tabLst>
                <a:tab pos="280670" algn="l"/>
              </a:tabLst>
            </a:pPr>
            <a:r>
              <a:rPr dirty="0" sz="1400" spc="-10">
                <a:latin typeface="Calibri"/>
                <a:cs typeface="Calibri"/>
              </a:rPr>
              <a:t>ECCV: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European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Conference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Computer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Arial MT"/>
              <a:buChar char="–"/>
              <a:tabLst>
                <a:tab pos="280670" algn="l"/>
              </a:tabLst>
            </a:pPr>
            <a:r>
              <a:rPr dirty="0" sz="1400" spc="-10">
                <a:latin typeface="Calibri"/>
                <a:cs typeface="Calibri"/>
              </a:rPr>
              <a:t>ACCV: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Asian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Conference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Computer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7219" y="2340605"/>
            <a:ext cx="4110990" cy="83693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80670" marR="71755" indent="-268605">
              <a:lnSpc>
                <a:spcPct val="80000"/>
              </a:lnSpc>
              <a:spcBef>
                <a:spcPts val="440"/>
              </a:spcBef>
              <a:buFont typeface="Arial MT"/>
              <a:buChar char="–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NeurIPS:</a:t>
            </a:r>
            <a:r>
              <a:rPr dirty="0" sz="1400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Advances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Neural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Information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Processing Systems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Arial MT"/>
              <a:buChar char="–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ICML:</a:t>
            </a:r>
            <a:r>
              <a:rPr dirty="0" sz="14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International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Conference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Machine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Learning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Arial MT"/>
              <a:buChar char="–"/>
              <a:tabLst>
                <a:tab pos="280670" algn="l"/>
              </a:tabLst>
            </a:pP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arXiv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7219" y="3364805"/>
            <a:ext cx="71945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spcBef>
                <a:spcPts val="105"/>
              </a:spcBef>
              <a:buFont typeface="Arial MT"/>
              <a:buChar char="–"/>
              <a:tabLst>
                <a:tab pos="280670" algn="l"/>
              </a:tabLst>
            </a:pPr>
            <a:r>
              <a:rPr dirty="0" sz="1400" spc="-10">
                <a:solidFill>
                  <a:srgbClr val="7F7F7F"/>
                </a:solidFill>
                <a:latin typeface="Calibri"/>
                <a:cs typeface="Calibri"/>
              </a:rPr>
              <a:t>ICME: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Arial MT"/>
              <a:buChar char="–"/>
              <a:tabLst>
                <a:tab pos="280670" algn="l"/>
              </a:tabLst>
            </a:pPr>
            <a:r>
              <a:rPr dirty="0" sz="1400" spc="-10">
                <a:solidFill>
                  <a:srgbClr val="7F7F7F"/>
                </a:solidFill>
                <a:latin typeface="Calibri"/>
                <a:cs typeface="Calibri"/>
              </a:rPr>
              <a:t>ICPR: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Arial MT"/>
              <a:buChar char="–"/>
              <a:tabLst>
                <a:tab pos="280670" algn="l"/>
              </a:tabLst>
            </a:pPr>
            <a:r>
              <a:rPr dirty="0" sz="1400" spc="-10">
                <a:solidFill>
                  <a:srgbClr val="7F7F7F"/>
                </a:solidFill>
                <a:latin typeface="Calibri"/>
                <a:cs typeface="Calibri"/>
              </a:rPr>
              <a:t>ICIP: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7471" y="4218365"/>
            <a:ext cx="390144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  <a:tabLst>
                <a:tab pos="550545" algn="l"/>
              </a:tabLst>
            </a:pPr>
            <a:r>
              <a:rPr dirty="0" sz="1400" spc="-50">
                <a:solidFill>
                  <a:srgbClr val="EEECE1"/>
                </a:solidFill>
                <a:latin typeface="Arial MT"/>
                <a:cs typeface="Arial MT"/>
              </a:rPr>
              <a:t>–</a:t>
            </a:r>
            <a:r>
              <a:rPr dirty="0" sz="1400">
                <a:solidFill>
                  <a:srgbClr val="EEECE1"/>
                </a:solidFill>
                <a:latin typeface="Arial MT"/>
                <a:cs typeface="Arial MT"/>
              </a:rPr>
              <a:t>	</a:t>
            </a:r>
            <a:r>
              <a:rPr dirty="0" sz="1400">
                <a:solidFill>
                  <a:srgbClr val="EEECE1"/>
                </a:solidFill>
                <a:latin typeface="Calibri"/>
                <a:cs typeface="Calibri"/>
              </a:rPr>
              <a:t>eCVW:</a:t>
            </a:r>
            <a:r>
              <a:rPr dirty="0" sz="1400" spc="-45">
                <a:solidFill>
                  <a:srgbClr val="EEECE1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EEECE1"/>
                </a:solidFill>
                <a:latin typeface="Calibri"/>
                <a:cs typeface="Calibri"/>
              </a:rPr>
              <a:t>Embedded</a:t>
            </a:r>
            <a:r>
              <a:rPr dirty="0" sz="1400" spc="-45">
                <a:solidFill>
                  <a:srgbClr val="EEECE1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EEECE1"/>
                </a:solidFill>
                <a:latin typeface="Calibri"/>
                <a:cs typeface="Calibri"/>
              </a:rPr>
              <a:t>Computer</a:t>
            </a:r>
            <a:r>
              <a:rPr dirty="0" sz="1400" spc="-50">
                <a:solidFill>
                  <a:srgbClr val="EEECE1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EEECE1"/>
                </a:solidFill>
                <a:latin typeface="Calibri"/>
                <a:cs typeface="Calibri"/>
              </a:rPr>
              <a:t>Vision</a:t>
            </a:r>
            <a:r>
              <a:rPr dirty="0" sz="1400" spc="-55">
                <a:solidFill>
                  <a:srgbClr val="EEECE1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EEECE1"/>
                </a:solidFill>
                <a:latin typeface="Calibri"/>
                <a:cs typeface="Calibri"/>
              </a:rPr>
              <a:t>Workshop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400">
              <a:latin typeface="Calibri"/>
              <a:cs typeface="Calibri"/>
            </a:endParaRPr>
          </a:p>
          <a:p>
            <a:pPr marL="281940" indent="-269240">
              <a:lnSpc>
                <a:spcPct val="100000"/>
              </a:lnSpc>
              <a:buFont typeface="Wingdings"/>
              <a:buChar char=""/>
              <a:tabLst>
                <a:tab pos="281940" algn="l"/>
              </a:tabLst>
            </a:pPr>
            <a:r>
              <a:rPr dirty="0" sz="1500" spc="-10">
                <a:latin typeface="Calibri"/>
                <a:cs typeface="Calibri"/>
              </a:rPr>
              <a:t>Conferences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-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Robot: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57219" y="4888537"/>
            <a:ext cx="4170679" cy="117856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80670" marR="311150" indent="-268605">
              <a:lnSpc>
                <a:spcPct val="80000"/>
              </a:lnSpc>
              <a:spcBef>
                <a:spcPts val="440"/>
              </a:spcBef>
              <a:buFont typeface="Arial MT"/>
              <a:buChar char="–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IROS:</a:t>
            </a:r>
            <a:r>
              <a:rPr dirty="0" sz="1400" spc="-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IEEE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International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Conference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Intelligent </a:t>
            </a:r>
            <a:r>
              <a:rPr dirty="0" sz="1400">
                <a:latin typeface="Calibri"/>
                <a:cs typeface="Calibri"/>
              </a:rPr>
              <a:t>Robots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Systems</a:t>
            </a:r>
            <a:endParaRPr sz="1400">
              <a:latin typeface="Calibri"/>
              <a:cs typeface="Calibri"/>
            </a:endParaRPr>
          </a:p>
          <a:p>
            <a:pPr marL="280670" marR="932180" indent="-268605">
              <a:lnSpc>
                <a:spcPct val="80000"/>
              </a:lnSpc>
              <a:spcBef>
                <a:spcPts val="335"/>
              </a:spcBef>
              <a:buFont typeface="Arial MT"/>
              <a:buChar char="–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ICRA:</a:t>
            </a:r>
            <a:r>
              <a:rPr dirty="0" sz="1400" spc="-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International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conf.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Robotics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 spc="-10">
                <a:latin typeface="Calibri"/>
                <a:cs typeface="Calibri"/>
              </a:rPr>
              <a:t>Automation</a:t>
            </a:r>
            <a:endParaRPr sz="1400">
              <a:latin typeface="Calibri"/>
              <a:cs typeface="Calibri"/>
            </a:endParaRPr>
          </a:p>
          <a:p>
            <a:pPr marL="280670" marR="5080" indent="-268605">
              <a:lnSpc>
                <a:spcPct val="80000"/>
              </a:lnSpc>
              <a:spcBef>
                <a:spcPts val="335"/>
              </a:spcBef>
              <a:buFont typeface="Arial MT"/>
              <a:buChar char="–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SMC:</a:t>
            </a:r>
            <a:r>
              <a:rPr dirty="0" sz="14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IEEE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International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Conference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Systems,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Man,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Cybernetics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500371" y="1065275"/>
            <a:ext cx="4566285" cy="5503545"/>
          </a:xfrm>
          <a:custGeom>
            <a:avLst/>
            <a:gdLst/>
            <a:ahLst/>
            <a:cxnLst/>
            <a:rect l="l" t="t" r="r" b="b"/>
            <a:pathLst>
              <a:path w="4566284" h="5503545">
                <a:moveTo>
                  <a:pt x="4565904" y="0"/>
                </a:moveTo>
                <a:lnTo>
                  <a:pt x="0" y="0"/>
                </a:lnTo>
                <a:lnTo>
                  <a:pt x="0" y="5503164"/>
                </a:lnTo>
                <a:lnTo>
                  <a:pt x="4565904" y="5503164"/>
                </a:lnTo>
                <a:lnTo>
                  <a:pt x="45659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87471" y="1045009"/>
            <a:ext cx="73310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1940" indent="-26924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81940" algn="l"/>
                <a:tab pos="4503420" algn="l"/>
              </a:tabLst>
            </a:pPr>
            <a:r>
              <a:rPr dirty="0" sz="1500" spc="-10">
                <a:latin typeface="Calibri"/>
                <a:cs typeface="Calibri"/>
              </a:rPr>
              <a:t>Conference </a:t>
            </a:r>
            <a:r>
              <a:rPr dirty="0" sz="1500">
                <a:latin typeface="Calibri"/>
                <a:cs typeface="Calibri"/>
              </a:rPr>
              <a:t>–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CV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and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Deep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Learning:</a:t>
            </a:r>
            <a:r>
              <a:rPr dirty="0" sz="1500">
                <a:latin typeface="Calibri"/>
                <a:cs typeface="Calibri"/>
              </a:rPr>
              <a:t>	</a:t>
            </a:r>
            <a:r>
              <a:rPr dirty="0" sz="1500">
                <a:latin typeface="Wingdings"/>
                <a:cs typeface="Wingdings"/>
              </a:rPr>
              <a:t></a:t>
            </a:r>
            <a:r>
              <a:rPr dirty="0" sz="1500" spc="380">
                <a:latin typeface="Times New Roman"/>
                <a:cs typeface="Times New Roman"/>
              </a:rPr>
              <a:t> </a:t>
            </a:r>
            <a:r>
              <a:rPr dirty="0" sz="1500" b="1">
                <a:latin typeface="Calibri"/>
                <a:cs typeface="Calibri"/>
              </a:rPr>
              <a:t>Journal</a:t>
            </a:r>
            <a:r>
              <a:rPr dirty="0" sz="1500" spc="-2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–</a:t>
            </a:r>
            <a:r>
              <a:rPr dirty="0" sz="1500" spc="-5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CV</a:t>
            </a:r>
            <a:r>
              <a:rPr dirty="0" sz="1500" spc="-1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and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Deep</a:t>
            </a:r>
            <a:r>
              <a:rPr dirty="0" sz="1500" spc="-3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Learning: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3985">
              <a:lnSpc>
                <a:spcPts val="1630"/>
              </a:lnSpc>
            </a:pPr>
            <a:fld id="{81D60167-4931-47E6-BA6A-407CBD079E47}" type="slidenum">
              <a:rPr dirty="0" sz="1400" spc="-50">
                <a:solidFill>
                  <a:srgbClr val="595959"/>
                </a:solidFill>
                <a:latin typeface="Times New Roman"/>
                <a:cs typeface="Times New Roman"/>
              </a:rPr>
              <a:t>4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848302" y="1273609"/>
            <a:ext cx="366776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IJCV:</a:t>
            </a:r>
            <a:r>
              <a:rPr dirty="0" sz="1400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International</a:t>
            </a:r>
            <a:r>
              <a:rPr dirty="0" sz="1400">
                <a:latin typeface="Calibri"/>
                <a:cs typeface="Calibri"/>
              </a:rPr>
              <a:t> Journal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Computer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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IEEE</a:t>
            </a:r>
            <a:r>
              <a:rPr dirty="0" sz="14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tPAMI: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"/>
              <a:tabLst>
                <a:tab pos="280670" algn="l"/>
              </a:tabLst>
            </a:pPr>
            <a:r>
              <a:rPr dirty="0" sz="1400">
                <a:latin typeface="Calibri"/>
                <a:cs typeface="Calibri"/>
              </a:rPr>
              <a:t>Image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Vision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Computing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48302" y="2127169"/>
            <a:ext cx="3370579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IEEE</a:t>
            </a:r>
            <a:r>
              <a:rPr dirty="0" sz="1400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tVisualization</a:t>
            </a:r>
            <a:r>
              <a:rPr dirty="0" sz="14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dirty="0" sz="1400" spc="-5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dirty="0" sz="1400" spc="-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Graphics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"/>
              <a:tabLst>
                <a:tab pos="280670" algn="l"/>
              </a:tabLst>
            </a:pPr>
            <a:r>
              <a:rPr dirty="0" sz="1400" spc="-10">
                <a:solidFill>
                  <a:srgbClr val="FF0000"/>
                </a:solidFill>
                <a:latin typeface="Calibri"/>
                <a:cs typeface="Calibri"/>
              </a:rPr>
              <a:t>SIGGRAPH: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848302" y="2767295"/>
            <a:ext cx="173736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0670" indent="-26797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80670" algn="l"/>
              </a:tabLst>
            </a:pPr>
            <a:r>
              <a:rPr dirty="0" sz="1400">
                <a:solidFill>
                  <a:srgbClr val="7F7F7F"/>
                </a:solidFill>
                <a:latin typeface="Calibri"/>
                <a:cs typeface="Calibri"/>
              </a:rPr>
              <a:t>Pattern</a:t>
            </a:r>
            <a:r>
              <a:rPr dirty="0" sz="1400" spc="-5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F7F7F"/>
                </a:solidFill>
                <a:latin typeface="Calibri"/>
                <a:cs typeface="Calibri"/>
              </a:rPr>
              <a:t>Recognition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"/>
              <a:tabLst>
                <a:tab pos="280670" algn="l"/>
              </a:tabLst>
            </a:pPr>
            <a:r>
              <a:rPr dirty="0" sz="1400">
                <a:solidFill>
                  <a:srgbClr val="FF0000"/>
                </a:solidFill>
                <a:latin typeface="Calibri"/>
                <a:cs typeface="Calibri"/>
              </a:rPr>
              <a:t>IEEE</a:t>
            </a:r>
            <a:r>
              <a:rPr dirty="0" sz="14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0000"/>
                </a:solidFill>
                <a:latin typeface="Calibri"/>
                <a:cs typeface="Calibri"/>
              </a:rPr>
              <a:t>tIP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"/>
              <a:tabLst>
                <a:tab pos="280670" algn="l"/>
              </a:tabLst>
            </a:pPr>
            <a:r>
              <a:rPr dirty="0" sz="1400">
                <a:solidFill>
                  <a:srgbClr val="7F7F7F"/>
                </a:solidFill>
                <a:latin typeface="Calibri"/>
                <a:cs typeface="Calibri"/>
              </a:rPr>
              <a:t>IEEE</a:t>
            </a:r>
            <a:r>
              <a:rPr dirty="0" sz="1400" spc="-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F7F7F"/>
                </a:solidFill>
                <a:latin typeface="Calibri"/>
                <a:cs typeface="Calibri"/>
              </a:rPr>
              <a:t>tCSVT</a:t>
            </a:r>
            <a:endParaRPr sz="1400">
              <a:latin typeface="Calibri"/>
              <a:cs typeface="Calibri"/>
            </a:endParaRPr>
          </a:p>
          <a:p>
            <a:pPr marL="280670" indent="-267970">
              <a:lnSpc>
                <a:spcPct val="100000"/>
              </a:lnSpc>
              <a:buFont typeface="Wingdings"/>
              <a:buChar char=""/>
              <a:tabLst>
                <a:tab pos="280670" algn="l"/>
              </a:tabLst>
            </a:pPr>
            <a:r>
              <a:rPr dirty="0" sz="1400">
                <a:solidFill>
                  <a:srgbClr val="7F7F7F"/>
                </a:solidFill>
                <a:latin typeface="Calibri"/>
                <a:cs typeface="Calibri"/>
              </a:rPr>
              <a:t>IEEE</a:t>
            </a:r>
            <a:r>
              <a:rPr dirty="0" sz="1400" spc="-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7F7F7F"/>
                </a:solidFill>
                <a:latin typeface="Calibri"/>
                <a:cs typeface="Calibri"/>
              </a:rPr>
              <a:t>tMM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578732" y="4047289"/>
            <a:ext cx="2811780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1940" indent="-26924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81940" algn="l"/>
              </a:tabLst>
            </a:pPr>
            <a:r>
              <a:rPr dirty="0" sz="1500" b="1">
                <a:latin typeface="Calibri"/>
                <a:cs typeface="Calibri"/>
              </a:rPr>
              <a:t>Journal</a:t>
            </a:r>
            <a:r>
              <a:rPr dirty="0" sz="1500" spc="-30" b="1">
                <a:latin typeface="Calibri"/>
                <a:cs typeface="Calibri"/>
              </a:rPr>
              <a:t> </a:t>
            </a:r>
            <a:r>
              <a:rPr dirty="0" sz="1500" b="1">
                <a:latin typeface="Calibri"/>
                <a:cs typeface="Calibri"/>
              </a:rPr>
              <a:t>–</a:t>
            </a:r>
            <a:r>
              <a:rPr dirty="0" sz="1500" spc="-15" b="1">
                <a:latin typeface="Calibri"/>
                <a:cs typeface="Calibri"/>
              </a:rPr>
              <a:t> </a:t>
            </a:r>
            <a:r>
              <a:rPr dirty="0" sz="1500" spc="-10" b="1">
                <a:latin typeface="Calibri"/>
                <a:cs typeface="Calibri"/>
              </a:rPr>
              <a:t>Robot:</a:t>
            </a:r>
            <a:endParaRPr sz="1500">
              <a:latin typeface="Calibri"/>
              <a:cs typeface="Calibri"/>
            </a:endParaRPr>
          </a:p>
          <a:p>
            <a:pPr lvl="1" marL="549910" indent="-267970">
              <a:lnSpc>
                <a:spcPct val="100000"/>
              </a:lnSpc>
              <a:buFont typeface="Wingdings"/>
              <a:buChar char=""/>
              <a:tabLst>
                <a:tab pos="549910" algn="l"/>
              </a:tabLst>
            </a:pPr>
            <a:r>
              <a:rPr dirty="0" sz="1400">
                <a:solidFill>
                  <a:srgbClr val="7F7F7F"/>
                </a:solidFill>
                <a:latin typeface="Calibri"/>
                <a:cs typeface="Calibri"/>
              </a:rPr>
              <a:t>IEEE</a:t>
            </a:r>
            <a:r>
              <a:rPr dirty="0" sz="1400" spc="-3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F7F7F"/>
                </a:solidFill>
                <a:latin typeface="Calibri"/>
                <a:cs typeface="Calibri"/>
              </a:rPr>
              <a:t>tRobotics</a:t>
            </a:r>
            <a:r>
              <a:rPr dirty="0" sz="1400" spc="-4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dirty="0" sz="1400" spc="-3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F7F7F"/>
                </a:solidFill>
                <a:latin typeface="Calibri"/>
                <a:cs typeface="Calibri"/>
              </a:rPr>
              <a:t>Automation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177540" y="16214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114300" y="0"/>
                </a:lnTo>
                <a:lnTo>
                  <a:pt x="0" y="0"/>
                </a:lnTo>
                <a:lnTo>
                  <a:pt x="0" y="228587"/>
                </a:lnTo>
                <a:lnTo>
                  <a:pt x="114300" y="228587"/>
                </a:lnTo>
                <a:lnTo>
                  <a:pt x="228600" y="228587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6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0" b="1">
                <a:latin typeface="Times New Roman"/>
                <a:cs typeface="Times New Roman"/>
              </a:rPr>
              <a:t>5.0</a:t>
            </a:r>
            <a:r>
              <a:rPr dirty="0" sz="1800" spc="459" b="1">
                <a:latin typeface="Times New Roman"/>
                <a:cs typeface="Times New Roman"/>
              </a:rPr>
              <a:t> </a:t>
            </a:r>
            <a:r>
              <a:rPr dirty="0" sz="1800" spc="200" b="1">
                <a:latin typeface="Times New Roman"/>
                <a:cs typeface="Times New Roman"/>
              </a:rPr>
              <a:t>ηीฝ</a:t>
            </a:r>
            <a:r>
              <a:rPr dirty="0" sz="1800" spc="200" b="1">
                <a:latin typeface="Times New Roman"/>
                <a:cs typeface="Times New Roman"/>
              </a:rPr>
              <a:t>۶</a:t>
            </a:r>
            <a:r>
              <a:rPr dirty="0" sz="1800" spc="200" b="1">
                <a:latin typeface="Times New Roman"/>
                <a:cs typeface="Times New Roman"/>
              </a:rPr>
              <a:t>Ԝޑᜢ߯:</a:t>
            </a:r>
            <a:r>
              <a:rPr dirty="0" sz="1800" spc="465" b="1">
                <a:latin typeface="Times New Roman"/>
                <a:cs typeface="Times New Roman"/>
              </a:rPr>
              <a:t> </a:t>
            </a:r>
            <a:r>
              <a:rPr dirty="0" sz="1800" spc="70" b="1">
                <a:solidFill>
                  <a:srgbClr val="00B1F1"/>
                </a:solidFill>
                <a:latin typeface="Times New Roman"/>
                <a:cs typeface="Times New Roman"/>
              </a:rPr>
              <a:t>ၮ୏x</a:t>
            </a:r>
            <a:r>
              <a:rPr dirty="0" sz="1800" spc="70" b="1">
                <a:solidFill>
                  <a:srgbClr val="FF0000"/>
                </a:solidFill>
                <a:latin typeface="Times New Roman"/>
                <a:cs typeface="Times New Roman"/>
              </a:rPr>
              <a:t>3D</a:t>
            </a:r>
            <a:r>
              <a:rPr dirty="0" sz="1800" spc="70" b="1">
                <a:solidFill>
                  <a:srgbClr val="00B1F1"/>
                </a:solidFill>
                <a:latin typeface="Times New Roman"/>
                <a:cs typeface="Times New Roman"/>
              </a:rPr>
              <a:t>ࣽ</a:t>
            </a:r>
            <a:r>
              <a:rPr dirty="0" sz="1800" spc="70" b="1">
                <a:solidFill>
                  <a:srgbClr val="00B1F1"/>
                </a:solidFill>
                <a:latin typeface="Times New Roman"/>
                <a:cs typeface="Times New Roman"/>
              </a:rPr>
              <a:t>מ</a:t>
            </a:r>
            <a:r>
              <a:rPr dirty="0" sz="1800" spc="465" b="1">
                <a:solidFill>
                  <a:srgbClr val="00B1F1"/>
                </a:solidFill>
                <a:latin typeface="Times New Roman"/>
                <a:cs typeface="Times New Roman"/>
              </a:rPr>
              <a:t> </a:t>
            </a:r>
            <a:r>
              <a:rPr dirty="0" sz="1800" spc="150" b="1">
                <a:latin typeface="Times New Roman"/>
                <a:cs typeface="Times New Roman"/>
              </a:rPr>
              <a:t>in</a:t>
            </a:r>
            <a:r>
              <a:rPr dirty="0" sz="1800" spc="459" b="1">
                <a:latin typeface="Times New Roman"/>
                <a:cs typeface="Times New Roman"/>
              </a:rPr>
              <a:t> </a:t>
            </a:r>
            <a:r>
              <a:rPr dirty="0" sz="1800" spc="290" b="1">
                <a:latin typeface="Times New Roman"/>
                <a:cs typeface="Times New Roman"/>
              </a:rPr>
              <a:t>2024(</a:t>
            </a:r>
            <a:r>
              <a:rPr dirty="0" sz="1800" spc="290" b="1">
                <a:solidFill>
                  <a:srgbClr val="FF0000"/>
                </a:solidFill>
                <a:latin typeface="Times New Roman"/>
                <a:cs typeface="Times New Roman"/>
              </a:rPr>
              <a:t>ߝᗺ</a:t>
            </a:r>
            <a:r>
              <a:rPr dirty="0" sz="1800" spc="290" b="1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814827" y="1188719"/>
            <a:ext cx="3360420" cy="6756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291465" indent="-200660">
              <a:lnSpc>
                <a:spcPct val="100000"/>
              </a:lnSpc>
              <a:spcBef>
                <a:spcPts val="350"/>
              </a:spcBef>
              <a:buClr>
                <a:srgbClr val="000000"/>
              </a:buClr>
              <a:buAutoNum type="arabicPeriod"/>
              <a:tabLst>
                <a:tab pos="291465" algn="l"/>
              </a:tabLst>
            </a:pPr>
            <a:r>
              <a:rPr dirty="0" sz="1050">
                <a:solidFill>
                  <a:srgbClr val="00B0F0"/>
                </a:solidFill>
                <a:latin typeface="Times New Roman"/>
                <a:cs typeface="Times New Roman"/>
              </a:rPr>
              <a:t>ᕴीฝ</a:t>
            </a:r>
            <a:r>
              <a:rPr dirty="0" sz="1050" spc="36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50" spc="175">
                <a:latin typeface="Times New Roman"/>
                <a:cs typeface="Times New Roman"/>
              </a:rPr>
              <a:t>-</a:t>
            </a:r>
            <a:r>
              <a:rPr dirty="0" sz="1050" spc="37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Video</a:t>
            </a:r>
            <a:r>
              <a:rPr dirty="0" sz="1050" spc="36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Scene</a:t>
            </a:r>
            <a:r>
              <a:rPr dirty="0" sz="1050" spc="36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Segmentation</a:t>
            </a:r>
            <a:r>
              <a:rPr dirty="0" sz="1050" spc="360">
                <a:latin typeface="Times New Roman"/>
                <a:cs typeface="Times New Roman"/>
              </a:rPr>
              <a:t> </a:t>
            </a:r>
            <a:r>
              <a:rPr dirty="0" sz="1050" spc="-295">
                <a:latin typeface="Times New Roman"/>
                <a:cs typeface="Times New Roman"/>
              </a:rPr>
              <a:t>&amp;</a:t>
            </a:r>
            <a:r>
              <a:rPr dirty="0" sz="1050" spc="375">
                <a:latin typeface="Times New Roman"/>
                <a:cs typeface="Times New Roman"/>
              </a:rPr>
              <a:t> </a:t>
            </a:r>
            <a:r>
              <a:rPr dirty="0" sz="1050" spc="120">
                <a:latin typeface="Times New Roman"/>
                <a:cs typeface="Times New Roman"/>
              </a:rPr>
              <a:t>Indexing:</a:t>
            </a:r>
            <a:endParaRPr sz="1050">
              <a:latin typeface="Times New Roman"/>
              <a:cs typeface="Times New Roman"/>
            </a:endParaRPr>
          </a:p>
          <a:p>
            <a:pPr lvl="1" marL="292735" indent="-201930">
              <a:lnSpc>
                <a:spcPct val="100000"/>
              </a:lnSpc>
              <a:buAutoNum type="arabicParenR"/>
              <a:tabLst>
                <a:tab pos="292735" algn="l"/>
              </a:tabLst>
            </a:pPr>
            <a:r>
              <a:rPr dirty="0" sz="1050" spc="220">
                <a:latin typeface="Times New Roman"/>
                <a:cs typeface="Times New Roman"/>
              </a:rPr>
              <a:t>Ծ୏୊ᒠç~ϩ(score</a:t>
            </a:r>
            <a:r>
              <a:rPr dirty="0" sz="1050" spc="440">
                <a:latin typeface="Times New Roman"/>
                <a:cs typeface="Times New Roman"/>
              </a:rPr>
              <a:t> </a:t>
            </a:r>
            <a:r>
              <a:rPr dirty="0" sz="1050" spc="275">
                <a:latin typeface="Times New Roman"/>
                <a:cs typeface="Times New Roman"/>
              </a:rPr>
              <a:t>pt)~ঁ</a:t>
            </a:r>
            <a:r>
              <a:rPr dirty="0" sz="1050" spc="459">
                <a:latin typeface="Times New Roman"/>
                <a:cs typeface="Times New Roman"/>
              </a:rPr>
              <a:t> </a:t>
            </a:r>
            <a:r>
              <a:rPr dirty="0" sz="1050" spc="55">
                <a:latin typeface="Times New Roman"/>
                <a:cs typeface="Times New Roman"/>
              </a:rPr>
              <a:t>video</a:t>
            </a:r>
            <a:r>
              <a:rPr dirty="0" sz="1050" spc="440">
                <a:latin typeface="Times New Roman"/>
                <a:cs typeface="Times New Roman"/>
              </a:rPr>
              <a:t> </a:t>
            </a:r>
            <a:r>
              <a:rPr dirty="0" sz="1050" spc="110">
                <a:latin typeface="Times New Roman"/>
                <a:cs typeface="Times New Roman"/>
              </a:rPr>
              <a:t>clip</a:t>
            </a:r>
            <a:endParaRPr sz="1050">
              <a:latin typeface="Times New Roman"/>
              <a:cs typeface="Times New Roman"/>
            </a:endParaRPr>
          </a:p>
          <a:p>
            <a:pPr lvl="1" marL="292735" indent="-201930">
              <a:lnSpc>
                <a:spcPct val="100000"/>
              </a:lnSpc>
              <a:buAutoNum type="arabicParenR"/>
              <a:tabLst>
                <a:tab pos="292735" algn="l"/>
              </a:tabLst>
            </a:pPr>
            <a:r>
              <a:rPr dirty="0" sz="1050">
                <a:latin typeface="Times New Roman"/>
                <a:cs typeface="Times New Roman"/>
              </a:rPr>
              <a:t>Ծ୏኱ຏ~ঁॉၞ୔໔</a:t>
            </a:r>
            <a:r>
              <a:rPr dirty="0" sz="1050" spc="245">
                <a:latin typeface="Times New Roman"/>
                <a:cs typeface="Times New Roman"/>
              </a:rPr>
              <a:t>   </a:t>
            </a:r>
            <a:r>
              <a:rPr dirty="0" sz="1050" spc="120">
                <a:latin typeface="Times New Roman"/>
                <a:cs typeface="Times New Roman"/>
              </a:rPr>
              <a:t>trajectory</a:t>
            </a:r>
            <a:r>
              <a:rPr dirty="0" sz="1050" spc="245">
                <a:latin typeface="Times New Roman"/>
                <a:cs typeface="Times New Roman"/>
              </a:rPr>
              <a:t>   </a:t>
            </a:r>
            <a:r>
              <a:rPr dirty="0" sz="1050" spc="114">
                <a:latin typeface="Times New Roman"/>
                <a:cs typeface="Times New Roman"/>
              </a:rPr>
              <a:t>interval</a:t>
            </a:r>
            <a:endParaRPr sz="1050">
              <a:latin typeface="Times New Roman"/>
              <a:cs typeface="Times New Roman"/>
            </a:endParaRPr>
          </a:p>
          <a:p>
            <a:pPr marL="358775">
              <a:lnSpc>
                <a:spcPts val="1185"/>
              </a:lnSpc>
            </a:pPr>
            <a:r>
              <a:rPr dirty="0" sz="1050">
                <a:latin typeface="Times New Roman"/>
                <a:cs typeface="Times New Roman"/>
              </a:rPr>
              <a:t>=</a:t>
            </a:r>
            <a:r>
              <a:rPr dirty="0" sz="1050" spc="120">
                <a:latin typeface="Times New Roman"/>
                <a:cs typeface="Times New Roman"/>
              </a:rPr>
              <a:t>  </a:t>
            </a:r>
            <a:r>
              <a:rPr dirty="0" sz="1050" spc="110">
                <a:latin typeface="Times New Roman"/>
                <a:cs typeface="Times New Roman"/>
              </a:rPr>
              <a:t>2ঁ“࿘</a:t>
            </a:r>
            <a:r>
              <a:rPr dirty="0" sz="1050" spc="110">
                <a:latin typeface="Times New Roman"/>
                <a:cs typeface="Times New Roman"/>
              </a:rPr>
              <a:t>ډ</a:t>
            </a:r>
            <a:r>
              <a:rPr dirty="0" sz="1050" spc="110">
                <a:latin typeface="Times New Roman"/>
                <a:cs typeface="Times New Roman"/>
              </a:rPr>
              <a:t>ౚ໔ޑ୔໔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103" y="2115311"/>
            <a:ext cx="2034539" cy="5321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74930" marR="133985" indent="-635">
              <a:lnSpc>
                <a:spcPct val="101000"/>
              </a:lnSpc>
              <a:spcBef>
                <a:spcPts val="175"/>
              </a:spcBef>
            </a:pPr>
            <a:r>
              <a:rPr dirty="0" sz="1050">
                <a:latin typeface="Times New Roman"/>
                <a:cs typeface="Times New Roman"/>
              </a:rPr>
              <a:t>2.1</a:t>
            </a:r>
            <a:r>
              <a:rPr dirty="0" sz="1050" spc="-15">
                <a:latin typeface="Times New Roman"/>
                <a:cs typeface="Times New Roman"/>
              </a:rPr>
              <a:t> </a:t>
            </a:r>
            <a:r>
              <a:rPr dirty="0" sz="1050" spc="245">
                <a:solidFill>
                  <a:srgbClr val="00B0F0"/>
                </a:solidFill>
                <a:latin typeface="Times New Roman"/>
                <a:cs typeface="Times New Roman"/>
              </a:rPr>
              <a:t>ηीฝ~</a:t>
            </a:r>
            <a:r>
              <a:rPr dirty="0" sz="1050" spc="23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-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3D ball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trajectory </a:t>
            </a:r>
            <a:r>
              <a:rPr dirty="0" u="sng" sz="10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from</a:t>
            </a:r>
            <a:r>
              <a:rPr dirty="0" u="sng" sz="105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dirty="0" u="sng" sz="1050" spc="-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single</a:t>
            </a:r>
            <a:r>
              <a:rPr dirty="0" u="sng" sz="1050" spc="-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5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camera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96967" y="2109216"/>
            <a:ext cx="2045335" cy="5384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91440" marR="79375" indent="-635">
              <a:lnSpc>
                <a:spcPct val="101000"/>
              </a:lnSpc>
              <a:spcBef>
                <a:spcPts val="245"/>
              </a:spcBef>
            </a:pPr>
            <a:r>
              <a:rPr dirty="0" sz="1050">
                <a:latin typeface="Times New Roman"/>
                <a:cs typeface="Times New Roman"/>
              </a:rPr>
              <a:t>2.3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 spc="195">
                <a:solidFill>
                  <a:srgbClr val="00B0F0"/>
                </a:solidFill>
                <a:latin typeface="Times New Roman"/>
                <a:cs typeface="Times New Roman"/>
              </a:rPr>
              <a:t>ηीฝΟ</a:t>
            </a:r>
            <a:r>
              <a:rPr dirty="0" sz="1050" spc="22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-</a:t>
            </a:r>
            <a:r>
              <a:rPr dirty="0" sz="1050" spc="-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3D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player and</a:t>
            </a:r>
            <a:r>
              <a:rPr dirty="0" sz="1050" spc="-20">
                <a:latin typeface="Times New Roman"/>
                <a:cs typeface="Times New Roman"/>
              </a:rPr>
              <a:t> ball </a:t>
            </a:r>
            <a:r>
              <a:rPr dirty="0" sz="1050">
                <a:latin typeface="Times New Roman"/>
                <a:cs typeface="Times New Roman"/>
              </a:rPr>
              <a:t>trajectory</a:t>
            </a:r>
            <a:r>
              <a:rPr dirty="0" sz="1050" spc="-5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analysis</a:t>
            </a:r>
            <a:endParaRPr sz="10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u="sng" sz="10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from</a:t>
            </a:r>
            <a:r>
              <a:rPr dirty="0" u="sng" sz="1050" spc="-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stereo</a:t>
            </a:r>
            <a:r>
              <a:rPr dirty="0" u="sng" sz="1050" spc="-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5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cameras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377439" y="2115311"/>
            <a:ext cx="2033270" cy="5321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27305" rIns="0" bIns="0" rtlCol="0" vert="horz">
            <a:spAutoFit/>
          </a:bodyPr>
          <a:lstStyle/>
          <a:p>
            <a:pPr marL="91440" marR="97155">
              <a:lnSpc>
                <a:spcPct val="100499"/>
              </a:lnSpc>
              <a:spcBef>
                <a:spcPts val="215"/>
              </a:spcBef>
            </a:pPr>
            <a:r>
              <a:rPr dirty="0" sz="1050">
                <a:latin typeface="Times New Roman"/>
                <a:cs typeface="Times New Roman"/>
              </a:rPr>
              <a:t>2.2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 spc="215">
                <a:solidFill>
                  <a:srgbClr val="00B0F0"/>
                </a:solidFill>
                <a:latin typeface="Times New Roman"/>
                <a:cs typeface="Times New Roman"/>
              </a:rPr>
              <a:t>ηीฝΒ</a:t>
            </a:r>
            <a:r>
              <a:rPr dirty="0" sz="1050" spc="254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-</a:t>
            </a:r>
            <a:r>
              <a:rPr dirty="0" sz="1050" spc="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Point</a:t>
            </a:r>
            <a:r>
              <a:rPr dirty="0" sz="1050" spc="-2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cloud-based </a:t>
            </a:r>
            <a:r>
              <a:rPr dirty="0" sz="1050">
                <a:latin typeface="Times New Roman"/>
                <a:cs typeface="Times New Roman"/>
              </a:rPr>
              <a:t>3D</a:t>
            </a:r>
            <a:r>
              <a:rPr dirty="0" sz="1050" spc="-1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human</a:t>
            </a:r>
            <a:r>
              <a:rPr dirty="0" sz="1050" spc="-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body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reconstruction </a:t>
            </a:r>
            <a:r>
              <a:rPr dirty="0" u="sng" sz="10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from</a:t>
            </a:r>
            <a:r>
              <a:rPr dirty="0" u="sng" sz="105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multi-</a:t>
            </a:r>
            <a:r>
              <a:rPr dirty="0" u="sng" sz="10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r>
              <a:rPr dirty="0" u="sng" sz="105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5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cameras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343" y="1382267"/>
            <a:ext cx="2019300" cy="48196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210820" marR="124460" indent="-134620">
              <a:lnSpc>
                <a:spcPts val="1250"/>
              </a:lnSpc>
              <a:spcBef>
                <a:spcPts val="45"/>
              </a:spcBef>
            </a:pPr>
            <a:r>
              <a:rPr dirty="0" sz="1050">
                <a:latin typeface="Times New Roman"/>
                <a:cs typeface="Times New Roman"/>
              </a:rPr>
              <a:t>0.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Input</a:t>
            </a:r>
            <a:r>
              <a:rPr dirty="0" sz="1050" spc="-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Image</a:t>
            </a:r>
            <a:r>
              <a:rPr dirty="0" sz="1050" spc="-1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Sequence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(Video): </a:t>
            </a:r>
            <a:r>
              <a:rPr dirty="0" sz="1050">
                <a:latin typeface="Times New Roman"/>
                <a:cs typeface="Times New Roman"/>
              </a:rPr>
              <a:t>A</a:t>
            </a:r>
            <a:r>
              <a:rPr dirty="0" sz="1050" spc="-10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Game</a:t>
            </a:r>
            <a:r>
              <a:rPr dirty="0" sz="1050" spc="-10">
                <a:latin typeface="Times New Roman"/>
                <a:cs typeface="Times New Roman"/>
              </a:rPr>
              <a:t> </a:t>
            </a:r>
            <a:r>
              <a:rPr dirty="0" sz="1050" spc="275">
                <a:latin typeface="Times New Roman"/>
                <a:cs typeface="Times New Roman"/>
              </a:rPr>
              <a:t>(~൑Кᖻ)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8288" y="2651760"/>
            <a:ext cx="6866255" cy="3261360"/>
            <a:chOff x="18288" y="2651760"/>
            <a:chExt cx="6866255" cy="326136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" y="2651760"/>
              <a:ext cx="2142744" cy="159727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199" y="2715768"/>
              <a:ext cx="2191511" cy="150723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9535" y="4332732"/>
              <a:ext cx="2205227" cy="144170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664773" y="4327969"/>
              <a:ext cx="2214880" cy="1451610"/>
            </a:xfrm>
            <a:custGeom>
              <a:avLst/>
              <a:gdLst/>
              <a:ahLst/>
              <a:cxnLst/>
              <a:rect l="l" t="t" r="r" b="b"/>
              <a:pathLst>
                <a:path w="2214879" h="1451610">
                  <a:moveTo>
                    <a:pt x="0" y="1451228"/>
                  </a:moveTo>
                  <a:lnTo>
                    <a:pt x="2214752" y="1451228"/>
                  </a:lnTo>
                  <a:lnTo>
                    <a:pt x="2214752" y="0"/>
                  </a:lnTo>
                  <a:lnTo>
                    <a:pt x="0" y="0"/>
                  </a:lnTo>
                  <a:lnTo>
                    <a:pt x="0" y="14512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88" y="4223004"/>
              <a:ext cx="2205227" cy="169010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0092" y="2651760"/>
              <a:ext cx="2341229" cy="161543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7336" y="4267200"/>
              <a:ext cx="2339505" cy="1581912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7027164" y="1363980"/>
            <a:ext cx="2045335" cy="48958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marL="62230" marR="173355">
              <a:lnSpc>
                <a:spcPct val="100000"/>
              </a:lnSpc>
              <a:spcBef>
                <a:spcPts val="200"/>
              </a:spcBef>
            </a:pPr>
            <a:r>
              <a:rPr dirty="0" sz="1050" spc="85">
                <a:latin typeface="Times New Roman"/>
                <a:cs typeface="Times New Roman"/>
              </a:rPr>
              <a:t>3.1</a:t>
            </a:r>
            <a:r>
              <a:rPr dirty="0" sz="1050" spc="254">
                <a:latin typeface="Times New Roman"/>
                <a:cs typeface="Times New Roman"/>
              </a:rPr>
              <a:t> </a:t>
            </a:r>
            <a:r>
              <a:rPr dirty="0" sz="1050" spc="130">
                <a:solidFill>
                  <a:srgbClr val="00B0F0"/>
                </a:solidFill>
                <a:latin typeface="Times New Roman"/>
                <a:cs typeface="Times New Roman"/>
              </a:rPr>
              <a:t>ηीฝѤ</a:t>
            </a:r>
            <a:r>
              <a:rPr dirty="0" sz="1050" spc="26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50" spc="175">
                <a:latin typeface="Times New Roman"/>
                <a:cs typeface="Times New Roman"/>
              </a:rPr>
              <a:t>-</a:t>
            </a:r>
            <a:r>
              <a:rPr dirty="0" sz="1050" spc="270">
                <a:latin typeface="Times New Roman"/>
                <a:cs typeface="Times New Roman"/>
              </a:rPr>
              <a:t> </a:t>
            </a:r>
            <a:r>
              <a:rPr dirty="0" sz="1050" spc="180">
                <a:latin typeface="Times New Roman"/>
                <a:cs typeface="Times New Roman"/>
              </a:rPr>
              <a:t>ፔࢂεܴࢃ“ </a:t>
            </a:r>
            <a:r>
              <a:rPr dirty="0" sz="1050">
                <a:latin typeface="Times New Roman"/>
                <a:cs typeface="Times New Roman"/>
              </a:rPr>
              <a:t>ᖍᒣ᛽ኳࠠ</a:t>
            </a:r>
            <a:r>
              <a:rPr dirty="0" sz="1050" spc="155">
                <a:latin typeface="Times New Roman"/>
                <a:cs typeface="Times New Roman"/>
              </a:rPr>
              <a:t> </a:t>
            </a:r>
            <a:r>
              <a:rPr dirty="0" sz="1050" spc="-295">
                <a:latin typeface="Times New Roman"/>
                <a:cs typeface="Times New Roman"/>
              </a:rPr>
              <a:t>&amp;</a:t>
            </a:r>
            <a:r>
              <a:rPr dirty="0" sz="1050" spc="229">
                <a:latin typeface="Times New Roman"/>
                <a:cs typeface="Times New Roman"/>
              </a:rPr>
              <a:t> </a:t>
            </a:r>
            <a:r>
              <a:rPr dirty="0" sz="1050" spc="-40">
                <a:latin typeface="Times New Roman"/>
                <a:cs typeface="Times New Roman"/>
              </a:rPr>
              <a:t>PTZ</a:t>
            </a:r>
            <a:r>
              <a:rPr dirty="0" sz="1050" spc="190">
                <a:latin typeface="Times New Roman"/>
                <a:cs typeface="Times New Roman"/>
              </a:rPr>
              <a:t> </a:t>
            </a:r>
            <a:r>
              <a:rPr dirty="0" sz="1050" spc="120">
                <a:latin typeface="Times New Roman"/>
                <a:cs typeface="Times New Roman"/>
              </a:rPr>
              <a:t>ឪቹᐒ௓</a:t>
            </a:r>
            <a:r>
              <a:rPr dirty="0" sz="1050" spc="120">
                <a:latin typeface="Times New Roman"/>
                <a:cs typeface="Times New Roman"/>
              </a:rPr>
              <a:t>ڋ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022592" y="2109216"/>
            <a:ext cx="2045335" cy="5168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18415" rIns="0" bIns="0" rtlCol="0" vert="horz">
            <a:spAutoFit/>
          </a:bodyPr>
          <a:lstStyle/>
          <a:p>
            <a:pPr marL="66675" marR="36195">
              <a:lnSpc>
                <a:spcPct val="100000"/>
              </a:lnSpc>
              <a:spcBef>
                <a:spcPts val="145"/>
              </a:spcBef>
            </a:pPr>
            <a:r>
              <a:rPr dirty="0" sz="1050" spc="85">
                <a:latin typeface="Times New Roman"/>
                <a:cs typeface="Times New Roman"/>
              </a:rPr>
              <a:t>3.2</a:t>
            </a:r>
            <a:r>
              <a:rPr dirty="0" sz="1050" spc="235">
                <a:latin typeface="Times New Roman"/>
                <a:cs typeface="Times New Roman"/>
              </a:rPr>
              <a:t> </a:t>
            </a:r>
            <a:r>
              <a:rPr dirty="0" sz="1050" spc="130">
                <a:solidFill>
                  <a:srgbClr val="00B0F0"/>
                </a:solidFill>
                <a:latin typeface="Times New Roman"/>
                <a:cs typeface="Times New Roman"/>
              </a:rPr>
              <a:t>ηीฝѤ</a:t>
            </a:r>
            <a:r>
              <a:rPr dirty="0" sz="1050" spc="24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50" spc="530">
                <a:latin typeface="Times New Roman"/>
                <a:cs typeface="Times New Roman"/>
              </a:rPr>
              <a:t>–</a:t>
            </a:r>
            <a:r>
              <a:rPr dirty="0" sz="1050" spc="245">
                <a:latin typeface="Times New Roman"/>
                <a:cs typeface="Times New Roman"/>
              </a:rPr>
              <a:t> </a:t>
            </a:r>
            <a:r>
              <a:rPr dirty="0" sz="1050">
                <a:latin typeface="Times New Roman"/>
                <a:cs typeface="Times New Roman"/>
              </a:rPr>
              <a:t>AI</a:t>
            </a:r>
            <a:r>
              <a:rPr dirty="0" sz="1050" spc="250">
                <a:latin typeface="Times New Roman"/>
                <a:cs typeface="Times New Roman"/>
              </a:rPr>
              <a:t> </a:t>
            </a:r>
            <a:r>
              <a:rPr dirty="0" sz="1050" spc="105">
                <a:latin typeface="Times New Roman"/>
                <a:cs typeface="Times New Roman"/>
              </a:rPr>
              <a:t>ਥᏵฝय़ғ </a:t>
            </a:r>
            <a:r>
              <a:rPr dirty="0" sz="1050" spc="245">
                <a:latin typeface="Times New Roman"/>
                <a:cs typeface="Times New Roman"/>
              </a:rPr>
              <a:t>çЎҁᆶᇟॣ</a:t>
            </a:r>
            <a:r>
              <a:rPr dirty="0" sz="1050" spc="375">
                <a:latin typeface="Times New Roman"/>
                <a:cs typeface="Times New Roman"/>
              </a:rPr>
              <a:t> </a:t>
            </a:r>
            <a:r>
              <a:rPr dirty="0" sz="1050" spc="65">
                <a:latin typeface="Times New Roman"/>
                <a:cs typeface="Times New Roman"/>
              </a:rPr>
              <a:t>using</a:t>
            </a:r>
            <a:r>
              <a:rPr dirty="0" sz="1050" spc="390">
                <a:latin typeface="Times New Roman"/>
                <a:cs typeface="Times New Roman"/>
              </a:rPr>
              <a:t> </a:t>
            </a:r>
            <a:r>
              <a:rPr dirty="0" u="sng" sz="1050" spc="-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LLM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2105405" y="1585719"/>
            <a:ext cx="710565" cy="76200"/>
            <a:chOff x="2105405" y="1585719"/>
            <a:chExt cx="710565" cy="76200"/>
          </a:xfrm>
        </p:grpSpPr>
        <p:sp>
          <p:nvSpPr>
            <p:cNvPr id="20" name="object 20" descr=""/>
            <p:cNvSpPr/>
            <p:nvPr/>
          </p:nvSpPr>
          <p:spPr>
            <a:xfrm>
              <a:off x="2105405" y="1623822"/>
              <a:ext cx="647065" cy="0"/>
            </a:xfrm>
            <a:custGeom>
              <a:avLst/>
              <a:gdLst/>
              <a:ahLst/>
              <a:cxnLst/>
              <a:rect l="l" t="t" r="r" b="b"/>
              <a:pathLst>
                <a:path w="647064" h="0">
                  <a:moveTo>
                    <a:pt x="0" y="0"/>
                  </a:moveTo>
                  <a:lnTo>
                    <a:pt x="646544" y="0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739255" y="158571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1087368" y="1853564"/>
            <a:ext cx="4651375" cy="295910"/>
            <a:chOff x="1087368" y="1853564"/>
            <a:chExt cx="4651375" cy="295910"/>
          </a:xfrm>
        </p:grpSpPr>
        <p:sp>
          <p:nvSpPr>
            <p:cNvPr id="23" name="object 23" descr=""/>
            <p:cNvSpPr/>
            <p:nvPr/>
          </p:nvSpPr>
          <p:spPr>
            <a:xfrm>
              <a:off x="1150699" y="1863089"/>
              <a:ext cx="3308350" cy="249554"/>
            </a:xfrm>
            <a:custGeom>
              <a:avLst/>
              <a:gdLst/>
              <a:ahLst/>
              <a:cxnLst/>
              <a:rect l="l" t="t" r="r" b="b"/>
              <a:pathLst>
                <a:path w="3308350" h="249555">
                  <a:moveTo>
                    <a:pt x="3308007" y="0"/>
                  </a:moveTo>
                  <a:lnTo>
                    <a:pt x="0" y="249148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87368" y="2073287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73126" y="0"/>
                  </a:moveTo>
                  <a:lnTo>
                    <a:pt x="0" y="43713"/>
                  </a:lnTo>
                  <a:lnTo>
                    <a:pt x="78854" y="75984"/>
                  </a:lnTo>
                  <a:lnTo>
                    <a:pt x="7312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56612" y="1864613"/>
              <a:ext cx="1038860" cy="238125"/>
            </a:xfrm>
            <a:custGeom>
              <a:avLst/>
              <a:gdLst/>
              <a:ahLst/>
              <a:cxnLst/>
              <a:rect l="l" t="t" r="r" b="b"/>
              <a:pathLst>
                <a:path w="1038860" h="238125">
                  <a:moveTo>
                    <a:pt x="1038771" y="0"/>
                  </a:moveTo>
                  <a:lnTo>
                    <a:pt x="0" y="237896"/>
                  </a:lnTo>
                </a:path>
              </a:pathLst>
            </a:custGeom>
            <a:ln w="19049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394706" y="2062529"/>
              <a:ext cx="83185" cy="74295"/>
            </a:xfrm>
            <a:custGeom>
              <a:avLst/>
              <a:gdLst/>
              <a:ahLst/>
              <a:cxnLst/>
              <a:rect l="l" t="t" r="r" b="b"/>
              <a:pathLst>
                <a:path w="83185" h="74294">
                  <a:moveTo>
                    <a:pt x="65773" y="0"/>
                  </a:moveTo>
                  <a:lnTo>
                    <a:pt x="0" y="54152"/>
                  </a:lnTo>
                  <a:lnTo>
                    <a:pt x="82791" y="74282"/>
                  </a:lnTo>
                  <a:lnTo>
                    <a:pt x="6577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495038" y="1864613"/>
              <a:ext cx="1181100" cy="226695"/>
            </a:xfrm>
            <a:custGeom>
              <a:avLst/>
              <a:gdLst/>
              <a:ahLst/>
              <a:cxnLst/>
              <a:rect l="l" t="t" r="r" b="b"/>
              <a:pathLst>
                <a:path w="1181100" h="226694">
                  <a:moveTo>
                    <a:pt x="0" y="0"/>
                  </a:moveTo>
                  <a:lnTo>
                    <a:pt x="1180795" y="226428"/>
                  </a:lnTo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56184" y="2051226"/>
              <a:ext cx="82550" cy="74930"/>
            </a:xfrm>
            <a:custGeom>
              <a:avLst/>
              <a:gdLst/>
              <a:ahLst/>
              <a:cxnLst/>
              <a:rect l="l" t="t" r="r" b="b"/>
              <a:pathLst>
                <a:path w="82550" h="74930">
                  <a:moveTo>
                    <a:pt x="14350" y="0"/>
                  </a:moveTo>
                  <a:lnTo>
                    <a:pt x="0" y="74841"/>
                  </a:lnTo>
                  <a:lnTo>
                    <a:pt x="82003" y="51777"/>
                  </a:lnTo>
                  <a:lnTo>
                    <a:pt x="1435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051107" y="1178168"/>
            <a:ext cx="8940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5">
                <a:solidFill>
                  <a:srgbClr val="00B0F0"/>
                </a:solidFill>
                <a:latin typeface="Times New Roman"/>
                <a:cs typeface="Times New Roman"/>
              </a:rPr>
              <a:t>Entertainment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997384" y="1834825"/>
            <a:ext cx="9315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3D</a:t>
            </a:r>
            <a:r>
              <a:rPr dirty="0" sz="12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Technology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89064" y="2726435"/>
            <a:ext cx="2121407" cy="1496568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89064" y="4311396"/>
            <a:ext cx="2121407" cy="1496567"/>
          </a:xfrm>
          <a:prstGeom prst="rect">
            <a:avLst/>
          </a:prstGeom>
        </p:spPr>
      </p:pic>
      <p:sp>
        <p:nvSpPr>
          <p:cNvPr id="33" name="object 3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5665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365"/>
              </a:spcBef>
            </a:pPr>
            <a:fld id="{81D60167-4931-47E6-BA6A-407CBD079E47}" type="slidenum">
              <a:rPr dirty="0" spc="-25">
                <a:latin typeface="Microsoft JhengHei"/>
                <a:cs typeface="Microsoft JhengHei"/>
              </a:rPr>
              <a:t>52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214627"/>
            <a:ext cx="8508492" cy="47868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5615" y="23876"/>
            <a:ext cx="5626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0" b="1">
                <a:latin typeface="Times New Roman"/>
                <a:cs typeface="Times New Roman"/>
              </a:rPr>
              <a:t>5.0</a:t>
            </a:r>
            <a:r>
              <a:rPr dirty="0" sz="1800" spc="455" b="1">
                <a:latin typeface="Times New Roman"/>
                <a:cs typeface="Times New Roman"/>
              </a:rPr>
              <a:t> </a:t>
            </a:r>
            <a:r>
              <a:rPr dirty="0" sz="1800" spc="330" b="1">
                <a:latin typeface="Times New Roman"/>
                <a:cs typeface="Times New Roman"/>
              </a:rPr>
              <a:t>çεඵችᡏ</a:t>
            </a:r>
            <a:r>
              <a:rPr dirty="0" sz="1800" spc="330" b="1">
                <a:latin typeface="Times New Roman"/>
                <a:cs typeface="Times New Roman"/>
              </a:rPr>
              <a:t>ػ</a:t>
            </a:r>
            <a:r>
              <a:rPr dirty="0" sz="1800" spc="330" b="1">
                <a:latin typeface="Times New Roman"/>
                <a:cs typeface="Times New Roman"/>
              </a:rPr>
              <a:t>ᓔ(1/2):Ҿ཰௨ౚ໒ჿᖻ</a:t>
            </a:r>
            <a:r>
              <a:rPr dirty="0" sz="1800" spc="459" b="1">
                <a:latin typeface="Times New Roman"/>
                <a:cs typeface="Times New Roman"/>
              </a:rPr>
              <a:t> </a:t>
            </a:r>
            <a:r>
              <a:rPr dirty="0" sz="1800" spc="150" b="1">
                <a:latin typeface="Times New Roman"/>
                <a:cs typeface="Times New Roman"/>
              </a:rPr>
              <a:t>in</a:t>
            </a:r>
            <a:r>
              <a:rPr dirty="0" sz="1800" spc="455" b="1">
                <a:latin typeface="Times New Roman"/>
                <a:cs typeface="Times New Roman"/>
              </a:rPr>
              <a:t> </a:t>
            </a:r>
            <a:r>
              <a:rPr dirty="0" sz="1800" spc="-20" b="1">
                <a:latin typeface="Times New Roman"/>
                <a:cs typeface="Times New Roman"/>
              </a:rPr>
              <a:t>2024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5665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365"/>
              </a:spcBef>
            </a:pPr>
            <a:fld id="{81D60167-4931-47E6-BA6A-407CBD079E47}" type="slidenum">
              <a:rPr dirty="0" spc="-25">
                <a:latin typeface="Microsoft JhengHei"/>
                <a:cs typeface="Microsoft JhengHei"/>
              </a:rPr>
              <a:t>52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8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7515" y="1127760"/>
              <a:ext cx="2907791" cy="147521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5348" y="1652016"/>
              <a:ext cx="659891" cy="5562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1166" y="1298755"/>
              <a:ext cx="346505" cy="42963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115" y="3028188"/>
              <a:ext cx="220979" cy="45110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4070603"/>
              <a:ext cx="219456" cy="45110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179" y="4355591"/>
              <a:ext cx="220979" cy="4495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9860" y="4165091"/>
              <a:ext cx="220980" cy="4495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7188" y="3009900"/>
              <a:ext cx="220980" cy="45110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260" y="2410967"/>
              <a:ext cx="461772" cy="12039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6439" y="2039111"/>
              <a:ext cx="220980" cy="45110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9651" y="2717292"/>
              <a:ext cx="461772" cy="16763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544" y="3659123"/>
              <a:ext cx="460248" cy="16916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763" y="4963667"/>
              <a:ext cx="460248" cy="16916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247" y="4404359"/>
              <a:ext cx="461772" cy="16916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979" y="2724911"/>
              <a:ext cx="461772" cy="16916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4035" y="3877055"/>
              <a:ext cx="461772" cy="16916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9630" y="4074797"/>
              <a:ext cx="217182" cy="2782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7639" y="3487077"/>
              <a:ext cx="258582" cy="35520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9885" y="4081464"/>
              <a:ext cx="258583" cy="35520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384" y="3197529"/>
              <a:ext cx="258584" cy="35520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716" y="3945420"/>
              <a:ext cx="258584" cy="35520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209" y="4059378"/>
              <a:ext cx="258582" cy="35521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5329" y="2096631"/>
              <a:ext cx="258583" cy="35520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3092957" y="2215133"/>
              <a:ext cx="566420" cy="638810"/>
            </a:xfrm>
            <a:custGeom>
              <a:avLst/>
              <a:gdLst/>
              <a:ahLst/>
              <a:cxnLst/>
              <a:rect l="l" t="t" r="r" b="b"/>
              <a:pathLst>
                <a:path w="566420" h="638810">
                  <a:moveTo>
                    <a:pt x="0" y="0"/>
                  </a:moveTo>
                  <a:lnTo>
                    <a:pt x="565861" y="638263"/>
                  </a:lnTo>
                </a:path>
              </a:pathLst>
            </a:custGeom>
            <a:ln w="28575">
              <a:solidFill>
                <a:srgbClr val="A6A6A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442456" y="2136467"/>
            <a:ext cx="54546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Calibri"/>
                <a:cs typeface="Calibri"/>
              </a:rPr>
              <a:t>5G</a:t>
            </a:r>
            <a:r>
              <a:rPr dirty="0" sz="1350" spc="-25">
                <a:latin typeface="Calibri"/>
                <a:cs typeface="Calibri"/>
              </a:rPr>
              <a:t> Hub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327291" y="2578573"/>
            <a:ext cx="21748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4D5156"/>
                </a:solidFill>
                <a:latin typeface="Arial MT"/>
                <a:cs typeface="Arial MT"/>
              </a:rPr>
              <a:t>MEC:</a:t>
            </a:r>
            <a:r>
              <a:rPr dirty="0" sz="1050" spc="-25">
                <a:solidFill>
                  <a:srgbClr val="4D5156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4D5156"/>
                </a:solidFill>
                <a:latin typeface="Arial MT"/>
                <a:cs typeface="Arial MT"/>
              </a:rPr>
              <a:t>Multi-</a:t>
            </a:r>
            <a:r>
              <a:rPr dirty="0" sz="1050">
                <a:solidFill>
                  <a:srgbClr val="4D5156"/>
                </a:solidFill>
                <a:latin typeface="Arial MT"/>
                <a:cs typeface="Arial MT"/>
              </a:rPr>
              <a:t>access</a:t>
            </a:r>
            <a:r>
              <a:rPr dirty="0" sz="1050" spc="-25">
                <a:solidFill>
                  <a:srgbClr val="4D5156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4D5156"/>
                </a:solidFill>
                <a:latin typeface="Arial MT"/>
                <a:cs typeface="Arial MT"/>
              </a:rPr>
              <a:t>Edge</a:t>
            </a:r>
            <a:r>
              <a:rPr dirty="0" sz="1050" spc="-10">
                <a:solidFill>
                  <a:srgbClr val="4D5156"/>
                </a:solidFill>
                <a:latin typeface="Arial MT"/>
                <a:cs typeface="Arial MT"/>
              </a:rPr>
              <a:t> Computing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055810" y="1147765"/>
            <a:ext cx="5983605" cy="4185285"/>
            <a:chOff x="3055810" y="1147765"/>
            <a:chExt cx="5983605" cy="4185285"/>
          </a:xfrm>
        </p:grpSpPr>
        <p:sp>
          <p:nvSpPr>
            <p:cNvPr id="31" name="object 31" descr=""/>
            <p:cNvSpPr/>
            <p:nvPr/>
          </p:nvSpPr>
          <p:spPr>
            <a:xfrm>
              <a:off x="4069842" y="1187963"/>
              <a:ext cx="2573020" cy="1379220"/>
            </a:xfrm>
            <a:custGeom>
              <a:avLst/>
              <a:gdLst/>
              <a:ahLst/>
              <a:cxnLst/>
              <a:rect l="l" t="t" r="r" b="b"/>
              <a:pathLst>
                <a:path w="2573020" h="1379220">
                  <a:moveTo>
                    <a:pt x="0" y="229870"/>
                  </a:moveTo>
                  <a:lnTo>
                    <a:pt x="4670" y="183540"/>
                  </a:lnTo>
                  <a:lnTo>
                    <a:pt x="18064" y="140390"/>
                  </a:lnTo>
                  <a:lnTo>
                    <a:pt x="39259" y="101343"/>
                  </a:lnTo>
                  <a:lnTo>
                    <a:pt x="67329" y="67324"/>
                  </a:lnTo>
                  <a:lnTo>
                    <a:pt x="101349" y="39256"/>
                  </a:lnTo>
                  <a:lnTo>
                    <a:pt x="140396" y="18063"/>
                  </a:lnTo>
                  <a:lnTo>
                    <a:pt x="183544" y="4669"/>
                  </a:lnTo>
                  <a:lnTo>
                    <a:pt x="229870" y="0"/>
                  </a:lnTo>
                  <a:lnTo>
                    <a:pt x="2342642" y="0"/>
                  </a:lnTo>
                  <a:lnTo>
                    <a:pt x="2388967" y="4669"/>
                  </a:lnTo>
                  <a:lnTo>
                    <a:pt x="2432115" y="18063"/>
                  </a:lnTo>
                  <a:lnTo>
                    <a:pt x="2471162" y="39256"/>
                  </a:lnTo>
                  <a:lnTo>
                    <a:pt x="2505182" y="67324"/>
                  </a:lnTo>
                  <a:lnTo>
                    <a:pt x="2533252" y="101343"/>
                  </a:lnTo>
                  <a:lnTo>
                    <a:pt x="2554447" y="140390"/>
                  </a:lnTo>
                  <a:lnTo>
                    <a:pt x="2567841" y="183540"/>
                  </a:lnTo>
                  <a:lnTo>
                    <a:pt x="2572512" y="229870"/>
                  </a:lnTo>
                  <a:lnTo>
                    <a:pt x="2572512" y="1149337"/>
                  </a:lnTo>
                  <a:lnTo>
                    <a:pt x="2567841" y="1195667"/>
                  </a:lnTo>
                  <a:lnTo>
                    <a:pt x="2554447" y="1238818"/>
                  </a:lnTo>
                  <a:lnTo>
                    <a:pt x="2533252" y="1277867"/>
                  </a:lnTo>
                  <a:lnTo>
                    <a:pt x="2505182" y="1311889"/>
                  </a:lnTo>
                  <a:lnTo>
                    <a:pt x="2471162" y="1339959"/>
                  </a:lnTo>
                  <a:lnTo>
                    <a:pt x="2432115" y="1361154"/>
                  </a:lnTo>
                  <a:lnTo>
                    <a:pt x="2388967" y="1374549"/>
                  </a:lnTo>
                  <a:lnTo>
                    <a:pt x="2342642" y="1379220"/>
                  </a:lnTo>
                  <a:lnTo>
                    <a:pt x="229870" y="1379220"/>
                  </a:lnTo>
                  <a:lnTo>
                    <a:pt x="183544" y="1374549"/>
                  </a:lnTo>
                  <a:lnTo>
                    <a:pt x="140396" y="1361154"/>
                  </a:lnTo>
                  <a:lnTo>
                    <a:pt x="101349" y="1339959"/>
                  </a:lnTo>
                  <a:lnTo>
                    <a:pt x="67329" y="1311889"/>
                  </a:lnTo>
                  <a:lnTo>
                    <a:pt x="39259" y="1277867"/>
                  </a:lnTo>
                  <a:lnTo>
                    <a:pt x="18064" y="1238818"/>
                  </a:lnTo>
                  <a:lnTo>
                    <a:pt x="4670" y="1195667"/>
                  </a:lnTo>
                  <a:lnTo>
                    <a:pt x="0" y="1149337"/>
                  </a:lnTo>
                  <a:lnTo>
                    <a:pt x="0" y="22987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637026" y="2824733"/>
              <a:ext cx="3060065" cy="0"/>
            </a:xfrm>
            <a:custGeom>
              <a:avLst/>
              <a:gdLst/>
              <a:ahLst/>
              <a:cxnLst/>
              <a:rect l="l" t="t" r="r" b="b"/>
              <a:pathLst>
                <a:path w="3060065" h="0">
                  <a:moveTo>
                    <a:pt x="3059518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A6A6A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070098" y="1290067"/>
              <a:ext cx="1270" cy="889635"/>
            </a:xfrm>
            <a:custGeom>
              <a:avLst/>
              <a:gdLst/>
              <a:ahLst/>
              <a:cxnLst/>
              <a:rect l="l" t="t" r="r" b="b"/>
              <a:pathLst>
                <a:path w="1269" h="889635">
                  <a:moveTo>
                    <a:pt x="0" y="889241"/>
                  </a:moveTo>
                  <a:lnTo>
                    <a:pt x="952" y="0"/>
                  </a:lnTo>
                </a:path>
              </a:pathLst>
            </a:custGeom>
            <a:ln w="28575">
              <a:solidFill>
                <a:srgbClr val="A6A6A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1425" y="2668524"/>
              <a:ext cx="2215894" cy="121221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0192" y="4075176"/>
              <a:ext cx="2168652" cy="1257299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749033" y="1162052"/>
              <a:ext cx="0" cy="1438275"/>
            </a:xfrm>
            <a:custGeom>
              <a:avLst/>
              <a:gdLst/>
              <a:ahLst/>
              <a:cxnLst/>
              <a:rect l="l" t="t" r="r" b="b"/>
              <a:pathLst>
                <a:path w="0" h="1438275">
                  <a:moveTo>
                    <a:pt x="0" y="143813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A6A6A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922668" y="4649133"/>
            <a:ext cx="1362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00FF"/>
                </a:solidFill>
                <a:latin typeface="Calibri"/>
                <a:cs typeface="Calibri"/>
              </a:rPr>
              <a:t>Crowdsourced</a:t>
            </a:r>
            <a:r>
              <a:rPr dirty="0" sz="1200" spc="5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00FF"/>
                </a:solidFill>
                <a:latin typeface="Calibri"/>
                <a:cs typeface="Calibri"/>
              </a:rPr>
              <a:t>Vision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297185" y="926053"/>
            <a:ext cx="282702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350" spc="15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3)User</a:t>
            </a:r>
            <a:r>
              <a:rPr dirty="0" u="sng" sz="1350" spc="-6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350" spc="-1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free-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viewpoint</a:t>
            </a:r>
            <a:r>
              <a:rPr dirty="0" u="sng" sz="1350" spc="-3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angle</a:t>
            </a:r>
            <a:r>
              <a:rPr dirty="0" u="sng" sz="1350" spc="-2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350" spc="-1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selection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748283" y="2584899"/>
            <a:ext cx="6016625" cy="2842895"/>
            <a:chOff x="748283" y="2584899"/>
            <a:chExt cx="6016625" cy="2842895"/>
          </a:xfrm>
        </p:grpSpPr>
        <p:sp>
          <p:nvSpPr>
            <p:cNvPr id="40" name="object 40" descr=""/>
            <p:cNvSpPr/>
            <p:nvPr/>
          </p:nvSpPr>
          <p:spPr>
            <a:xfrm>
              <a:off x="6726174" y="2599187"/>
              <a:ext cx="24130" cy="2814320"/>
            </a:xfrm>
            <a:custGeom>
              <a:avLst/>
              <a:gdLst/>
              <a:ahLst/>
              <a:cxnLst/>
              <a:rect l="l" t="t" r="r" b="b"/>
              <a:pathLst>
                <a:path w="24129" h="2814320">
                  <a:moveTo>
                    <a:pt x="0" y="2813748"/>
                  </a:moveTo>
                  <a:lnTo>
                    <a:pt x="24003" y="0"/>
                  </a:lnTo>
                </a:path>
              </a:pathLst>
            </a:custGeom>
            <a:ln w="28575">
              <a:solidFill>
                <a:srgbClr val="A6A6A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8283" y="2633472"/>
              <a:ext cx="1755647" cy="204520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11705" y="2913882"/>
              <a:ext cx="185166" cy="307472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982979" y="3515868"/>
              <a:ext cx="1277620" cy="329565"/>
            </a:xfrm>
            <a:custGeom>
              <a:avLst/>
              <a:gdLst/>
              <a:ahLst/>
              <a:cxnLst/>
              <a:rect l="l" t="t" r="r" b="b"/>
              <a:pathLst>
                <a:path w="1277620" h="329564">
                  <a:moveTo>
                    <a:pt x="980300" y="0"/>
                  </a:moveTo>
                  <a:lnTo>
                    <a:pt x="296811" y="0"/>
                  </a:lnTo>
                  <a:lnTo>
                    <a:pt x="0" y="329184"/>
                  </a:lnTo>
                  <a:lnTo>
                    <a:pt x="1277112" y="329184"/>
                  </a:lnTo>
                  <a:lnTo>
                    <a:pt x="980300" y="0"/>
                  </a:lnTo>
                  <a:close/>
                </a:path>
              </a:pathLst>
            </a:custGeom>
            <a:solidFill>
              <a:srgbClr val="5B9BD5">
                <a:alpha val="4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82979" y="3515868"/>
              <a:ext cx="1277620" cy="329565"/>
            </a:xfrm>
            <a:custGeom>
              <a:avLst/>
              <a:gdLst/>
              <a:ahLst/>
              <a:cxnLst/>
              <a:rect l="l" t="t" r="r" b="b"/>
              <a:pathLst>
                <a:path w="1277620" h="329564">
                  <a:moveTo>
                    <a:pt x="0" y="329184"/>
                  </a:moveTo>
                  <a:lnTo>
                    <a:pt x="296811" y="0"/>
                  </a:lnTo>
                  <a:lnTo>
                    <a:pt x="980300" y="0"/>
                  </a:lnTo>
                  <a:lnTo>
                    <a:pt x="1277112" y="329184"/>
                  </a:lnTo>
                  <a:lnTo>
                    <a:pt x="0" y="329184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3344157" y="2907169"/>
            <a:ext cx="1625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>
              <a:lnSpc>
                <a:spcPct val="100000"/>
              </a:lnSpc>
              <a:spcBef>
                <a:spcPts val="100"/>
              </a:spcBef>
            </a:pPr>
            <a:r>
              <a:rPr dirty="0" sz="1200" spc="130">
                <a:latin typeface="Times New Roman"/>
                <a:cs typeface="Times New Roman"/>
              </a:rPr>
              <a:t>(1)</a:t>
            </a:r>
            <a:r>
              <a:rPr dirty="0" sz="1200" spc="42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Fixed</a:t>
            </a:r>
            <a:r>
              <a:rPr dirty="0" sz="1200" spc="4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cameras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125">
                <a:latin typeface="Times New Roman"/>
                <a:cs typeface="Times New Roman"/>
              </a:rPr>
              <a:t>(Reference</a:t>
            </a:r>
            <a:r>
              <a:rPr dirty="0" sz="1200" spc="335">
                <a:latin typeface="Times New Roman"/>
                <a:cs typeface="Times New Roman"/>
              </a:rPr>
              <a:t> </a:t>
            </a:r>
            <a:r>
              <a:rPr dirty="0" sz="1200" spc="114">
                <a:latin typeface="Times New Roman"/>
                <a:cs typeface="Times New Roman"/>
              </a:rPr>
              <a:t>cameras)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070728" y="3316593"/>
            <a:ext cx="1624330" cy="2052955"/>
            <a:chOff x="5070728" y="3316593"/>
            <a:chExt cx="1624330" cy="2052955"/>
          </a:xfrm>
        </p:grpSpPr>
        <p:pic>
          <p:nvPicPr>
            <p:cNvPr id="47" name="object 4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9304" y="3345179"/>
              <a:ext cx="717803" cy="999731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5085016" y="3330881"/>
              <a:ext cx="746760" cy="1028700"/>
            </a:xfrm>
            <a:custGeom>
              <a:avLst/>
              <a:gdLst/>
              <a:ahLst/>
              <a:cxnLst/>
              <a:rect l="l" t="t" r="r" b="b"/>
              <a:pathLst>
                <a:path w="746760" h="1028700">
                  <a:moveTo>
                    <a:pt x="0" y="1028330"/>
                  </a:moveTo>
                  <a:lnTo>
                    <a:pt x="0" y="0"/>
                  </a:lnTo>
                  <a:lnTo>
                    <a:pt x="746387" y="0"/>
                  </a:lnTo>
                  <a:lnTo>
                    <a:pt x="746387" y="1028330"/>
                  </a:lnTo>
                  <a:lnTo>
                    <a:pt x="0" y="102833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09972" y="4457700"/>
              <a:ext cx="743699" cy="900683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8360" y="4463795"/>
              <a:ext cx="766559" cy="90525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14644" y="3345179"/>
              <a:ext cx="737615" cy="1007363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5291597" y="5300872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0">
                <a:latin typeface="Times New Roman"/>
                <a:cs typeface="Times New Roman"/>
              </a:rPr>
              <a:t>Գౚ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152809" y="5302396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imes New Roman"/>
                <a:cs typeface="Times New Roman"/>
              </a:rPr>
              <a:t>ਫౚ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323448" y="2793129"/>
            <a:ext cx="1122680" cy="58674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870"/>
              </a:spcBef>
            </a:pPr>
            <a:r>
              <a:rPr dirty="0" sz="1200" spc="315">
                <a:latin typeface="Times New Roman"/>
                <a:cs typeface="Times New Roman"/>
              </a:rPr>
              <a:t>ӭኬϯޑᖻ</a:t>
            </a:r>
            <a:r>
              <a:rPr dirty="0" sz="1200" spc="315">
                <a:latin typeface="Times New Roman"/>
                <a:cs typeface="Times New Roman"/>
              </a:rPr>
              <a:t>٣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804545" algn="l"/>
              </a:tabLst>
            </a:pPr>
            <a:r>
              <a:rPr dirty="0" baseline="4629" sz="1800" spc="-37">
                <a:latin typeface="Times New Roman"/>
                <a:cs typeface="Times New Roman"/>
              </a:rPr>
              <a:t>௨ౚ</a:t>
            </a:r>
            <a:r>
              <a:rPr dirty="0" baseline="4629" sz="1800">
                <a:latin typeface="Times New Roman"/>
                <a:cs typeface="Times New Roman"/>
              </a:rPr>
              <a:t>	</a:t>
            </a:r>
            <a:r>
              <a:rPr dirty="0" sz="1200" spc="-25">
                <a:latin typeface="Times New Roman"/>
                <a:cs typeface="Times New Roman"/>
              </a:rPr>
              <a:t>ᝣౚ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436386" y="2025666"/>
            <a:ext cx="2684780" cy="3331210"/>
            <a:chOff x="436386" y="2025666"/>
            <a:chExt cx="2684780" cy="3331210"/>
          </a:xfrm>
        </p:grpSpPr>
        <p:pic>
          <p:nvPicPr>
            <p:cNvPr id="56" name="object 5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913" y="2189391"/>
              <a:ext cx="258583" cy="35520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595" y="2132075"/>
              <a:ext cx="220979" cy="45110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1454" y="2030670"/>
              <a:ext cx="258584" cy="355213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7883" y="4905755"/>
              <a:ext cx="220979" cy="45110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8939" y="4921353"/>
              <a:ext cx="258583" cy="35521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6627" y="4989575"/>
              <a:ext cx="461772" cy="16916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386" y="4902923"/>
              <a:ext cx="258583" cy="355206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96578" y="4685385"/>
              <a:ext cx="258582" cy="355206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42516" y="2391155"/>
              <a:ext cx="812292" cy="528827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885950" y="2411729"/>
              <a:ext cx="749935" cy="516890"/>
            </a:xfrm>
            <a:custGeom>
              <a:avLst/>
              <a:gdLst/>
              <a:ahLst/>
              <a:cxnLst/>
              <a:rect l="l" t="t" r="r" b="b"/>
              <a:pathLst>
                <a:path w="749935" h="516889">
                  <a:moveTo>
                    <a:pt x="0" y="258317"/>
                  </a:moveTo>
                  <a:lnTo>
                    <a:pt x="4065" y="220147"/>
                  </a:lnTo>
                  <a:lnTo>
                    <a:pt x="15873" y="183714"/>
                  </a:lnTo>
                  <a:lnTo>
                    <a:pt x="34845" y="149420"/>
                  </a:lnTo>
                  <a:lnTo>
                    <a:pt x="60400" y="117663"/>
                  </a:lnTo>
                  <a:lnTo>
                    <a:pt x="91959" y="88844"/>
                  </a:lnTo>
                  <a:lnTo>
                    <a:pt x="128941" y="63363"/>
                  </a:lnTo>
                  <a:lnTo>
                    <a:pt x="170767" y="41618"/>
                  </a:lnTo>
                  <a:lnTo>
                    <a:pt x="216856" y="24009"/>
                  </a:lnTo>
                  <a:lnTo>
                    <a:pt x="266628" y="10937"/>
                  </a:lnTo>
                  <a:lnTo>
                    <a:pt x="319504" y="2800"/>
                  </a:lnTo>
                  <a:lnTo>
                    <a:pt x="374904" y="0"/>
                  </a:lnTo>
                  <a:lnTo>
                    <a:pt x="430303" y="2800"/>
                  </a:lnTo>
                  <a:lnTo>
                    <a:pt x="483179" y="10937"/>
                  </a:lnTo>
                  <a:lnTo>
                    <a:pt x="532951" y="24009"/>
                  </a:lnTo>
                  <a:lnTo>
                    <a:pt x="579040" y="41618"/>
                  </a:lnTo>
                  <a:lnTo>
                    <a:pt x="620866" y="63363"/>
                  </a:lnTo>
                  <a:lnTo>
                    <a:pt x="657848" y="88844"/>
                  </a:lnTo>
                  <a:lnTo>
                    <a:pt x="689407" y="117663"/>
                  </a:lnTo>
                  <a:lnTo>
                    <a:pt x="714962" y="149420"/>
                  </a:lnTo>
                  <a:lnTo>
                    <a:pt x="733934" y="183714"/>
                  </a:lnTo>
                  <a:lnTo>
                    <a:pt x="745742" y="220147"/>
                  </a:lnTo>
                  <a:lnTo>
                    <a:pt x="749808" y="258317"/>
                  </a:lnTo>
                  <a:lnTo>
                    <a:pt x="745742" y="296488"/>
                  </a:lnTo>
                  <a:lnTo>
                    <a:pt x="733934" y="332921"/>
                  </a:lnTo>
                  <a:lnTo>
                    <a:pt x="714962" y="367215"/>
                  </a:lnTo>
                  <a:lnTo>
                    <a:pt x="689407" y="398972"/>
                  </a:lnTo>
                  <a:lnTo>
                    <a:pt x="657848" y="427791"/>
                  </a:lnTo>
                  <a:lnTo>
                    <a:pt x="620866" y="453272"/>
                  </a:lnTo>
                  <a:lnTo>
                    <a:pt x="579040" y="475017"/>
                  </a:lnTo>
                  <a:lnTo>
                    <a:pt x="532951" y="492626"/>
                  </a:lnTo>
                  <a:lnTo>
                    <a:pt x="483179" y="505698"/>
                  </a:lnTo>
                  <a:lnTo>
                    <a:pt x="430303" y="513835"/>
                  </a:lnTo>
                  <a:lnTo>
                    <a:pt x="374904" y="516635"/>
                  </a:lnTo>
                  <a:lnTo>
                    <a:pt x="319504" y="513835"/>
                  </a:lnTo>
                  <a:lnTo>
                    <a:pt x="266628" y="505698"/>
                  </a:lnTo>
                  <a:lnTo>
                    <a:pt x="216856" y="492626"/>
                  </a:lnTo>
                  <a:lnTo>
                    <a:pt x="170767" y="475017"/>
                  </a:lnTo>
                  <a:lnTo>
                    <a:pt x="128941" y="453272"/>
                  </a:lnTo>
                  <a:lnTo>
                    <a:pt x="91959" y="427791"/>
                  </a:lnTo>
                  <a:lnTo>
                    <a:pt x="60400" y="398972"/>
                  </a:lnTo>
                  <a:lnTo>
                    <a:pt x="34845" y="367215"/>
                  </a:lnTo>
                  <a:lnTo>
                    <a:pt x="15873" y="332921"/>
                  </a:lnTo>
                  <a:lnTo>
                    <a:pt x="4065" y="296488"/>
                  </a:lnTo>
                  <a:lnTo>
                    <a:pt x="0" y="258317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2228088" y="2061282"/>
              <a:ext cx="830580" cy="132715"/>
            </a:xfrm>
            <a:custGeom>
              <a:avLst/>
              <a:gdLst/>
              <a:ahLst/>
              <a:cxnLst/>
              <a:rect l="l" t="t" r="r" b="b"/>
              <a:pathLst>
                <a:path w="830580" h="132714">
                  <a:moveTo>
                    <a:pt x="0" y="132143"/>
                  </a:moveTo>
                  <a:lnTo>
                    <a:pt x="829983" y="0"/>
                  </a:lnTo>
                </a:path>
              </a:pathLst>
            </a:custGeom>
            <a:ln w="1269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039527" y="2025666"/>
              <a:ext cx="81280" cy="75565"/>
            </a:xfrm>
            <a:custGeom>
              <a:avLst/>
              <a:gdLst/>
              <a:ahLst/>
              <a:cxnLst/>
              <a:rect l="l" t="t" r="r" b="b"/>
              <a:pathLst>
                <a:path w="81280" h="75564">
                  <a:moveTo>
                    <a:pt x="0" y="0"/>
                  </a:moveTo>
                  <a:lnTo>
                    <a:pt x="11988" y="75247"/>
                  </a:lnTo>
                  <a:lnTo>
                    <a:pt x="81254" y="25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781300" y="2187065"/>
              <a:ext cx="306705" cy="530225"/>
            </a:xfrm>
            <a:custGeom>
              <a:avLst/>
              <a:gdLst/>
              <a:ahLst/>
              <a:cxnLst/>
              <a:rect l="l" t="t" r="r" b="b"/>
              <a:pathLst>
                <a:path w="306705" h="530225">
                  <a:moveTo>
                    <a:pt x="0" y="530212"/>
                  </a:moveTo>
                  <a:lnTo>
                    <a:pt x="306311" y="0"/>
                  </a:lnTo>
                </a:path>
              </a:pathLst>
            </a:custGeom>
            <a:ln w="1270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048273" y="2132075"/>
              <a:ext cx="71120" cy="85090"/>
            </a:xfrm>
            <a:custGeom>
              <a:avLst/>
              <a:gdLst/>
              <a:ahLst/>
              <a:cxnLst/>
              <a:rect l="l" t="t" r="r" b="b"/>
              <a:pathLst>
                <a:path w="71119" h="85089">
                  <a:moveTo>
                    <a:pt x="71094" y="0"/>
                  </a:moveTo>
                  <a:lnTo>
                    <a:pt x="0" y="46926"/>
                  </a:lnTo>
                  <a:lnTo>
                    <a:pt x="65976" y="85039"/>
                  </a:lnTo>
                  <a:lnTo>
                    <a:pt x="710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2289434" y="2240009"/>
            <a:ext cx="4248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5">
                <a:latin typeface="Times New Roman"/>
                <a:cs typeface="Times New Roman"/>
              </a:rPr>
              <a:t>5G೛ഢ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-6878" y="551266"/>
            <a:ext cx="5569585" cy="8299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3075" indent="-28575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73075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5G</a:t>
            </a:r>
            <a:r>
              <a:rPr dirty="0" sz="1600" spc="-4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Smart</a:t>
            </a:r>
            <a:r>
              <a:rPr dirty="0" sz="1600" spc="1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Sports</a:t>
            </a:r>
            <a:r>
              <a:rPr dirty="0" sz="1600" spc="-9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Arena</a:t>
            </a:r>
            <a:r>
              <a:rPr dirty="0" sz="1600" spc="-3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–</a:t>
            </a:r>
            <a:r>
              <a:rPr dirty="0" sz="1600" spc="-2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Infrastructure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3755390" algn="l"/>
              </a:tabLst>
            </a:pPr>
            <a:r>
              <a:rPr dirty="0" u="dashLong" sz="1350" spc="8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1)Immersive</a:t>
            </a:r>
            <a:r>
              <a:rPr dirty="0" u="dashLong" sz="1350" spc="-4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ashLong" sz="135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5G</a:t>
            </a:r>
            <a:r>
              <a:rPr dirty="0" u="dashLong" sz="1350" spc="-1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ashLong" sz="135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Smart</a:t>
            </a:r>
            <a:r>
              <a:rPr dirty="0" u="dashLong" sz="1350" spc="-3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ashLong" sz="135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Sports</a:t>
            </a:r>
            <a:r>
              <a:rPr dirty="0" u="dashLong" sz="1350" spc="-1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ashLong" sz="1350" spc="-2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Arena</a:t>
            </a:r>
            <a:r>
              <a:rPr dirty="0" sz="1350" b="1">
                <a:latin typeface="Times New Roman"/>
                <a:cs typeface="Times New Roman"/>
              </a:rPr>
              <a:t>	</a:t>
            </a:r>
            <a:r>
              <a:rPr dirty="0" u="sng" baseline="4115" sz="2025" spc="27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2)AI</a:t>
            </a:r>
            <a:r>
              <a:rPr dirty="0" u="sng" baseline="4115" sz="2025" spc="427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4115" sz="2025" spc="157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dirty="0" u="sng" baseline="4115" sz="2025" spc="412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4115" sz="2025" spc="-104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5G+WiFi6</a:t>
            </a:r>
            <a:r>
              <a:rPr dirty="0" u="sng" baseline="4115" sz="2025" spc="40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4115" sz="2025" spc="-607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MEC</a:t>
            </a:r>
            <a:endParaRPr baseline="4115" sz="2025">
              <a:latin typeface="Times New Roman"/>
              <a:cs typeface="Times New Roman"/>
            </a:endParaRPr>
          </a:p>
          <a:p>
            <a:pPr marL="610870">
              <a:lnSpc>
                <a:spcPct val="100000"/>
              </a:lnSpc>
              <a:spcBef>
                <a:spcPts val="30"/>
              </a:spcBef>
            </a:pPr>
            <a:r>
              <a:rPr dirty="0" u="sng" sz="1350" spc="39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(çεύ҅୸-</a:t>
            </a:r>
            <a:r>
              <a:rPr dirty="0" u="sng" sz="1350" spc="27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ᡏ</a:t>
            </a:r>
            <a:r>
              <a:rPr dirty="0" u="sng" sz="1350" spc="27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ػ</a:t>
            </a:r>
            <a:r>
              <a:rPr dirty="0" u="sng" sz="1350" spc="275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ᓔ)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4936997" y="2341626"/>
            <a:ext cx="922019" cy="182880"/>
          </a:xfrm>
          <a:custGeom>
            <a:avLst/>
            <a:gdLst/>
            <a:ahLst/>
            <a:cxnLst/>
            <a:rect l="l" t="t" r="r" b="b"/>
            <a:pathLst>
              <a:path w="922020" h="182880">
                <a:moveTo>
                  <a:pt x="0" y="182879"/>
                </a:moveTo>
                <a:lnTo>
                  <a:pt x="922020" y="182879"/>
                </a:lnTo>
                <a:lnTo>
                  <a:pt x="922020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7317063" y="2487116"/>
            <a:ext cx="12369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Times New Roman"/>
                <a:cs typeface="Times New Roman"/>
              </a:rPr>
              <a:t>1)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Spectator</a:t>
            </a:r>
            <a:r>
              <a:rPr dirty="0" sz="1350" spc="-25">
                <a:latin typeface="Times New Roman"/>
                <a:cs typeface="Times New Roman"/>
              </a:rPr>
              <a:t> </a:t>
            </a:r>
            <a:r>
              <a:rPr dirty="0" sz="1350" spc="-20">
                <a:latin typeface="Times New Roman"/>
                <a:cs typeface="Times New Roman"/>
              </a:rPr>
              <a:t>view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491169" y="3820897"/>
            <a:ext cx="111315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Times New Roman"/>
                <a:cs typeface="Times New Roman"/>
              </a:rPr>
              <a:t>2)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Umpire</a:t>
            </a:r>
            <a:r>
              <a:rPr dirty="0" sz="1350" spc="-20">
                <a:latin typeface="Times New Roman"/>
                <a:cs typeface="Times New Roman"/>
              </a:rPr>
              <a:t> view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540421" y="5319142"/>
            <a:ext cx="1026794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Times New Roman"/>
                <a:cs typeface="Times New Roman"/>
              </a:rPr>
              <a:t>3)</a:t>
            </a:r>
            <a:r>
              <a:rPr dirty="0" sz="1350" spc="-2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Player</a:t>
            </a:r>
            <a:r>
              <a:rPr dirty="0" sz="1350" spc="-25">
                <a:latin typeface="Times New Roman"/>
                <a:cs typeface="Times New Roman"/>
              </a:rPr>
              <a:t> </a:t>
            </a:r>
            <a:r>
              <a:rPr dirty="0" sz="1350" spc="-20">
                <a:latin typeface="Times New Roman"/>
                <a:cs typeface="Times New Roman"/>
              </a:rPr>
              <a:t>view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7030" y="1650163"/>
            <a:ext cx="2717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Palatino Linotype"/>
                <a:cs typeface="Palatino Linotype"/>
              </a:rPr>
              <a:t>(2)</a:t>
            </a:r>
            <a:r>
              <a:rPr dirty="0" sz="1200" spc="-40">
                <a:latin typeface="Palatino Linotype"/>
                <a:cs typeface="Palatino Linotype"/>
              </a:rPr>
              <a:t> </a:t>
            </a:r>
            <a:r>
              <a:rPr dirty="0" sz="1200">
                <a:latin typeface="Palatino Linotype"/>
                <a:cs typeface="Palatino Linotype"/>
              </a:rPr>
              <a:t>Endpoints</a:t>
            </a:r>
            <a:r>
              <a:rPr dirty="0" sz="1200" spc="-35">
                <a:latin typeface="Palatino Linotype"/>
                <a:cs typeface="Palatino Linotype"/>
              </a:rPr>
              <a:t> </a:t>
            </a:r>
            <a:r>
              <a:rPr dirty="0" sz="1200">
                <a:latin typeface="Palatino Linotype"/>
                <a:cs typeface="Palatino Linotype"/>
              </a:rPr>
              <a:t>(cameras</a:t>
            </a:r>
            <a:r>
              <a:rPr dirty="0" sz="1200" spc="-25">
                <a:latin typeface="Palatino Linotype"/>
                <a:cs typeface="Palatino Linotype"/>
              </a:rPr>
              <a:t> </a:t>
            </a:r>
            <a:r>
              <a:rPr dirty="0" sz="1200">
                <a:latin typeface="Palatino Linotype"/>
                <a:cs typeface="Palatino Linotype"/>
              </a:rPr>
              <a:t>on</a:t>
            </a:r>
            <a:r>
              <a:rPr dirty="0" sz="1200" spc="-55">
                <a:latin typeface="Palatino Linotype"/>
                <a:cs typeface="Palatino Linotype"/>
              </a:rPr>
              <a:t> </a:t>
            </a:r>
            <a:r>
              <a:rPr dirty="0" sz="1200">
                <a:latin typeface="Palatino Linotype"/>
                <a:cs typeface="Palatino Linotype"/>
              </a:rPr>
              <a:t>glasses,</a:t>
            </a:r>
            <a:r>
              <a:rPr dirty="0" sz="1200" spc="-20">
                <a:latin typeface="Palatino Linotype"/>
                <a:cs typeface="Palatino Linotype"/>
              </a:rPr>
              <a:t> caps, </a:t>
            </a:r>
            <a:r>
              <a:rPr dirty="0" sz="1200">
                <a:latin typeface="Palatino Linotype"/>
                <a:cs typeface="Palatino Linotype"/>
              </a:rPr>
              <a:t>cellphones,</a:t>
            </a:r>
            <a:r>
              <a:rPr dirty="0" sz="1200" spc="-20">
                <a:latin typeface="Palatino Linotype"/>
                <a:cs typeface="Palatino Linotype"/>
              </a:rPr>
              <a:t> </a:t>
            </a:r>
            <a:r>
              <a:rPr dirty="0" sz="1200">
                <a:latin typeface="Palatino Linotype"/>
                <a:cs typeface="Palatino Linotype"/>
              </a:rPr>
              <a:t>pads,</a:t>
            </a:r>
            <a:r>
              <a:rPr dirty="0" sz="1200" spc="-25">
                <a:latin typeface="Palatino Linotype"/>
                <a:cs typeface="Palatino Linotype"/>
              </a:rPr>
              <a:t> </a:t>
            </a:r>
            <a:r>
              <a:rPr dirty="0" sz="1200">
                <a:latin typeface="Palatino Linotype"/>
                <a:cs typeface="Palatino Linotype"/>
              </a:rPr>
              <a:t>etc.</a:t>
            </a:r>
            <a:r>
              <a:rPr dirty="0" sz="1200" spc="-40">
                <a:latin typeface="Palatino Linotype"/>
                <a:cs typeface="Palatino Linotype"/>
              </a:rPr>
              <a:t> </a:t>
            </a:r>
            <a:r>
              <a:rPr dirty="0" sz="1200">
                <a:solidFill>
                  <a:srgbClr val="0000FF"/>
                </a:solidFill>
                <a:latin typeface="Palatino Linotype"/>
                <a:cs typeface="Palatino Linotype"/>
              </a:rPr>
              <a:t>at</a:t>
            </a:r>
            <a:r>
              <a:rPr dirty="0" sz="1200" spc="-35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dirty="0" sz="1200" spc="-10">
                <a:solidFill>
                  <a:srgbClr val="0000FF"/>
                </a:solidFill>
                <a:latin typeface="Palatino Linotype"/>
                <a:cs typeface="Palatino Linotype"/>
              </a:rPr>
              <a:t>spectator)</a:t>
            </a:r>
            <a:endParaRPr sz="1200">
              <a:latin typeface="Palatino Linotype"/>
              <a:cs typeface="Palatino Linotype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3118104" y="1211580"/>
            <a:ext cx="5935980" cy="4328160"/>
            <a:chOff x="3118104" y="1211580"/>
            <a:chExt cx="5935980" cy="4328160"/>
          </a:xfrm>
        </p:grpSpPr>
        <p:pic>
          <p:nvPicPr>
            <p:cNvPr id="78" name="object 7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18104" y="3290315"/>
              <a:ext cx="1904999" cy="2249424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72656" y="1211580"/>
              <a:ext cx="2281426" cy="1283208"/>
            </a:xfrm>
            <a:prstGeom prst="rect">
              <a:avLst/>
            </a:prstGeom>
          </p:spPr>
        </p:pic>
      </p:grpSp>
      <p:sp>
        <p:nvSpPr>
          <p:cNvPr id="80" name="object 8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767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5.1.1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5G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Smart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Sports</a:t>
            </a:r>
            <a:r>
              <a:rPr dirty="0" sz="2400" spc="-1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Arena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Infrastructure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1" name="object 8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5665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365"/>
              </a:spcBef>
            </a:pPr>
            <a:fld id="{81D60167-4931-47E6-BA6A-407CBD079E47}" type="slidenum">
              <a:rPr dirty="0" spc="-25">
                <a:latin typeface="Microsoft JhengHei"/>
                <a:cs typeface="Microsoft JhengHei"/>
              </a:rPr>
              <a:t>52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2544" y="1217675"/>
            <a:ext cx="8202295" cy="4749165"/>
            <a:chOff x="542544" y="1217675"/>
            <a:chExt cx="8202295" cy="47491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544" y="1217675"/>
              <a:ext cx="8202168" cy="471373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482846" y="5176266"/>
              <a:ext cx="396240" cy="204470"/>
            </a:xfrm>
            <a:custGeom>
              <a:avLst/>
              <a:gdLst/>
              <a:ahLst/>
              <a:cxnLst/>
              <a:rect l="l" t="t" r="r" b="b"/>
              <a:pathLst>
                <a:path w="396239" h="204470">
                  <a:moveTo>
                    <a:pt x="0" y="102107"/>
                  </a:moveTo>
                  <a:lnTo>
                    <a:pt x="38224" y="41806"/>
                  </a:lnTo>
                  <a:lnTo>
                    <a:pt x="81110" y="19702"/>
                  </a:lnTo>
                  <a:lnTo>
                    <a:pt x="135497" y="5205"/>
                  </a:lnTo>
                  <a:lnTo>
                    <a:pt x="198120" y="0"/>
                  </a:lnTo>
                  <a:lnTo>
                    <a:pt x="260742" y="5205"/>
                  </a:lnTo>
                  <a:lnTo>
                    <a:pt x="315129" y="19702"/>
                  </a:lnTo>
                  <a:lnTo>
                    <a:pt x="358015" y="41806"/>
                  </a:lnTo>
                  <a:lnTo>
                    <a:pt x="386140" y="69835"/>
                  </a:lnTo>
                  <a:lnTo>
                    <a:pt x="396240" y="102107"/>
                  </a:lnTo>
                  <a:lnTo>
                    <a:pt x="386140" y="134380"/>
                  </a:lnTo>
                  <a:lnTo>
                    <a:pt x="358015" y="162409"/>
                  </a:lnTo>
                  <a:lnTo>
                    <a:pt x="315129" y="184513"/>
                  </a:lnTo>
                  <a:lnTo>
                    <a:pt x="260742" y="199010"/>
                  </a:lnTo>
                  <a:lnTo>
                    <a:pt x="198120" y="204215"/>
                  </a:lnTo>
                  <a:lnTo>
                    <a:pt x="135497" y="199010"/>
                  </a:lnTo>
                  <a:lnTo>
                    <a:pt x="81110" y="184513"/>
                  </a:lnTo>
                  <a:lnTo>
                    <a:pt x="38224" y="162409"/>
                  </a:lnTo>
                  <a:lnTo>
                    <a:pt x="10099" y="134380"/>
                  </a:lnTo>
                  <a:lnTo>
                    <a:pt x="0" y="10210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135117" y="4415791"/>
              <a:ext cx="325120" cy="260985"/>
            </a:xfrm>
            <a:custGeom>
              <a:avLst/>
              <a:gdLst/>
              <a:ahLst/>
              <a:cxnLst/>
              <a:rect l="l" t="t" r="r" b="b"/>
              <a:pathLst>
                <a:path w="325120" h="260985">
                  <a:moveTo>
                    <a:pt x="0" y="43433"/>
                  </a:moveTo>
                  <a:lnTo>
                    <a:pt x="3412" y="26526"/>
                  </a:lnTo>
                  <a:lnTo>
                    <a:pt x="12720" y="12720"/>
                  </a:lnTo>
                  <a:lnTo>
                    <a:pt x="26526" y="3412"/>
                  </a:lnTo>
                  <a:lnTo>
                    <a:pt x="43434" y="0"/>
                  </a:lnTo>
                  <a:lnTo>
                    <a:pt x="281178" y="0"/>
                  </a:lnTo>
                  <a:lnTo>
                    <a:pt x="298085" y="3412"/>
                  </a:lnTo>
                  <a:lnTo>
                    <a:pt x="311891" y="12720"/>
                  </a:lnTo>
                  <a:lnTo>
                    <a:pt x="321199" y="26526"/>
                  </a:lnTo>
                  <a:lnTo>
                    <a:pt x="324612" y="43433"/>
                  </a:lnTo>
                  <a:lnTo>
                    <a:pt x="324612" y="217169"/>
                  </a:lnTo>
                  <a:lnTo>
                    <a:pt x="321199" y="234077"/>
                  </a:lnTo>
                  <a:lnTo>
                    <a:pt x="311891" y="247883"/>
                  </a:lnTo>
                  <a:lnTo>
                    <a:pt x="298085" y="257191"/>
                  </a:lnTo>
                  <a:lnTo>
                    <a:pt x="281178" y="260603"/>
                  </a:lnTo>
                  <a:lnTo>
                    <a:pt x="43434" y="260603"/>
                  </a:lnTo>
                  <a:lnTo>
                    <a:pt x="26526" y="257191"/>
                  </a:lnTo>
                  <a:lnTo>
                    <a:pt x="12720" y="247883"/>
                  </a:lnTo>
                  <a:lnTo>
                    <a:pt x="3412" y="234077"/>
                  </a:lnTo>
                  <a:lnTo>
                    <a:pt x="0" y="217169"/>
                  </a:lnTo>
                  <a:lnTo>
                    <a:pt x="0" y="43433"/>
                  </a:lnTo>
                  <a:close/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73929" y="4676392"/>
              <a:ext cx="360680" cy="500380"/>
            </a:xfrm>
            <a:custGeom>
              <a:avLst/>
              <a:gdLst/>
              <a:ahLst/>
              <a:cxnLst/>
              <a:rect l="l" t="t" r="r" b="b"/>
              <a:pathLst>
                <a:path w="360679" h="500379">
                  <a:moveTo>
                    <a:pt x="0" y="499821"/>
                  </a:moveTo>
                  <a:lnTo>
                    <a:pt x="360337" y="0"/>
                  </a:lnTo>
                </a:path>
              </a:pathLst>
            </a:custGeom>
            <a:ln w="28575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3804" y="5381243"/>
              <a:ext cx="161544" cy="14020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135117" y="4412743"/>
              <a:ext cx="325120" cy="264160"/>
            </a:xfrm>
            <a:custGeom>
              <a:avLst/>
              <a:gdLst/>
              <a:ahLst/>
              <a:cxnLst/>
              <a:rect l="l" t="t" r="r" b="b"/>
              <a:pathLst>
                <a:path w="325120" h="264160">
                  <a:moveTo>
                    <a:pt x="0" y="43941"/>
                  </a:moveTo>
                  <a:lnTo>
                    <a:pt x="3453" y="26837"/>
                  </a:lnTo>
                  <a:lnTo>
                    <a:pt x="12869" y="12869"/>
                  </a:lnTo>
                  <a:lnTo>
                    <a:pt x="26837" y="3453"/>
                  </a:lnTo>
                  <a:lnTo>
                    <a:pt x="43942" y="0"/>
                  </a:lnTo>
                  <a:lnTo>
                    <a:pt x="280670" y="0"/>
                  </a:lnTo>
                  <a:lnTo>
                    <a:pt x="297774" y="3453"/>
                  </a:lnTo>
                  <a:lnTo>
                    <a:pt x="311742" y="12869"/>
                  </a:lnTo>
                  <a:lnTo>
                    <a:pt x="321158" y="26837"/>
                  </a:lnTo>
                  <a:lnTo>
                    <a:pt x="324612" y="43941"/>
                  </a:lnTo>
                  <a:lnTo>
                    <a:pt x="324612" y="219709"/>
                  </a:lnTo>
                  <a:lnTo>
                    <a:pt x="321158" y="236814"/>
                  </a:lnTo>
                  <a:lnTo>
                    <a:pt x="311742" y="250782"/>
                  </a:lnTo>
                  <a:lnTo>
                    <a:pt x="297774" y="260198"/>
                  </a:lnTo>
                  <a:lnTo>
                    <a:pt x="280670" y="263651"/>
                  </a:lnTo>
                  <a:lnTo>
                    <a:pt x="43942" y="263651"/>
                  </a:lnTo>
                  <a:lnTo>
                    <a:pt x="26837" y="260198"/>
                  </a:lnTo>
                  <a:lnTo>
                    <a:pt x="12869" y="250782"/>
                  </a:lnTo>
                  <a:lnTo>
                    <a:pt x="3453" y="236814"/>
                  </a:lnTo>
                  <a:lnTo>
                    <a:pt x="0" y="219709"/>
                  </a:lnTo>
                  <a:lnTo>
                    <a:pt x="0" y="43941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35117" y="5685283"/>
              <a:ext cx="325120" cy="262255"/>
            </a:xfrm>
            <a:custGeom>
              <a:avLst/>
              <a:gdLst/>
              <a:ahLst/>
              <a:cxnLst/>
              <a:rect l="l" t="t" r="r" b="b"/>
              <a:pathLst>
                <a:path w="325120" h="262254">
                  <a:moveTo>
                    <a:pt x="0" y="43687"/>
                  </a:moveTo>
                  <a:lnTo>
                    <a:pt x="3432" y="26681"/>
                  </a:lnTo>
                  <a:lnTo>
                    <a:pt x="12795" y="12795"/>
                  </a:lnTo>
                  <a:lnTo>
                    <a:pt x="26681" y="3432"/>
                  </a:lnTo>
                  <a:lnTo>
                    <a:pt x="43688" y="0"/>
                  </a:lnTo>
                  <a:lnTo>
                    <a:pt x="280924" y="0"/>
                  </a:lnTo>
                  <a:lnTo>
                    <a:pt x="297930" y="3432"/>
                  </a:lnTo>
                  <a:lnTo>
                    <a:pt x="311816" y="12795"/>
                  </a:lnTo>
                  <a:lnTo>
                    <a:pt x="321179" y="26681"/>
                  </a:lnTo>
                  <a:lnTo>
                    <a:pt x="324612" y="43687"/>
                  </a:lnTo>
                  <a:lnTo>
                    <a:pt x="324612" y="218439"/>
                  </a:lnTo>
                  <a:lnTo>
                    <a:pt x="321179" y="235446"/>
                  </a:lnTo>
                  <a:lnTo>
                    <a:pt x="311816" y="249332"/>
                  </a:lnTo>
                  <a:lnTo>
                    <a:pt x="297930" y="258695"/>
                  </a:lnTo>
                  <a:lnTo>
                    <a:pt x="280924" y="262127"/>
                  </a:lnTo>
                  <a:lnTo>
                    <a:pt x="43688" y="262127"/>
                  </a:lnTo>
                  <a:lnTo>
                    <a:pt x="26681" y="258695"/>
                  </a:lnTo>
                  <a:lnTo>
                    <a:pt x="12795" y="249332"/>
                  </a:lnTo>
                  <a:lnTo>
                    <a:pt x="3432" y="235446"/>
                  </a:lnTo>
                  <a:lnTo>
                    <a:pt x="0" y="218439"/>
                  </a:lnTo>
                  <a:lnTo>
                    <a:pt x="0" y="4368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791679" y="5475971"/>
            <a:ext cx="6445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Shangri-</a:t>
            </a:r>
            <a:r>
              <a:rPr dirty="0" sz="1000" spc="-25" b="1">
                <a:solidFill>
                  <a:srgbClr val="C00000"/>
                </a:solidFill>
                <a:latin typeface="Times New Roman"/>
                <a:cs typeface="Times New Roman"/>
              </a:rPr>
              <a:t>La </a:t>
            </a: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Hotel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27795" y="4623921"/>
            <a:ext cx="4146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Train Station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092384" y="5044681"/>
            <a:ext cx="558800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1000" b="1">
                <a:solidFill>
                  <a:srgbClr val="C00000"/>
                </a:solidFill>
                <a:latin typeface="Times New Roman"/>
                <a:cs typeface="Times New Roman"/>
              </a:rPr>
              <a:t>5G</a:t>
            </a:r>
            <a:r>
              <a:rPr dirty="0" sz="1000" spc="-1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Sports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092384" y="5197081"/>
            <a:ext cx="338455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1000" spc="-20" b="1">
                <a:solidFill>
                  <a:srgbClr val="C00000"/>
                </a:solidFill>
                <a:latin typeface="Times New Roman"/>
                <a:cs typeface="Times New Roman"/>
              </a:rPr>
              <a:t>Arena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493054" y="5657024"/>
            <a:ext cx="609600" cy="142240"/>
          </a:xfrm>
          <a:custGeom>
            <a:avLst/>
            <a:gdLst/>
            <a:ahLst/>
            <a:cxnLst/>
            <a:rect l="l" t="t" r="r" b="b"/>
            <a:pathLst>
              <a:path w="609600" h="142239">
                <a:moveTo>
                  <a:pt x="609600" y="0"/>
                </a:moveTo>
                <a:lnTo>
                  <a:pt x="0" y="0"/>
                </a:lnTo>
                <a:lnTo>
                  <a:pt x="0" y="141731"/>
                </a:lnTo>
                <a:lnTo>
                  <a:pt x="609600" y="141731"/>
                </a:lnTo>
                <a:lnTo>
                  <a:pt x="609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493057" y="5629088"/>
            <a:ext cx="5835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Swimming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93054" y="5809424"/>
            <a:ext cx="254000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1000" spc="-20" b="1">
                <a:solidFill>
                  <a:srgbClr val="C00000"/>
                </a:solidFill>
                <a:latin typeface="Times New Roman"/>
                <a:cs typeface="Times New Roman"/>
              </a:rPr>
              <a:t>Pool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143690" y="4662109"/>
            <a:ext cx="745490" cy="1068070"/>
            <a:chOff x="5143690" y="4662109"/>
            <a:chExt cx="745490" cy="1068070"/>
          </a:xfrm>
        </p:grpSpPr>
        <p:sp>
          <p:nvSpPr>
            <p:cNvPr id="18" name="object 18" descr=""/>
            <p:cNvSpPr/>
            <p:nvPr/>
          </p:nvSpPr>
          <p:spPr>
            <a:xfrm>
              <a:off x="5157978" y="4676396"/>
              <a:ext cx="11430" cy="1039494"/>
            </a:xfrm>
            <a:custGeom>
              <a:avLst/>
              <a:gdLst/>
              <a:ahLst/>
              <a:cxnLst/>
              <a:rect l="l" t="t" r="r" b="b"/>
              <a:pathLst>
                <a:path w="11429" h="1039495">
                  <a:moveTo>
                    <a:pt x="0" y="1038898"/>
                  </a:moveTo>
                  <a:lnTo>
                    <a:pt x="10960" y="0"/>
                  </a:lnTo>
                </a:path>
              </a:pathLst>
            </a:custGeom>
            <a:ln w="28575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195481" y="4884610"/>
              <a:ext cx="693420" cy="142240"/>
            </a:xfrm>
            <a:custGeom>
              <a:avLst/>
              <a:gdLst/>
              <a:ahLst/>
              <a:cxnLst/>
              <a:rect l="l" t="t" r="r" b="b"/>
              <a:pathLst>
                <a:path w="693420" h="142239">
                  <a:moveTo>
                    <a:pt x="693420" y="0"/>
                  </a:moveTo>
                  <a:lnTo>
                    <a:pt x="0" y="0"/>
                  </a:lnTo>
                  <a:lnTo>
                    <a:pt x="0" y="141731"/>
                  </a:lnTo>
                  <a:lnTo>
                    <a:pt x="693420" y="141731"/>
                  </a:lnTo>
                  <a:lnTo>
                    <a:pt x="6934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182780" y="4856664"/>
            <a:ext cx="718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ED7D31"/>
                </a:solidFill>
                <a:latin typeface="Times New Roman"/>
                <a:cs typeface="Times New Roman"/>
              </a:rPr>
              <a:t>Optical</a:t>
            </a:r>
            <a:r>
              <a:rPr dirty="0" sz="1000" spc="-45" b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sz="1000" spc="-10" b="1">
                <a:solidFill>
                  <a:srgbClr val="ED7D31"/>
                </a:solidFill>
                <a:latin typeface="Times New Roman"/>
                <a:cs typeface="Times New Roman"/>
              </a:rPr>
              <a:t>fiber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917737" y="5686487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imes New Roman"/>
                <a:cs typeface="Times New Roman"/>
              </a:rPr>
              <a:t>53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696852" y="3264805"/>
            <a:ext cx="5545455" cy="2124710"/>
            <a:chOff x="2696852" y="3264805"/>
            <a:chExt cx="5545455" cy="2124710"/>
          </a:xfrm>
        </p:grpSpPr>
        <p:sp>
          <p:nvSpPr>
            <p:cNvPr id="23" name="object 23" descr=""/>
            <p:cNvSpPr/>
            <p:nvPr/>
          </p:nvSpPr>
          <p:spPr>
            <a:xfrm>
              <a:off x="2715902" y="4367228"/>
              <a:ext cx="764540" cy="1003300"/>
            </a:xfrm>
            <a:custGeom>
              <a:avLst/>
              <a:gdLst/>
              <a:ahLst/>
              <a:cxnLst/>
              <a:rect l="l" t="t" r="r" b="b"/>
              <a:pathLst>
                <a:path w="764539" h="1003300">
                  <a:moveTo>
                    <a:pt x="165809" y="77638"/>
                  </a:moveTo>
                  <a:lnTo>
                    <a:pt x="182639" y="40690"/>
                  </a:lnTo>
                  <a:lnTo>
                    <a:pt x="211333" y="13992"/>
                  </a:lnTo>
                  <a:lnTo>
                    <a:pt x="247946" y="0"/>
                  </a:lnTo>
                  <a:lnTo>
                    <a:pt x="288529" y="1171"/>
                  </a:lnTo>
                  <a:lnTo>
                    <a:pt x="686864" y="93691"/>
                  </a:lnTo>
                  <a:lnTo>
                    <a:pt x="723813" y="110513"/>
                  </a:lnTo>
                  <a:lnTo>
                    <a:pt x="750515" y="139204"/>
                  </a:lnTo>
                  <a:lnTo>
                    <a:pt x="764508" y="175815"/>
                  </a:lnTo>
                  <a:lnTo>
                    <a:pt x="763331" y="216398"/>
                  </a:lnTo>
                  <a:lnTo>
                    <a:pt x="598688" y="925325"/>
                  </a:lnTo>
                  <a:lnTo>
                    <a:pt x="581865" y="962272"/>
                  </a:lnTo>
                  <a:lnTo>
                    <a:pt x="553174" y="988971"/>
                  </a:lnTo>
                  <a:lnTo>
                    <a:pt x="516563" y="1002963"/>
                  </a:lnTo>
                  <a:lnTo>
                    <a:pt x="475981" y="1001791"/>
                  </a:lnTo>
                  <a:lnTo>
                    <a:pt x="77632" y="909272"/>
                  </a:lnTo>
                  <a:lnTo>
                    <a:pt x="40685" y="892449"/>
                  </a:lnTo>
                  <a:lnTo>
                    <a:pt x="13988" y="863758"/>
                  </a:lnTo>
                  <a:lnTo>
                    <a:pt x="0" y="827147"/>
                  </a:lnTo>
                  <a:lnTo>
                    <a:pt x="1178" y="786564"/>
                  </a:lnTo>
                  <a:lnTo>
                    <a:pt x="165809" y="77638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135524" y="3283855"/>
              <a:ext cx="1087755" cy="1296035"/>
            </a:xfrm>
            <a:custGeom>
              <a:avLst/>
              <a:gdLst/>
              <a:ahLst/>
              <a:cxnLst/>
              <a:rect l="l" t="t" r="r" b="b"/>
              <a:pathLst>
                <a:path w="1087754" h="1296035">
                  <a:moveTo>
                    <a:pt x="115620" y="140855"/>
                  </a:moveTo>
                  <a:lnTo>
                    <a:pt x="127017" y="98554"/>
                  </a:lnTo>
                  <a:lnTo>
                    <a:pt x="148385" y="61992"/>
                  </a:lnTo>
                  <a:lnTo>
                    <a:pt x="177980" y="32513"/>
                  </a:lnTo>
                  <a:lnTo>
                    <a:pt x="214059" y="11459"/>
                  </a:lnTo>
                  <a:lnTo>
                    <a:pt x="254878" y="174"/>
                  </a:lnTo>
                  <a:lnTo>
                    <a:pt x="298691" y="0"/>
                  </a:lnTo>
                  <a:lnTo>
                    <a:pt x="946505" y="84416"/>
                  </a:lnTo>
                  <a:lnTo>
                    <a:pt x="988806" y="95814"/>
                  </a:lnTo>
                  <a:lnTo>
                    <a:pt x="1025368" y="117184"/>
                  </a:lnTo>
                  <a:lnTo>
                    <a:pt x="1054847" y="146781"/>
                  </a:lnTo>
                  <a:lnTo>
                    <a:pt x="1075901" y="182861"/>
                  </a:lnTo>
                  <a:lnTo>
                    <a:pt x="1087187" y="223678"/>
                  </a:lnTo>
                  <a:lnTo>
                    <a:pt x="1087361" y="267487"/>
                  </a:lnTo>
                  <a:lnTo>
                    <a:pt x="971740" y="1154734"/>
                  </a:lnTo>
                  <a:lnTo>
                    <a:pt x="960348" y="1197034"/>
                  </a:lnTo>
                  <a:lnTo>
                    <a:pt x="938982" y="1233594"/>
                  </a:lnTo>
                  <a:lnTo>
                    <a:pt x="909386" y="1263072"/>
                  </a:lnTo>
                  <a:lnTo>
                    <a:pt x="873307" y="1284125"/>
                  </a:lnTo>
                  <a:lnTo>
                    <a:pt x="832491" y="1295411"/>
                  </a:lnTo>
                  <a:lnTo>
                    <a:pt x="788682" y="1295590"/>
                  </a:lnTo>
                  <a:lnTo>
                    <a:pt x="140855" y="1211160"/>
                  </a:lnTo>
                  <a:lnTo>
                    <a:pt x="98554" y="1199768"/>
                  </a:lnTo>
                  <a:lnTo>
                    <a:pt x="61992" y="1178402"/>
                  </a:lnTo>
                  <a:lnTo>
                    <a:pt x="32513" y="1148807"/>
                  </a:lnTo>
                  <a:lnTo>
                    <a:pt x="11459" y="1112728"/>
                  </a:lnTo>
                  <a:lnTo>
                    <a:pt x="174" y="1071911"/>
                  </a:lnTo>
                  <a:lnTo>
                    <a:pt x="0" y="1028103"/>
                  </a:lnTo>
                  <a:lnTo>
                    <a:pt x="115620" y="14085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941243" y="4493755"/>
            <a:ext cx="463550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Athletic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941243" y="4646155"/>
            <a:ext cx="274320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Field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388377" y="3557904"/>
            <a:ext cx="721360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1000" b="1">
                <a:solidFill>
                  <a:srgbClr val="C00000"/>
                </a:solidFill>
                <a:latin typeface="Times New Roman"/>
                <a:cs typeface="Times New Roman"/>
              </a:rPr>
              <a:t>Tennis</a:t>
            </a:r>
            <a:r>
              <a:rPr dirty="0" sz="1000" spc="-4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Court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482154" y="4030471"/>
            <a:ext cx="489584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Baseball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482154" y="4182871"/>
            <a:ext cx="274320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75"/>
              </a:lnSpc>
            </a:pPr>
            <a:r>
              <a:rPr dirty="0" sz="1000" spc="-10" b="1">
                <a:solidFill>
                  <a:srgbClr val="C00000"/>
                </a:solidFill>
                <a:latin typeface="Times New Roman"/>
                <a:cs typeface="Times New Roman"/>
              </a:rPr>
              <a:t>Field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399717" y="4662103"/>
            <a:ext cx="1906270" cy="1284605"/>
            <a:chOff x="5399717" y="4662103"/>
            <a:chExt cx="1906270" cy="1284605"/>
          </a:xfrm>
        </p:grpSpPr>
        <p:sp>
          <p:nvSpPr>
            <p:cNvPr id="31" name="object 31" descr=""/>
            <p:cNvSpPr/>
            <p:nvPr/>
          </p:nvSpPr>
          <p:spPr>
            <a:xfrm>
              <a:off x="6064757" y="5776721"/>
              <a:ext cx="238125" cy="151130"/>
            </a:xfrm>
            <a:custGeom>
              <a:avLst/>
              <a:gdLst/>
              <a:ahLst/>
              <a:cxnLst/>
              <a:rect l="l" t="t" r="r" b="b"/>
              <a:pathLst>
                <a:path w="238125" h="151129">
                  <a:moveTo>
                    <a:pt x="0" y="25145"/>
                  </a:moveTo>
                  <a:lnTo>
                    <a:pt x="1977" y="15355"/>
                  </a:lnTo>
                  <a:lnTo>
                    <a:pt x="7367" y="7362"/>
                  </a:lnTo>
                  <a:lnTo>
                    <a:pt x="15360" y="1975"/>
                  </a:lnTo>
                  <a:lnTo>
                    <a:pt x="25146" y="0"/>
                  </a:lnTo>
                  <a:lnTo>
                    <a:pt x="212597" y="0"/>
                  </a:lnTo>
                  <a:lnTo>
                    <a:pt x="222383" y="1975"/>
                  </a:lnTo>
                  <a:lnTo>
                    <a:pt x="230376" y="7362"/>
                  </a:lnTo>
                  <a:lnTo>
                    <a:pt x="235766" y="15355"/>
                  </a:lnTo>
                  <a:lnTo>
                    <a:pt x="237744" y="25145"/>
                  </a:lnTo>
                  <a:lnTo>
                    <a:pt x="237744" y="125729"/>
                  </a:lnTo>
                  <a:lnTo>
                    <a:pt x="235766" y="135515"/>
                  </a:lnTo>
                  <a:lnTo>
                    <a:pt x="230376" y="143508"/>
                  </a:lnTo>
                  <a:lnTo>
                    <a:pt x="222383" y="148898"/>
                  </a:lnTo>
                  <a:lnTo>
                    <a:pt x="212597" y="150875"/>
                  </a:lnTo>
                  <a:lnTo>
                    <a:pt x="25146" y="150875"/>
                  </a:lnTo>
                  <a:lnTo>
                    <a:pt x="15360" y="148898"/>
                  </a:lnTo>
                  <a:lnTo>
                    <a:pt x="7367" y="143508"/>
                  </a:lnTo>
                  <a:lnTo>
                    <a:pt x="1977" y="135515"/>
                  </a:lnTo>
                  <a:lnTo>
                    <a:pt x="0" y="125729"/>
                  </a:lnTo>
                  <a:lnTo>
                    <a:pt x="0" y="25145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414004" y="4676391"/>
              <a:ext cx="770255" cy="1100455"/>
            </a:xfrm>
            <a:custGeom>
              <a:avLst/>
              <a:gdLst/>
              <a:ahLst/>
              <a:cxnLst/>
              <a:rect l="l" t="t" r="r" b="b"/>
              <a:pathLst>
                <a:path w="770254" h="1100454">
                  <a:moveTo>
                    <a:pt x="770039" y="110002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156870" y="5621883"/>
              <a:ext cx="1149350" cy="128270"/>
            </a:xfrm>
            <a:custGeom>
              <a:avLst/>
              <a:gdLst/>
              <a:ahLst/>
              <a:cxnLst/>
              <a:rect l="l" t="t" r="r" b="b"/>
              <a:pathLst>
                <a:path w="1149350" h="128270">
                  <a:moveTo>
                    <a:pt x="1149096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1149096" y="128015"/>
                  </a:lnTo>
                  <a:lnTo>
                    <a:pt x="11490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156871" y="5484723"/>
            <a:ext cx="1556385" cy="12827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69"/>
              </a:lnSpc>
            </a:pPr>
            <a:r>
              <a:rPr dirty="0" sz="900" b="1">
                <a:solidFill>
                  <a:srgbClr val="00B0F0"/>
                </a:solidFill>
                <a:latin typeface="Times New Roman"/>
                <a:cs typeface="Times New Roman"/>
              </a:rPr>
              <a:t>Miin</a:t>
            </a:r>
            <a:r>
              <a:rPr dirty="0" sz="900" spc="-4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900" b="1">
                <a:solidFill>
                  <a:srgbClr val="00B0F0"/>
                </a:solidFill>
                <a:latin typeface="Times New Roman"/>
                <a:cs typeface="Times New Roman"/>
              </a:rPr>
              <a:t>Wu</a:t>
            </a:r>
            <a:r>
              <a:rPr dirty="0" sz="900" spc="-1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900" b="1">
                <a:solidFill>
                  <a:srgbClr val="00B0F0"/>
                </a:solidFill>
                <a:latin typeface="Times New Roman"/>
                <a:cs typeface="Times New Roman"/>
              </a:rPr>
              <a:t>School</a:t>
            </a:r>
            <a:r>
              <a:rPr dirty="0" sz="900" spc="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900" b="1">
                <a:solidFill>
                  <a:srgbClr val="00B0F0"/>
                </a:solidFill>
                <a:latin typeface="Times New Roman"/>
                <a:cs typeface="Times New Roman"/>
              </a:rPr>
              <a:t>of</a:t>
            </a:r>
            <a:r>
              <a:rPr dirty="0" sz="900" spc="-1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900" spc="-10" b="1">
                <a:solidFill>
                  <a:srgbClr val="00B0F0"/>
                </a:solidFill>
                <a:latin typeface="Times New Roman"/>
                <a:cs typeface="Times New Roman"/>
              </a:rPr>
              <a:t>Computing,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156873" y="5595467"/>
            <a:ext cx="1161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0B0F0"/>
                </a:solidFill>
                <a:latin typeface="Times New Roman"/>
                <a:cs typeface="Times New Roman"/>
              </a:rPr>
              <a:t>Edge</a:t>
            </a:r>
            <a:r>
              <a:rPr dirty="0" sz="900" spc="-2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900" b="1">
                <a:solidFill>
                  <a:srgbClr val="00B0F0"/>
                </a:solidFill>
                <a:latin typeface="Times New Roman"/>
                <a:cs typeface="Times New Roman"/>
              </a:rPr>
              <a:t>Cloud</a:t>
            </a:r>
            <a:r>
              <a:rPr dirty="0" sz="900" spc="-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900" spc="-10" b="1">
                <a:solidFill>
                  <a:srgbClr val="00B0F0"/>
                </a:solidFill>
                <a:latin typeface="Times New Roman"/>
                <a:cs typeface="Times New Roman"/>
              </a:rPr>
              <a:t>Computing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279647" y="3546347"/>
            <a:ext cx="4032885" cy="1840864"/>
            <a:chOff x="3279647" y="3546347"/>
            <a:chExt cx="4032885" cy="1840864"/>
          </a:xfrm>
        </p:grpSpPr>
        <p:sp>
          <p:nvSpPr>
            <p:cNvPr id="37" name="object 37" descr=""/>
            <p:cNvSpPr/>
            <p:nvPr/>
          </p:nvSpPr>
          <p:spPr>
            <a:xfrm>
              <a:off x="5414013" y="4696202"/>
              <a:ext cx="1884045" cy="676910"/>
            </a:xfrm>
            <a:custGeom>
              <a:avLst/>
              <a:gdLst/>
              <a:ahLst/>
              <a:cxnLst/>
              <a:rect l="l" t="t" r="r" b="b"/>
              <a:pathLst>
                <a:path w="1884045" h="676910">
                  <a:moveTo>
                    <a:pt x="1883689" y="67668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397757" y="4676398"/>
              <a:ext cx="1696085" cy="262890"/>
            </a:xfrm>
            <a:custGeom>
              <a:avLst/>
              <a:gdLst/>
              <a:ahLst/>
              <a:cxnLst/>
              <a:rect l="l" t="t" r="r" b="b"/>
              <a:pathLst>
                <a:path w="1696085" h="262889">
                  <a:moveTo>
                    <a:pt x="0" y="262407"/>
                  </a:moveTo>
                  <a:lnTo>
                    <a:pt x="1695500" y="0"/>
                  </a:lnTo>
                </a:path>
              </a:pathLst>
            </a:custGeom>
            <a:ln w="28575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502913" y="3632453"/>
              <a:ext cx="1631314" cy="781050"/>
            </a:xfrm>
            <a:custGeom>
              <a:avLst/>
              <a:gdLst/>
              <a:ahLst/>
              <a:cxnLst/>
              <a:rect l="l" t="t" r="r" b="b"/>
              <a:pathLst>
                <a:path w="1631314" h="781050">
                  <a:moveTo>
                    <a:pt x="0" y="0"/>
                  </a:moveTo>
                  <a:lnTo>
                    <a:pt x="1631251" y="780453"/>
                  </a:lnTo>
                </a:path>
              </a:pathLst>
            </a:custGeom>
            <a:ln w="28575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298697" y="3565397"/>
              <a:ext cx="204470" cy="117475"/>
            </a:xfrm>
            <a:custGeom>
              <a:avLst/>
              <a:gdLst/>
              <a:ahLst/>
              <a:cxnLst/>
              <a:rect l="l" t="t" r="r" b="b"/>
              <a:pathLst>
                <a:path w="204470" h="117475">
                  <a:moveTo>
                    <a:pt x="0" y="19558"/>
                  </a:moveTo>
                  <a:lnTo>
                    <a:pt x="1536" y="11942"/>
                  </a:lnTo>
                  <a:lnTo>
                    <a:pt x="5726" y="5726"/>
                  </a:lnTo>
                  <a:lnTo>
                    <a:pt x="11942" y="1536"/>
                  </a:lnTo>
                  <a:lnTo>
                    <a:pt x="19558" y="0"/>
                  </a:lnTo>
                  <a:lnTo>
                    <a:pt x="184658" y="0"/>
                  </a:lnTo>
                  <a:lnTo>
                    <a:pt x="192273" y="1536"/>
                  </a:lnTo>
                  <a:lnTo>
                    <a:pt x="198489" y="5726"/>
                  </a:lnTo>
                  <a:lnTo>
                    <a:pt x="202679" y="11942"/>
                  </a:lnTo>
                  <a:lnTo>
                    <a:pt x="204215" y="19558"/>
                  </a:lnTo>
                  <a:lnTo>
                    <a:pt x="204215" y="97790"/>
                  </a:lnTo>
                  <a:lnTo>
                    <a:pt x="202679" y="105400"/>
                  </a:lnTo>
                  <a:lnTo>
                    <a:pt x="198489" y="111617"/>
                  </a:lnTo>
                  <a:lnTo>
                    <a:pt x="192273" y="115810"/>
                  </a:lnTo>
                  <a:lnTo>
                    <a:pt x="184658" y="117348"/>
                  </a:lnTo>
                  <a:lnTo>
                    <a:pt x="19558" y="117348"/>
                  </a:lnTo>
                  <a:lnTo>
                    <a:pt x="11942" y="115810"/>
                  </a:lnTo>
                  <a:lnTo>
                    <a:pt x="5726" y="111617"/>
                  </a:lnTo>
                  <a:lnTo>
                    <a:pt x="1536" y="105400"/>
                  </a:lnTo>
                  <a:lnTo>
                    <a:pt x="0" y="97790"/>
                  </a:lnTo>
                  <a:lnTo>
                    <a:pt x="0" y="19558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3050565" y="3662260"/>
            <a:ext cx="241300" cy="12827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69"/>
              </a:lnSpc>
            </a:pPr>
            <a:r>
              <a:rPr dirty="0" sz="900">
                <a:solidFill>
                  <a:srgbClr val="00B0F0"/>
                </a:solidFill>
                <a:latin typeface="Lucida Sans Unicode"/>
                <a:cs typeface="Lucida Sans Unicode"/>
              </a:rPr>
              <a:t>䵈</a:t>
            </a:r>
            <a:r>
              <a:rPr dirty="0" sz="900" spc="-50">
                <a:solidFill>
                  <a:srgbClr val="00B0F0"/>
                </a:solidFill>
                <a:latin typeface="Lucida Sans Unicode"/>
                <a:cs typeface="Lucida Sans Unicode"/>
              </a:rPr>
              <a:t>ⷽ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050565" y="3799420"/>
            <a:ext cx="355600" cy="12827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69"/>
              </a:lnSpc>
            </a:pPr>
            <a:r>
              <a:rPr dirty="0" sz="900" spc="-20">
                <a:solidFill>
                  <a:srgbClr val="00B0F0"/>
                </a:solidFill>
                <a:latin typeface="Lucida Sans Unicode"/>
                <a:cs typeface="Lucida Sans Unicode"/>
              </a:rPr>
              <a:t>廱㑕⭌</a:t>
            </a:r>
            <a:endParaRPr sz="900">
              <a:latin typeface="Lucida Sans Unicode"/>
              <a:cs typeface="Lucida Sans Unicode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1788" y="4672584"/>
            <a:ext cx="242315" cy="155447"/>
          </a:xfrm>
          <a:prstGeom prst="rect">
            <a:avLst/>
          </a:prstGeom>
        </p:spPr>
      </p:pic>
      <p:sp>
        <p:nvSpPr>
          <p:cNvPr id="44" name="object 44" descr=""/>
          <p:cNvSpPr txBox="1"/>
          <p:nvPr/>
        </p:nvSpPr>
        <p:spPr>
          <a:xfrm>
            <a:off x="5454103" y="4581220"/>
            <a:ext cx="416559" cy="14986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20"/>
              </a:lnSpc>
            </a:pPr>
            <a:r>
              <a:rPr dirty="0" sz="1050" b="1">
                <a:solidFill>
                  <a:srgbClr val="FF0000"/>
                </a:solidFill>
                <a:latin typeface="Arial"/>
                <a:cs typeface="Arial"/>
              </a:rPr>
              <a:t>㇘</a:t>
            </a:r>
            <a:r>
              <a:rPr dirty="0" sz="1050" spc="-25" b="1">
                <a:solidFill>
                  <a:srgbClr val="FF0000"/>
                </a:solidFill>
                <a:latin typeface="Arial"/>
                <a:cs typeface="Arial"/>
              </a:rPr>
              <a:t>ね⭌</a:t>
            </a:r>
            <a:endParaRPr sz="10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901849" y="919000"/>
            <a:ext cx="28143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695" indent="-213995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226695" algn="l"/>
              </a:tabLst>
            </a:pPr>
            <a:r>
              <a:rPr dirty="0" sz="1500" b="1">
                <a:solidFill>
                  <a:srgbClr val="FF0000"/>
                </a:solidFill>
                <a:latin typeface="Malgun Gothic"/>
                <a:cs typeface="Malgun Gothic"/>
              </a:rPr>
              <a:t>寈㒚ᴮ</a:t>
            </a:r>
            <a:r>
              <a:rPr dirty="0" sz="1500" spc="-90" b="1">
                <a:solidFill>
                  <a:srgbClr val="FF0000"/>
                </a:solidFill>
                <a:latin typeface="Malgun Gothic"/>
                <a:cs typeface="Malgun Gothic"/>
              </a:rPr>
              <a:t>示 </a:t>
            </a:r>
            <a:r>
              <a:rPr dirty="0" sz="1500">
                <a:latin typeface="Wingdings"/>
                <a:cs typeface="Wingdings"/>
              </a:rPr>
              <a:t></a:t>
            </a:r>
            <a:r>
              <a:rPr dirty="0" sz="1500" b="1">
                <a:latin typeface="Malgun Gothic"/>
                <a:cs typeface="Malgun Gothic"/>
              </a:rPr>
              <a:t>䲳䱢</a:t>
            </a:r>
            <a:r>
              <a:rPr dirty="0" sz="1500">
                <a:latin typeface="Wingdings"/>
                <a:cs typeface="Wingdings"/>
              </a:rPr>
              <a:t></a:t>
            </a:r>
            <a:r>
              <a:rPr dirty="0" sz="1500" b="1">
                <a:latin typeface="Malgun Gothic"/>
                <a:cs typeface="Malgun Gothic"/>
              </a:rPr>
              <a:t>㐞⹲</a:t>
            </a:r>
            <a:r>
              <a:rPr dirty="0" sz="1500" spc="-50" b="1">
                <a:latin typeface="Malgun Gothic"/>
                <a:cs typeface="Malgun Gothic"/>
              </a:rPr>
              <a:t>㥠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26909" y="371849"/>
            <a:ext cx="3084830" cy="2654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69875" indent="-257175">
              <a:lnSpc>
                <a:spcPct val="100000"/>
              </a:lnSpc>
              <a:spcBef>
                <a:spcPts val="120"/>
              </a:spcBef>
              <a:buFont typeface="Wingdings"/>
              <a:buChar char=""/>
              <a:tabLst>
                <a:tab pos="269875" algn="l"/>
              </a:tabLst>
            </a:pPr>
            <a:r>
              <a:rPr dirty="0" sz="1550" spc="275" b="1">
                <a:latin typeface="Times New Roman"/>
                <a:cs typeface="Times New Roman"/>
              </a:rPr>
              <a:t>Ꮿ௃࠻:ၗ਑ԏ໣Ϸϩ݋</a:t>
            </a:r>
            <a:r>
              <a:rPr dirty="0" sz="1550" spc="445" b="1">
                <a:latin typeface="Times New Roman"/>
                <a:cs typeface="Times New Roman"/>
              </a:rPr>
              <a:t> </a:t>
            </a:r>
            <a:r>
              <a:rPr dirty="0" sz="1550" spc="170" b="1">
                <a:latin typeface="Times New Roman"/>
                <a:cs typeface="Times New Roman"/>
              </a:rPr>
              <a:t>(1/2)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78739" y="75959"/>
            <a:ext cx="67691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0" b="1">
                <a:latin typeface="Times New Roman"/>
                <a:cs typeface="Times New Roman"/>
              </a:rPr>
              <a:t>5.1.1</a:t>
            </a:r>
            <a:r>
              <a:rPr dirty="0" sz="1800" spc="3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AI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Edge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Cloud</a:t>
            </a:r>
            <a:r>
              <a:rPr dirty="0" sz="1800" spc="335" b="1">
                <a:latin typeface="Times New Roman"/>
                <a:cs typeface="Times New Roman"/>
              </a:rPr>
              <a:t> </a:t>
            </a:r>
            <a:r>
              <a:rPr dirty="0" sz="1800" spc="-40" b="1">
                <a:latin typeface="Times New Roman"/>
                <a:cs typeface="Times New Roman"/>
              </a:rPr>
              <a:t>Computing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Platform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spc="130" b="1">
                <a:latin typeface="Times New Roman"/>
                <a:cs typeface="Times New Roman"/>
              </a:rPr>
              <a:t>for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spc="95" b="1">
                <a:latin typeface="Times New Roman"/>
                <a:cs typeface="Times New Roman"/>
              </a:rPr>
              <a:t>the</a:t>
            </a:r>
            <a:r>
              <a:rPr dirty="0" sz="1800" spc="33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Smart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spc="55" b="1">
                <a:latin typeface="Times New Roman"/>
                <a:cs typeface="Times New Roman"/>
              </a:rPr>
              <a:t>Sports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625466" y="3448507"/>
            <a:ext cx="0" cy="387350"/>
          </a:xfrm>
          <a:custGeom>
            <a:avLst/>
            <a:gdLst/>
            <a:ahLst/>
            <a:cxnLst/>
            <a:rect l="l" t="t" r="r" b="b"/>
            <a:pathLst>
              <a:path w="0" h="387350">
                <a:moveTo>
                  <a:pt x="0" y="0"/>
                </a:moveTo>
                <a:lnTo>
                  <a:pt x="0" y="387041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625466" y="3206495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3995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625466" y="2545012"/>
            <a:ext cx="0" cy="520065"/>
          </a:xfrm>
          <a:custGeom>
            <a:avLst/>
            <a:gdLst/>
            <a:ahLst/>
            <a:cxnLst/>
            <a:rect l="l" t="t" r="r" b="b"/>
            <a:pathLst>
              <a:path w="0" h="520064">
                <a:moveTo>
                  <a:pt x="0" y="0"/>
                </a:moveTo>
                <a:lnTo>
                  <a:pt x="0" y="519751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4619116" y="2545012"/>
            <a:ext cx="2002155" cy="1290955"/>
            <a:chOff x="4619116" y="2545012"/>
            <a:chExt cx="2002155" cy="1290955"/>
          </a:xfrm>
        </p:grpSpPr>
        <p:sp>
          <p:nvSpPr>
            <p:cNvPr id="6" name="object 6" descr=""/>
            <p:cNvSpPr/>
            <p:nvPr/>
          </p:nvSpPr>
          <p:spPr>
            <a:xfrm>
              <a:off x="6614661" y="2545012"/>
              <a:ext cx="0" cy="1290955"/>
            </a:xfrm>
            <a:custGeom>
              <a:avLst/>
              <a:gdLst/>
              <a:ahLst/>
              <a:cxnLst/>
              <a:rect l="l" t="t" r="r" b="b"/>
              <a:pathLst>
                <a:path w="0" h="1290954">
                  <a:moveTo>
                    <a:pt x="0" y="0"/>
                  </a:moveTo>
                  <a:lnTo>
                    <a:pt x="0" y="1290535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619116" y="2551362"/>
              <a:ext cx="2002155" cy="0"/>
            </a:xfrm>
            <a:custGeom>
              <a:avLst/>
              <a:gdLst/>
              <a:ahLst/>
              <a:cxnLst/>
              <a:rect l="l" t="t" r="r" b="b"/>
              <a:pathLst>
                <a:path w="2002154" h="0">
                  <a:moveTo>
                    <a:pt x="0" y="0"/>
                  </a:moveTo>
                  <a:lnTo>
                    <a:pt x="2001888" y="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19116" y="3829199"/>
              <a:ext cx="2002155" cy="0"/>
            </a:xfrm>
            <a:custGeom>
              <a:avLst/>
              <a:gdLst/>
              <a:ahLst/>
              <a:cxnLst/>
              <a:rect l="l" t="t" r="r" b="b"/>
              <a:pathLst>
                <a:path w="2002154" h="0">
                  <a:moveTo>
                    <a:pt x="0" y="0"/>
                  </a:moveTo>
                  <a:lnTo>
                    <a:pt x="2001888" y="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91439" y="4814074"/>
            <a:ext cx="177165" cy="140335"/>
          </a:xfrm>
          <a:custGeom>
            <a:avLst/>
            <a:gdLst/>
            <a:ahLst/>
            <a:cxnLst/>
            <a:rect l="l" t="t" r="r" b="b"/>
            <a:pathLst>
              <a:path w="177165" h="140335">
                <a:moveTo>
                  <a:pt x="176784" y="0"/>
                </a:moveTo>
                <a:lnTo>
                  <a:pt x="0" y="0"/>
                </a:lnTo>
                <a:lnTo>
                  <a:pt x="0" y="140207"/>
                </a:lnTo>
                <a:lnTo>
                  <a:pt x="176784" y="140207"/>
                </a:lnTo>
                <a:lnTo>
                  <a:pt x="17678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8739" y="4796805"/>
            <a:ext cx="5321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0000"/>
                </a:solidFill>
                <a:latin typeface="Calibri"/>
                <a:cs typeface="Calibri"/>
              </a:rPr>
              <a:t>PoE</a:t>
            </a:r>
            <a:r>
              <a:rPr dirty="0" sz="9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Switch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6204" y="1250061"/>
            <a:ext cx="4166235" cy="4036695"/>
            <a:chOff x="116204" y="1250061"/>
            <a:chExt cx="4166235" cy="4036695"/>
          </a:xfrm>
        </p:grpSpPr>
        <p:sp>
          <p:nvSpPr>
            <p:cNvPr id="12" name="object 12" descr=""/>
            <p:cNvSpPr/>
            <p:nvPr/>
          </p:nvSpPr>
          <p:spPr>
            <a:xfrm>
              <a:off x="125729" y="1259586"/>
              <a:ext cx="2604770" cy="4017645"/>
            </a:xfrm>
            <a:custGeom>
              <a:avLst/>
              <a:gdLst/>
              <a:ahLst/>
              <a:cxnLst/>
              <a:rect l="l" t="t" r="r" b="b"/>
              <a:pathLst>
                <a:path w="2604770" h="4017645">
                  <a:moveTo>
                    <a:pt x="0" y="4017264"/>
                  </a:moveTo>
                  <a:lnTo>
                    <a:pt x="2604516" y="4017264"/>
                  </a:lnTo>
                  <a:lnTo>
                    <a:pt x="2604516" y="0"/>
                  </a:lnTo>
                  <a:lnTo>
                    <a:pt x="0" y="0"/>
                  </a:lnTo>
                  <a:lnTo>
                    <a:pt x="0" y="401726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115" y="1524000"/>
              <a:ext cx="156972" cy="3627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9503" y="3206496"/>
              <a:ext cx="1392936" cy="39623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792729" y="2518410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5" h="0">
                  <a:moveTo>
                    <a:pt x="0" y="0"/>
                  </a:moveTo>
                  <a:lnTo>
                    <a:pt x="565480" y="0"/>
                  </a:lnTo>
                </a:path>
              </a:pathLst>
            </a:custGeom>
            <a:ln w="254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807969" y="2935986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5" h="0">
                  <a:moveTo>
                    <a:pt x="0" y="0"/>
                  </a:moveTo>
                  <a:lnTo>
                    <a:pt x="565480" y="0"/>
                  </a:lnTo>
                </a:path>
              </a:pathLst>
            </a:custGeom>
            <a:ln w="25400">
              <a:solidFill>
                <a:srgbClr val="2E75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376485" y="2396654"/>
              <a:ext cx="852169" cy="231775"/>
            </a:xfrm>
            <a:custGeom>
              <a:avLst/>
              <a:gdLst/>
              <a:ahLst/>
              <a:cxnLst/>
              <a:rect l="l" t="t" r="r" b="b"/>
              <a:pathLst>
                <a:path w="852170" h="231775">
                  <a:moveTo>
                    <a:pt x="851916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0" y="128016"/>
                  </a:lnTo>
                  <a:lnTo>
                    <a:pt x="0" y="231648"/>
                  </a:lnTo>
                  <a:lnTo>
                    <a:pt x="475488" y="231648"/>
                  </a:lnTo>
                  <a:lnTo>
                    <a:pt x="475488" y="128016"/>
                  </a:lnTo>
                  <a:lnTo>
                    <a:pt x="851916" y="128016"/>
                  </a:lnTo>
                  <a:lnTo>
                    <a:pt x="85191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3363780" y="2394627"/>
            <a:ext cx="857885" cy="24447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200"/>
              </a:spcBef>
            </a:pPr>
            <a:r>
              <a:rPr dirty="0" sz="750" b="1">
                <a:solidFill>
                  <a:srgbClr val="FF0000"/>
                </a:solidFill>
                <a:latin typeface="Microsoft JhengHei"/>
                <a:cs typeface="Microsoft JhengHei"/>
              </a:rPr>
              <a:t>Optical</a:t>
            </a:r>
            <a:r>
              <a:rPr dirty="0" sz="750" spc="-2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750" b="1">
                <a:solidFill>
                  <a:srgbClr val="FF0000"/>
                </a:solidFill>
                <a:latin typeface="Microsoft JhengHei"/>
                <a:cs typeface="Microsoft JhengHei"/>
              </a:rPr>
              <a:t>Fiber,</a:t>
            </a:r>
            <a:r>
              <a:rPr dirty="0" sz="750" spc="-3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750" spc="-25" b="1">
                <a:solidFill>
                  <a:srgbClr val="FF0000"/>
                </a:solidFill>
                <a:latin typeface="Microsoft JhengHei"/>
                <a:cs typeface="Microsoft JhengHei"/>
              </a:rPr>
              <a:t>CHT</a:t>
            </a:r>
            <a:r>
              <a:rPr dirty="0" sz="750" spc="5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750" b="1">
                <a:solidFill>
                  <a:srgbClr val="FF0000"/>
                </a:solidFill>
                <a:latin typeface="Microsoft JhengHei"/>
                <a:cs typeface="Microsoft JhengHei"/>
              </a:rPr>
              <a:t>private</a:t>
            </a:r>
            <a:r>
              <a:rPr dirty="0" sz="750" spc="-3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750" spc="-25" b="1">
                <a:solidFill>
                  <a:srgbClr val="FF0000"/>
                </a:solidFill>
                <a:latin typeface="Microsoft JhengHei"/>
                <a:cs typeface="Microsoft JhengHei"/>
              </a:rPr>
              <a:t>5G</a:t>
            </a:r>
            <a:endParaRPr sz="750">
              <a:latin typeface="Microsoft JhengHei"/>
              <a:cs typeface="Microsoft JhengHe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744" y="3640912"/>
            <a:ext cx="257232" cy="245287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4550688" y="1242176"/>
            <a:ext cx="1884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Times New Roman"/>
                <a:cs typeface="Times New Roman"/>
              </a:rPr>
              <a:t>2.</a:t>
            </a:r>
            <a:r>
              <a:rPr dirty="0" sz="1200" spc="-30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NCKU</a:t>
            </a:r>
            <a:r>
              <a:rPr dirty="0" sz="1200" spc="-25" b="1">
                <a:latin typeface="Times New Roman"/>
                <a:cs typeface="Times New Roman"/>
              </a:rPr>
              <a:t> </a:t>
            </a:r>
            <a:r>
              <a:rPr dirty="0" sz="1200" b="1">
                <a:latin typeface="Times New Roman"/>
                <a:cs typeface="Times New Roman"/>
              </a:rPr>
              <a:t>Computing</a:t>
            </a:r>
            <a:r>
              <a:rPr dirty="0" sz="1200" spc="-45" b="1">
                <a:latin typeface="Times New Roman"/>
                <a:cs typeface="Times New Roman"/>
              </a:rPr>
              <a:t> </a:t>
            </a:r>
            <a:r>
              <a:rPr dirty="0" sz="1200" spc="-10" b="1">
                <a:latin typeface="Times New Roman"/>
                <a:cs typeface="Times New Roman"/>
              </a:rPr>
              <a:t>Center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599527" y="1561767"/>
            <a:ext cx="2014855" cy="859155"/>
            <a:chOff x="4599527" y="1561767"/>
            <a:chExt cx="2014855" cy="859155"/>
          </a:xfrm>
        </p:grpSpPr>
        <p:sp>
          <p:nvSpPr>
            <p:cNvPr id="22" name="object 22" descr=""/>
            <p:cNvSpPr/>
            <p:nvPr/>
          </p:nvSpPr>
          <p:spPr>
            <a:xfrm>
              <a:off x="4612227" y="1568117"/>
              <a:ext cx="0" cy="846455"/>
            </a:xfrm>
            <a:custGeom>
              <a:avLst/>
              <a:gdLst/>
              <a:ahLst/>
              <a:cxnLst/>
              <a:rect l="l" t="t" r="r" b="b"/>
              <a:pathLst>
                <a:path w="0" h="846455">
                  <a:moveTo>
                    <a:pt x="0" y="0"/>
                  </a:moveTo>
                  <a:lnTo>
                    <a:pt x="0" y="846226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601420" y="1568117"/>
              <a:ext cx="0" cy="846455"/>
            </a:xfrm>
            <a:custGeom>
              <a:avLst/>
              <a:gdLst/>
              <a:ahLst/>
              <a:cxnLst/>
              <a:rect l="l" t="t" r="r" b="b"/>
              <a:pathLst>
                <a:path w="0" h="846455">
                  <a:moveTo>
                    <a:pt x="0" y="0"/>
                  </a:moveTo>
                  <a:lnTo>
                    <a:pt x="0" y="846226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05877" y="1574467"/>
              <a:ext cx="2002155" cy="0"/>
            </a:xfrm>
            <a:custGeom>
              <a:avLst/>
              <a:gdLst/>
              <a:ahLst/>
              <a:cxnLst/>
              <a:rect l="l" t="t" r="r" b="b"/>
              <a:pathLst>
                <a:path w="2002154" h="0">
                  <a:moveTo>
                    <a:pt x="0" y="0"/>
                  </a:moveTo>
                  <a:lnTo>
                    <a:pt x="2001888" y="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605877" y="2407992"/>
              <a:ext cx="2002155" cy="0"/>
            </a:xfrm>
            <a:custGeom>
              <a:avLst/>
              <a:gdLst/>
              <a:ahLst/>
              <a:cxnLst/>
              <a:rect l="l" t="t" r="r" b="b"/>
              <a:pathLst>
                <a:path w="2002154" h="0">
                  <a:moveTo>
                    <a:pt x="0" y="0"/>
                  </a:moveTo>
                  <a:lnTo>
                    <a:pt x="2001888" y="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686300" y="1773937"/>
              <a:ext cx="1426845" cy="425450"/>
            </a:xfrm>
            <a:custGeom>
              <a:avLst/>
              <a:gdLst/>
              <a:ahLst/>
              <a:cxnLst/>
              <a:rect l="l" t="t" r="r" b="b"/>
              <a:pathLst>
                <a:path w="1426845" h="425450">
                  <a:moveTo>
                    <a:pt x="0" y="70865"/>
                  </a:moveTo>
                  <a:lnTo>
                    <a:pt x="5568" y="43280"/>
                  </a:lnTo>
                  <a:lnTo>
                    <a:pt x="20754" y="20754"/>
                  </a:lnTo>
                  <a:lnTo>
                    <a:pt x="43280" y="5568"/>
                  </a:lnTo>
                  <a:lnTo>
                    <a:pt x="70866" y="0"/>
                  </a:lnTo>
                  <a:lnTo>
                    <a:pt x="1355598" y="0"/>
                  </a:lnTo>
                  <a:lnTo>
                    <a:pt x="1383183" y="5568"/>
                  </a:lnTo>
                  <a:lnTo>
                    <a:pt x="1405709" y="20754"/>
                  </a:lnTo>
                  <a:lnTo>
                    <a:pt x="1420895" y="43280"/>
                  </a:lnTo>
                  <a:lnTo>
                    <a:pt x="1426464" y="70865"/>
                  </a:lnTo>
                  <a:lnTo>
                    <a:pt x="1426464" y="354329"/>
                  </a:lnTo>
                  <a:lnTo>
                    <a:pt x="1420895" y="381915"/>
                  </a:lnTo>
                  <a:lnTo>
                    <a:pt x="1405709" y="404441"/>
                  </a:lnTo>
                  <a:lnTo>
                    <a:pt x="1383183" y="419627"/>
                  </a:lnTo>
                  <a:lnTo>
                    <a:pt x="1355598" y="425195"/>
                  </a:lnTo>
                  <a:lnTo>
                    <a:pt x="70866" y="425195"/>
                  </a:lnTo>
                  <a:lnTo>
                    <a:pt x="43280" y="419627"/>
                  </a:lnTo>
                  <a:lnTo>
                    <a:pt x="20754" y="404441"/>
                  </a:lnTo>
                  <a:lnTo>
                    <a:pt x="5568" y="381915"/>
                  </a:lnTo>
                  <a:lnTo>
                    <a:pt x="0" y="354329"/>
                  </a:lnTo>
                  <a:lnTo>
                    <a:pt x="0" y="7086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4628507" y="1613317"/>
            <a:ext cx="19754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Microsoft JhengHei"/>
                <a:cs typeface="Microsoft JhengHei"/>
              </a:rPr>
              <a:t>ᳫ</a:t>
            </a:r>
            <a:r>
              <a:rPr dirty="0" sz="900" spc="-20" b="1">
                <a:latin typeface="Microsoft JhengHei"/>
                <a:cs typeface="Microsoft JhengHei"/>
              </a:rPr>
              <a:t>劭⫆䱰</a:t>
            </a:r>
            <a:endParaRPr sz="900">
              <a:latin typeface="Microsoft JhengHei"/>
              <a:cs typeface="Microsoft JhengHe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216905" y="1562159"/>
            <a:ext cx="1209675" cy="539115"/>
            <a:chOff x="3216905" y="1562159"/>
            <a:chExt cx="1209675" cy="539115"/>
          </a:xfrm>
        </p:grpSpPr>
        <p:sp>
          <p:nvSpPr>
            <p:cNvPr id="29" name="object 29" descr=""/>
            <p:cNvSpPr/>
            <p:nvPr/>
          </p:nvSpPr>
          <p:spPr>
            <a:xfrm>
              <a:off x="3223255" y="1568509"/>
              <a:ext cx="1196975" cy="526415"/>
            </a:xfrm>
            <a:custGeom>
              <a:avLst/>
              <a:gdLst/>
              <a:ahLst/>
              <a:cxnLst/>
              <a:rect l="l" t="t" r="r" b="b"/>
              <a:pathLst>
                <a:path w="1196975" h="526414">
                  <a:moveTo>
                    <a:pt x="108007" y="173056"/>
                  </a:moveTo>
                  <a:lnTo>
                    <a:pt x="128875" y="104692"/>
                  </a:lnTo>
                  <a:lnTo>
                    <a:pt x="163531" y="77437"/>
                  </a:lnTo>
                  <a:lnTo>
                    <a:pt x="210820" y="57565"/>
                  </a:lnTo>
                  <a:lnTo>
                    <a:pt x="268103" y="47148"/>
                  </a:lnTo>
                  <a:lnTo>
                    <a:pt x="299234" y="46188"/>
                  </a:lnTo>
                  <a:lnTo>
                    <a:pt x="329987" y="48306"/>
                  </a:lnTo>
                  <a:lnTo>
                    <a:pt x="359736" y="53426"/>
                  </a:lnTo>
                  <a:lnTo>
                    <a:pt x="387852" y="61474"/>
                  </a:lnTo>
                  <a:lnTo>
                    <a:pt x="425069" y="34329"/>
                  </a:lnTo>
                  <a:lnTo>
                    <a:pt x="475042" y="18392"/>
                  </a:lnTo>
                  <a:lnTo>
                    <a:pt x="531346" y="14843"/>
                  </a:lnTo>
                  <a:lnTo>
                    <a:pt x="587559" y="24860"/>
                  </a:lnTo>
                  <a:lnTo>
                    <a:pt x="596807" y="28060"/>
                  </a:lnTo>
                  <a:lnTo>
                    <a:pt x="605631" y="31650"/>
                  </a:lnTo>
                  <a:lnTo>
                    <a:pt x="613998" y="35613"/>
                  </a:lnTo>
                  <a:lnTo>
                    <a:pt x="621875" y="39935"/>
                  </a:lnTo>
                  <a:lnTo>
                    <a:pt x="651381" y="17268"/>
                  </a:lnTo>
                  <a:lnTo>
                    <a:pt x="691714" y="3608"/>
                  </a:lnTo>
                  <a:lnTo>
                    <a:pt x="737659" y="0"/>
                  </a:lnTo>
                  <a:lnTo>
                    <a:pt x="784003" y="7486"/>
                  </a:lnTo>
                  <a:lnTo>
                    <a:pt x="795992" y="11595"/>
                  </a:lnTo>
                  <a:lnTo>
                    <a:pt x="807085" y="16476"/>
                  </a:lnTo>
                  <a:lnTo>
                    <a:pt x="817178" y="22079"/>
                  </a:lnTo>
                  <a:lnTo>
                    <a:pt x="826167" y="28352"/>
                  </a:lnTo>
                  <a:lnTo>
                    <a:pt x="868082" y="8603"/>
                  </a:lnTo>
                  <a:lnTo>
                    <a:pt x="917715" y="265"/>
                  </a:lnTo>
                  <a:lnTo>
                    <a:pt x="968967" y="3640"/>
                  </a:lnTo>
                  <a:lnTo>
                    <a:pt x="1015740" y="19031"/>
                  </a:lnTo>
                  <a:lnTo>
                    <a:pt x="1032108" y="28875"/>
                  </a:lnTo>
                  <a:lnTo>
                    <a:pt x="1045305" y="40168"/>
                  </a:lnTo>
                  <a:lnTo>
                    <a:pt x="1055073" y="52640"/>
                  </a:lnTo>
                  <a:lnTo>
                    <a:pt x="1061155" y="66021"/>
                  </a:lnTo>
                  <a:lnTo>
                    <a:pt x="1113567" y="81790"/>
                  </a:lnTo>
                  <a:lnTo>
                    <a:pt x="1150545" y="107489"/>
                  </a:lnTo>
                  <a:lnTo>
                    <a:pt x="1168752" y="139623"/>
                  </a:lnTo>
                  <a:lnTo>
                    <a:pt x="1164850" y="174695"/>
                  </a:lnTo>
                  <a:lnTo>
                    <a:pt x="1163047" y="178657"/>
                  </a:lnTo>
                  <a:lnTo>
                    <a:pt x="1160786" y="182543"/>
                  </a:lnTo>
                  <a:lnTo>
                    <a:pt x="1158081" y="186315"/>
                  </a:lnTo>
                  <a:lnTo>
                    <a:pt x="1186619" y="217928"/>
                  </a:lnTo>
                  <a:lnTo>
                    <a:pt x="1196867" y="252062"/>
                  </a:lnTo>
                  <a:lnTo>
                    <a:pt x="1189397" y="286124"/>
                  </a:lnTo>
                  <a:lnTo>
                    <a:pt x="1164776" y="317523"/>
                  </a:lnTo>
                  <a:lnTo>
                    <a:pt x="1123575" y="343668"/>
                  </a:lnTo>
                  <a:lnTo>
                    <a:pt x="1082086" y="358092"/>
                  </a:lnTo>
                  <a:lnTo>
                    <a:pt x="1035844" y="365753"/>
                  </a:lnTo>
                  <a:lnTo>
                    <a:pt x="1022753" y="402963"/>
                  </a:lnTo>
                  <a:lnTo>
                    <a:pt x="988012" y="433233"/>
                  </a:lnTo>
                  <a:lnTo>
                    <a:pt x="936817" y="453509"/>
                  </a:lnTo>
                  <a:lnTo>
                    <a:pt x="874363" y="460737"/>
                  </a:lnTo>
                  <a:lnTo>
                    <a:pt x="852361" y="459724"/>
                  </a:lnTo>
                  <a:lnTo>
                    <a:pt x="830901" y="456930"/>
                  </a:lnTo>
                  <a:lnTo>
                    <a:pt x="810284" y="452407"/>
                  </a:lnTo>
                  <a:lnTo>
                    <a:pt x="790810" y="446208"/>
                  </a:lnTo>
                  <a:lnTo>
                    <a:pt x="764556" y="478480"/>
                  </a:lnTo>
                  <a:lnTo>
                    <a:pt x="724274" y="503334"/>
                  </a:lnTo>
                  <a:lnTo>
                    <a:pt x="673805" y="519536"/>
                  </a:lnTo>
                  <a:lnTo>
                    <a:pt x="616988" y="525852"/>
                  </a:lnTo>
                  <a:lnTo>
                    <a:pt x="557663" y="521049"/>
                  </a:lnTo>
                  <a:lnTo>
                    <a:pt x="527745" y="513879"/>
                  </a:lnTo>
                  <a:lnTo>
                    <a:pt x="500513" y="503817"/>
                  </a:lnTo>
                  <a:lnTo>
                    <a:pt x="476539" y="491118"/>
                  </a:lnTo>
                  <a:lnTo>
                    <a:pt x="456394" y="476040"/>
                  </a:lnTo>
                  <a:lnTo>
                    <a:pt x="403750" y="489686"/>
                  </a:lnTo>
                  <a:lnTo>
                    <a:pt x="348878" y="494391"/>
                  </a:lnTo>
                  <a:lnTo>
                    <a:pt x="294573" y="490574"/>
                  </a:lnTo>
                  <a:lnTo>
                    <a:pt x="243632" y="478653"/>
                  </a:lnTo>
                  <a:lnTo>
                    <a:pt x="198850" y="459047"/>
                  </a:lnTo>
                  <a:lnTo>
                    <a:pt x="163024" y="432174"/>
                  </a:lnTo>
                  <a:lnTo>
                    <a:pt x="160763" y="429863"/>
                  </a:lnTo>
                  <a:lnTo>
                    <a:pt x="112978" y="427508"/>
                  </a:lnTo>
                  <a:lnTo>
                    <a:pt x="71842" y="414845"/>
                  </a:lnTo>
                  <a:lnTo>
                    <a:pt x="41668" y="393905"/>
                  </a:lnTo>
                  <a:lnTo>
                    <a:pt x="26765" y="366719"/>
                  </a:lnTo>
                  <a:lnTo>
                    <a:pt x="26567" y="351009"/>
                  </a:lnTo>
                  <a:lnTo>
                    <a:pt x="31990" y="335818"/>
                  </a:lnTo>
                  <a:lnTo>
                    <a:pt x="42744" y="321672"/>
                  </a:lnTo>
                  <a:lnTo>
                    <a:pt x="58541" y="309099"/>
                  </a:lnTo>
                  <a:lnTo>
                    <a:pt x="22898" y="289960"/>
                  </a:lnTo>
                  <a:lnTo>
                    <a:pt x="2923" y="264958"/>
                  </a:lnTo>
                  <a:lnTo>
                    <a:pt x="0" y="237277"/>
                  </a:lnTo>
                  <a:lnTo>
                    <a:pt x="15513" y="210102"/>
                  </a:lnTo>
                  <a:lnTo>
                    <a:pt x="32616" y="196512"/>
                  </a:lnTo>
                  <a:lnTo>
                    <a:pt x="54220" y="185826"/>
                  </a:lnTo>
                  <a:lnTo>
                    <a:pt x="79343" y="178427"/>
                  </a:lnTo>
                  <a:lnTo>
                    <a:pt x="107004" y="174695"/>
                  </a:lnTo>
                  <a:lnTo>
                    <a:pt x="108007" y="173056"/>
                  </a:lnTo>
                  <a:close/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283068" y="1595161"/>
              <a:ext cx="1097915" cy="447675"/>
            </a:xfrm>
            <a:custGeom>
              <a:avLst/>
              <a:gdLst/>
              <a:ahLst/>
              <a:cxnLst/>
              <a:rect l="l" t="t" r="r" b="b"/>
              <a:pathLst>
                <a:path w="1097914" h="447675">
                  <a:moveTo>
                    <a:pt x="70154" y="290106"/>
                  </a:moveTo>
                  <a:lnTo>
                    <a:pt x="51843" y="290122"/>
                  </a:lnTo>
                  <a:lnTo>
                    <a:pt x="33843" y="288483"/>
                  </a:lnTo>
                  <a:lnTo>
                    <a:pt x="16460" y="285230"/>
                  </a:lnTo>
                  <a:lnTo>
                    <a:pt x="0" y="280403"/>
                  </a:lnTo>
                </a:path>
                <a:path w="1097914" h="447675">
                  <a:moveTo>
                    <a:pt x="132054" y="396265"/>
                  </a:moveTo>
                  <a:lnTo>
                    <a:pt x="124581" y="397871"/>
                  </a:lnTo>
                  <a:lnTo>
                    <a:pt x="116959" y="399183"/>
                  </a:lnTo>
                  <a:lnTo>
                    <a:pt x="109210" y="400194"/>
                  </a:lnTo>
                  <a:lnTo>
                    <a:pt x="101358" y="400900"/>
                  </a:lnTo>
                </a:path>
                <a:path w="1097914" h="447675">
                  <a:moveTo>
                    <a:pt x="396519" y="447268"/>
                  </a:moveTo>
                  <a:lnTo>
                    <a:pt x="391194" y="442203"/>
                  </a:lnTo>
                  <a:lnTo>
                    <a:pt x="386330" y="436976"/>
                  </a:lnTo>
                  <a:lnTo>
                    <a:pt x="381939" y="431600"/>
                  </a:lnTo>
                  <a:lnTo>
                    <a:pt x="378028" y="426085"/>
                  </a:lnTo>
                </a:path>
                <a:path w="1097914" h="447675">
                  <a:moveTo>
                    <a:pt x="738505" y="394462"/>
                  </a:moveTo>
                  <a:lnTo>
                    <a:pt x="737412" y="402336"/>
                  </a:lnTo>
                  <a:lnTo>
                    <a:pt x="734936" y="410133"/>
                  </a:lnTo>
                  <a:lnTo>
                    <a:pt x="731113" y="417690"/>
                  </a:lnTo>
                </a:path>
                <a:path w="1097914" h="447675">
                  <a:moveTo>
                    <a:pt x="885329" y="250875"/>
                  </a:moveTo>
                  <a:lnTo>
                    <a:pt x="922887" y="266077"/>
                  </a:lnTo>
                  <a:lnTo>
                    <a:pt x="951353" y="286526"/>
                  </a:lnTo>
                  <a:lnTo>
                    <a:pt x="969318" y="310863"/>
                  </a:lnTo>
                  <a:lnTo>
                    <a:pt x="975372" y="337731"/>
                  </a:lnTo>
                </a:path>
                <a:path w="1097914" h="447675">
                  <a:moveTo>
                    <a:pt x="1097711" y="158381"/>
                  </a:moveTo>
                  <a:lnTo>
                    <a:pt x="1090096" y="167523"/>
                  </a:lnTo>
                  <a:lnTo>
                    <a:pt x="1080808" y="176053"/>
                  </a:lnTo>
                  <a:lnTo>
                    <a:pt x="1069947" y="183888"/>
                  </a:lnTo>
                  <a:lnTo>
                    <a:pt x="1057617" y="190944"/>
                  </a:lnTo>
                </a:path>
                <a:path w="1097914" h="447675">
                  <a:moveTo>
                    <a:pt x="1001496" y="37553"/>
                  </a:moveTo>
                  <a:lnTo>
                    <a:pt x="1003033" y="42621"/>
                  </a:lnTo>
                  <a:lnTo>
                    <a:pt x="1003744" y="47777"/>
                  </a:lnTo>
                  <a:lnTo>
                    <a:pt x="1003617" y="52933"/>
                  </a:lnTo>
                </a:path>
                <a:path w="1097914" h="447675">
                  <a:moveTo>
                    <a:pt x="745451" y="19608"/>
                  </a:moveTo>
                  <a:lnTo>
                    <a:pt x="749682" y="14380"/>
                  </a:lnTo>
                  <a:lnTo>
                    <a:pt x="754529" y="9356"/>
                  </a:lnTo>
                  <a:lnTo>
                    <a:pt x="759971" y="4556"/>
                  </a:lnTo>
                  <a:lnTo>
                    <a:pt x="765987" y="0"/>
                  </a:lnTo>
                </a:path>
                <a:path w="1097914" h="447675">
                  <a:moveTo>
                    <a:pt x="553339" y="28956"/>
                  </a:moveTo>
                  <a:lnTo>
                    <a:pt x="555472" y="23088"/>
                  </a:lnTo>
                  <a:lnTo>
                    <a:pt x="558812" y="17411"/>
                  </a:lnTo>
                  <a:lnTo>
                    <a:pt x="563295" y="12039"/>
                  </a:lnTo>
                </a:path>
                <a:path w="1097914" h="447675">
                  <a:moveTo>
                    <a:pt x="327888" y="34696"/>
                  </a:moveTo>
                  <a:lnTo>
                    <a:pt x="337502" y="38306"/>
                  </a:lnTo>
                  <a:lnTo>
                    <a:pt x="346724" y="42254"/>
                  </a:lnTo>
                  <a:lnTo>
                    <a:pt x="355529" y="46528"/>
                  </a:lnTo>
                  <a:lnTo>
                    <a:pt x="363893" y="51117"/>
                  </a:lnTo>
                </a:path>
                <a:path w="1097914" h="447675">
                  <a:moveTo>
                    <a:pt x="54483" y="163677"/>
                  </a:moveTo>
                  <a:lnTo>
                    <a:pt x="51625" y="158026"/>
                  </a:lnTo>
                  <a:lnTo>
                    <a:pt x="49530" y="152260"/>
                  </a:lnTo>
                  <a:lnTo>
                    <a:pt x="48196" y="146405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3331167" y="1721557"/>
            <a:ext cx="1016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B0F0"/>
                </a:solidFill>
                <a:latin typeface="Times New Roman"/>
                <a:cs typeface="Times New Roman"/>
              </a:rPr>
              <a:t>5G</a:t>
            </a:r>
            <a:r>
              <a:rPr dirty="0" sz="1200" spc="-3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00B0F0"/>
                </a:solidFill>
                <a:latin typeface="Times New Roman"/>
                <a:cs typeface="Times New Roman"/>
              </a:rPr>
              <a:t>Core</a:t>
            </a:r>
            <a:r>
              <a:rPr dirty="0" sz="1200" spc="-2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00B0F0"/>
                </a:solidFill>
                <a:latin typeface="Times New Roman"/>
                <a:cs typeface="Times New Roman"/>
              </a:rPr>
              <a:t>Cloud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4201329" y="2152653"/>
            <a:ext cx="2426335" cy="3103880"/>
            <a:chOff x="4201329" y="2152653"/>
            <a:chExt cx="2426335" cy="3103880"/>
          </a:xfrm>
        </p:grpSpPr>
        <p:sp>
          <p:nvSpPr>
            <p:cNvPr id="33" name="object 33" descr=""/>
            <p:cNvSpPr/>
            <p:nvPr/>
          </p:nvSpPr>
          <p:spPr>
            <a:xfrm>
              <a:off x="4231552" y="2211217"/>
              <a:ext cx="444500" cy="1059180"/>
            </a:xfrm>
            <a:custGeom>
              <a:avLst/>
              <a:gdLst/>
              <a:ahLst/>
              <a:cxnLst/>
              <a:rect l="l" t="t" r="r" b="b"/>
              <a:pathLst>
                <a:path w="444500" h="1059179">
                  <a:moveTo>
                    <a:pt x="0" y="1059180"/>
                  </a:moveTo>
                  <a:lnTo>
                    <a:pt x="444042" y="0"/>
                  </a:lnTo>
                </a:path>
              </a:pathLst>
            </a:custGeom>
            <a:ln w="254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201325" y="2152662"/>
              <a:ext cx="504825" cy="1176655"/>
            </a:xfrm>
            <a:custGeom>
              <a:avLst/>
              <a:gdLst/>
              <a:ahLst/>
              <a:cxnLst/>
              <a:rect l="l" t="t" r="r" b="b"/>
              <a:pathLst>
                <a:path w="504825" h="1176654">
                  <a:moveTo>
                    <a:pt x="70269" y="1120762"/>
                  </a:moveTo>
                  <a:lnTo>
                    <a:pt x="0" y="1091298"/>
                  </a:lnTo>
                  <a:lnTo>
                    <a:pt x="5676" y="1176299"/>
                  </a:lnTo>
                  <a:lnTo>
                    <a:pt x="70269" y="1120762"/>
                  </a:lnTo>
                  <a:close/>
                </a:path>
                <a:path w="504825" h="1176654">
                  <a:moveTo>
                    <a:pt x="504494" y="85001"/>
                  </a:moveTo>
                  <a:lnTo>
                    <a:pt x="498817" y="0"/>
                  </a:lnTo>
                  <a:lnTo>
                    <a:pt x="434213" y="55537"/>
                  </a:lnTo>
                  <a:lnTo>
                    <a:pt x="504494" y="85001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625466" y="4008837"/>
              <a:ext cx="0" cy="1241425"/>
            </a:xfrm>
            <a:custGeom>
              <a:avLst/>
              <a:gdLst/>
              <a:ahLst/>
              <a:cxnLst/>
              <a:rect l="l" t="t" r="r" b="b"/>
              <a:pathLst>
                <a:path w="0" h="1241425">
                  <a:moveTo>
                    <a:pt x="0" y="0"/>
                  </a:moveTo>
                  <a:lnTo>
                    <a:pt x="0" y="124098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614661" y="4008837"/>
              <a:ext cx="0" cy="1241425"/>
            </a:xfrm>
            <a:custGeom>
              <a:avLst/>
              <a:gdLst/>
              <a:ahLst/>
              <a:cxnLst/>
              <a:rect l="l" t="t" r="r" b="b"/>
              <a:pathLst>
                <a:path w="0" h="1241425">
                  <a:moveTo>
                    <a:pt x="0" y="0"/>
                  </a:moveTo>
                  <a:lnTo>
                    <a:pt x="0" y="124098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619116" y="4015187"/>
              <a:ext cx="2002155" cy="0"/>
            </a:xfrm>
            <a:custGeom>
              <a:avLst/>
              <a:gdLst/>
              <a:ahLst/>
              <a:cxnLst/>
              <a:rect l="l" t="t" r="r" b="b"/>
              <a:pathLst>
                <a:path w="2002154" h="0">
                  <a:moveTo>
                    <a:pt x="0" y="0"/>
                  </a:moveTo>
                  <a:lnTo>
                    <a:pt x="2001888" y="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619116" y="5243465"/>
              <a:ext cx="2002155" cy="0"/>
            </a:xfrm>
            <a:custGeom>
              <a:avLst/>
              <a:gdLst/>
              <a:ahLst/>
              <a:cxnLst/>
              <a:rect l="l" t="t" r="r" b="b"/>
              <a:pathLst>
                <a:path w="2002154" h="0">
                  <a:moveTo>
                    <a:pt x="0" y="0"/>
                  </a:moveTo>
                  <a:lnTo>
                    <a:pt x="2001888" y="0"/>
                  </a:lnTo>
                </a:path>
              </a:pathLst>
            </a:custGeom>
            <a:ln w="12699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4683838" y="4032448"/>
            <a:ext cx="73279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b="1">
                <a:latin typeface="Microsoft JhengHei"/>
                <a:cs typeface="Microsoft JhengHei"/>
              </a:rPr>
              <a:t>1F</a:t>
            </a:r>
            <a:r>
              <a:rPr dirty="0" sz="750" spc="40" b="1">
                <a:latin typeface="Microsoft JhengHei"/>
                <a:cs typeface="Microsoft JhengHei"/>
              </a:rPr>
              <a:t> ノ</a:t>
            </a:r>
            <a:r>
              <a:rPr dirty="0" sz="750" spc="55" b="1">
                <a:latin typeface="Microsoft JhengHei"/>
                <a:cs typeface="Microsoft JhengHei"/>
              </a:rPr>
              <a:t>7N</a:t>
            </a:r>
            <a:r>
              <a:rPr dirty="0" sz="750" spc="60" b="1">
                <a:latin typeface="Microsoft JhengHei"/>
                <a:cs typeface="Microsoft JhengHei"/>
              </a:rPr>
              <a:t>徦䱰岭</a:t>
            </a:r>
            <a:endParaRPr sz="750">
              <a:latin typeface="Microsoft JhengHei"/>
              <a:cs typeface="Microsoft JhengHe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768617" y="4687921"/>
            <a:ext cx="601980" cy="34671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195"/>
              </a:spcBef>
            </a:pPr>
            <a:r>
              <a:rPr dirty="0" sz="750" spc="195" b="1">
                <a:latin typeface="Microsoft JhengHei"/>
                <a:cs typeface="Microsoft JhengHei"/>
              </a:rPr>
              <a:t>ノ</a:t>
            </a:r>
            <a:r>
              <a:rPr dirty="0" sz="750" spc="-10" b="1">
                <a:latin typeface="Microsoft JhengHei"/>
                <a:cs typeface="Microsoft JhengHei"/>
              </a:rPr>
              <a:t>7Router,</a:t>
            </a:r>
            <a:r>
              <a:rPr dirty="0" sz="750" spc="50" b="1">
                <a:latin typeface="Microsoft JhengHei"/>
                <a:cs typeface="Microsoft JhengHei"/>
              </a:rPr>
              <a:t>壆</a:t>
            </a:r>
            <a:r>
              <a:rPr dirty="0" sz="750" b="1">
                <a:latin typeface="Microsoft JhengHei"/>
                <a:cs typeface="Microsoft JhengHei"/>
              </a:rPr>
              <a:t>ᳫø</a:t>
            </a:r>
            <a:r>
              <a:rPr dirty="0" sz="750" spc="30" b="1">
                <a:latin typeface="Microsoft JhengHei"/>
                <a:cs typeface="Microsoft JhengHei"/>
              </a:rPr>
              <a:t>⺗士⩘</a:t>
            </a:r>
            <a:r>
              <a:rPr dirty="0" sz="750" spc="500" b="1">
                <a:latin typeface="Microsoft JhengHei"/>
                <a:cs typeface="Microsoft JhengHei"/>
              </a:rPr>
              <a:t> </a:t>
            </a:r>
            <a:r>
              <a:rPr dirty="0" sz="750" b="1">
                <a:latin typeface="Microsoft JhengHei"/>
                <a:cs typeface="Microsoft JhengHei"/>
              </a:rPr>
              <a:t>router</a:t>
            </a:r>
            <a:r>
              <a:rPr dirty="0" sz="750" spc="-30" b="1">
                <a:latin typeface="Microsoft JhengHei"/>
                <a:cs typeface="Microsoft JhengHei"/>
              </a:rPr>
              <a:t> </a:t>
            </a:r>
            <a:r>
              <a:rPr dirty="0" sz="750" spc="-10" b="1">
                <a:latin typeface="Microsoft JhengHei"/>
                <a:cs typeface="Microsoft JhengHei"/>
              </a:rPr>
              <a:t>table</a:t>
            </a:r>
            <a:endParaRPr sz="750">
              <a:latin typeface="Microsoft JhengHei"/>
              <a:cs typeface="Microsoft JhengHe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526440" y="4691474"/>
            <a:ext cx="105473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spc="165" b="1">
                <a:latin typeface="Microsoft JhengHei"/>
                <a:cs typeface="Microsoft JhengHei"/>
              </a:rPr>
              <a:t>ノ</a:t>
            </a:r>
            <a:r>
              <a:rPr dirty="0" sz="750" spc="95" b="1">
                <a:latin typeface="Microsoft JhengHei"/>
                <a:cs typeface="Microsoft JhengHei"/>
              </a:rPr>
              <a:t>⎟ḽl</a:t>
            </a:r>
            <a:r>
              <a:rPr dirty="0" sz="750" spc="50" b="1">
                <a:latin typeface="Microsoft JhengHei"/>
                <a:cs typeface="Microsoft JhengHei"/>
              </a:rPr>
              <a:t>: ノ</a:t>
            </a:r>
            <a:r>
              <a:rPr dirty="0" sz="750" spc="55" b="1">
                <a:latin typeface="Microsoft JhengHei"/>
                <a:cs typeface="Microsoft JhengHei"/>
              </a:rPr>
              <a:t>7N</a:t>
            </a:r>
            <a:r>
              <a:rPr dirty="0" sz="750" spc="45" b="1">
                <a:latin typeface="Microsoft JhengHei"/>
                <a:cs typeface="Microsoft JhengHei"/>
              </a:rPr>
              <a:t>徦䱰岭,</a:t>
            </a:r>
            <a:endParaRPr sz="750">
              <a:latin typeface="Microsoft JhengHei"/>
              <a:cs typeface="Microsoft JhengHe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526440" y="4817922"/>
            <a:ext cx="217804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spc="-25" b="1">
                <a:latin typeface="Microsoft JhengHei"/>
                <a:cs typeface="Microsoft JhengHei"/>
              </a:rPr>
              <a:t>廡㉣</a:t>
            </a:r>
            <a:endParaRPr sz="750">
              <a:latin typeface="Microsoft JhengHei"/>
              <a:cs typeface="Microsoft JhengHe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4655820" y="4126991"/>
            <a:ext cx="1457325" cy="570230"/>
            <a:chOff x="4655820" y="4126991"/>
            <a:chExt cx="1457325" cy="570230"/>
          </a:xfrm>
        </p:grpSpPr>
        <p:pic>
          <p:nvPicPr>
            <p:cNvPr id="44" name="object 4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5820" y="4178807"/>
              <a:ext cx="659891" cy="461771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1660" y="4126991"/>
              <a:ext cx="451102" cy="569963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4691781" y="2553936"/>
            <a:ext cx="825500" cy="278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100"/>
              </a:spcBef>
            </a:pPr>
            <a:r>
              <a:rPr dirty="0" sz="750" b="1">
                <a:latin typeface="Microsoft JhengHei"/>
                <a:cs typeface="Microsoft JhengHei"/>
              </a:rPr>
              <a:t>2F</a:t>
            </a:r>
            <a:r>
              <a:rPr dirty="0" sz="750" spc="-15" b="1">
                <a:latin typeface="Microsoft JhengHei"/>
                <a:cs typeface="Microsoft JhengHei"/>
              </a:rPr>
              <a:t> (</a:t>
            </a:r>
            <a:r>
              <a:rPr dirty="0" sz="750" spc="-10" b="1">
                <a:latin typeface="Microsoft JhengHei"/>
                <a:cs typeface="Microsoft JhengHei"/>
              </a:rPr>
              <a:t>ChinaHwa)</a:t>
            </a:r>
            <a:r>
              <a:rPr dirty="0" sz="750" spc="500" b="1">
                <a:latin typeface="Microsoft JhengHei"/>
                <a:cs typeface="Microsoft JhengHei"/>
              </a:rPr>
              <a:t> </a:t>
            </a:r>
            <a:r>
              <a:rPr dirty="0" sz="750" b="1">
                <a:latin typeface="Microsoft JhengHei"/>
                <a:cs typeface="Microsoft JhengHei"/>
              </a:rPr>
              <a:t>5G</a:t>
            </a:r>
            <a:r>
              <a:rPr dirty="0" sz="750" spc="105" b="1">
                <a:latin typeface="Microsoft JhengHei"/>
                <a:cs typeface="Microsoft JhengHei"/>
              </a:rPr>
              <a:t>ょ</a:t>
            </a:r>
            <a:r>
              <a:rPr dirty="0" sz="750" spc="65" b="1">
                <a:latin typeface="Microsoft JhengHei"/>
                <a:cs typeface="Microsoft JhengHei"/>
              </a:rPr>
              <a:t>l᷸</a:t>
            </a:r>
            <a:r>
              <a:rPr dirty="0" sz="750" spc="60" b="1">
                <a:latin typeface="Microsoft JhengHei"/>
                <a:cs typeface="Microsoft JhengHei"/>
              </a:rPr>
              <a:t>㗋┦䱰岭</a:t>
            </a:r>
            <a:endParaRPr sz="750">
              <a:latin typeface="Microsoft JhengHei"/>
              <a:cs typeface="Microsoft JhengHe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847897" y="3344979"/>
            <a:ext cx="683260" cy="24447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200"/>
              </a:spcBef>
            </a:pPr>
            <a:r>
              <a:rPr dirty="0" sz="750" b="1">
                <a:latin typeface="Microsoft JhengHei"/>
                <a:cs typeface="Microsoft JhengHei"/>
              </a:rPr>
              <a:t>Layer</a:t>
            </a:r>
            <a:r>
              <a:rPr dirty="0" sz="750" spc="-20" b="1">
                <a:latin typeface="Microsoft JhengHei"/>
                <a:cs typeface="Microsoft JhengHei"/>
              </a:rPr>
              <a:t> </a:t>
            </a:r>
            <a:r>
              <a:rPr dirty="0" sz="750" b="1">
                <a:latin typeface="Microsoft JhengHei"/>
                <a:cs typeface="Microsoft JhengHei"/>
              </a:rPr>
              <a:t>3</a:t>
            </a:r>
            <a:r>
              <a:rPr dirty="0" sz="750" spc="-10" b="1">
                <a:latin typeface="Microsoft JhengHei"/>
                <a:cs typeface="Microsoft JhengHei"/>
              </a:rPr>
              <a:t> Switch</a:t>
            </a:r>
            <a:r>
              <a:rPr dirty="0" sz="750" spc="500" b="1">
                <a:latin typeface="Microsoft JhengHei"/>
                <a:cs typeface="Microsoft JhengHei"/>
              </a:rPr>
              <a:t> </a:t>
            </a:r>
            <a:r>
              <a:rPr dirty="0" sz="750" b="1">
                <a:latin typeface="Microsoft JhengHei"/>
                <a:cs typeface="Microsoft JhengHei"/>
              </a:rPr>
              <a:t>10G</a:t>
            </a:r>
            <a:r>
              <a:rPr dirty="0" sz="750" spc="-25" b="1">
                <a:latin typeface="Microsoft JhengHei"/>
                <a:cs typeface="Microsoft JhengHei"/>
              </a:rPr>
              <a:t> </a:t>
            </a:r>
            <a:r>
              <a:rPr dirty="0" sz="750" spc="-10" b="1">
                <a:latin typeface="Microsoft JhengHei"/>
                <a:cs typeface="Microsoft JhengHei"/>
              </a:rPr>
              <a:t>(CHT)</a:t>
            </a:r>
            <a:endParaRPr sz="750">
              <a:latin typeface="Microsoft JhengHei"/>
              <a:cs typeface="Microsoft JhengHe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4444428" y="2828544"/>
            <a:ext cx="996315" cy="620395"/>
            <a:chOff x="4444428" y="2828544"/>
            <a:chExt cx="996315" cy="620395"/>
          </a:xfrm>
        </p:grpSpPr>
        <p:pic>
          <p:nvPicPr>
            <p:cNvPr id="49" name="object 4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2875" y="2828544"/>
              <a:ext cx="717803" cy="49987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4444428" y="3320491"/>
              <a:ext cx="187960" cy="128270"/>
            </a:xfrm>
            <a:custGeom>
              <a:avLst/>
              <a:gdLst/>
              <a:ahLst/>
              <a:cxnLst/>
              <a:rect l="l" t="t" r="r" b="b"/>
              <a:pathLst>
                <a:path w="187960" h="128270">
                  <a:moveTo>
                    <a:pt x="187451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187451" y="128015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4431728" y="3318464"/>
            <a:ext cx="21399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spc="-25" b="1">
                <a:solidFill>
                  <a:srgbClr val="FF0000"/>
                </a:solidFill>
                <a:latin typeface="Microsoft JhengHei"/>
                <a:cs typeface="Microsoft JhengHei"/>
              </a:rPr>
              <a:t>10G</a:t>
            </a:r>
            <a:endParaRPr sz="750">
              <a:latin typeface="Microsoft JhengHei"/>
              <a:cs typeface="Microsoft JhengHei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5316470" y="2898648"/>
            <a:ext cx="2495550" cy="1552575"/>
            <a:chOff x="5316470" y="2898648"/>
            <a:chExt cx="2495550" cy="1552575"/>
          </a:xfrm>
        </p:grpSpPr>
        <p:pic>
          <p:nvPicPr>
            <p:cNvPr id="53" name="object 5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470" y="4373603"/>
              <a:ext cx="345259" cy="7743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4427" y="3739896"/>
              <a:ext cx="554735" cy="484631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8999" y="2898648"/>
              <a:ext cx="571500" cy="553211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5763" y="3366516"/>
              <a:ext cx="556259" cy="486155"/>
            </a:xfrm>
            <a:prstGeom prst="rect">
              <a:avLst/>
            </a:prstGeom>
          </p:spPr>
        </p:pic>
      </p:grpSp>
      <p:sp>
        <p:nvSpPr>
          <p:cNvPr id="57" name="object 57" descr=""/>
          <p:cNvSpPr txBox="1"/>
          <p:nvPr/>
        </p:nvSpPr>
        <p:spPr>
          <a:xfrm>
            <a:off x="7336408" y="3050933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D966"/>
                </a:solidFill>
                <a:latin typeface="Calibri"/>
                <a:cs typeface="Calibri"/>
              </a:rPr>
              <a:t>ECW</a:t>
            </a:r>
            <a:r>
              <a:rPr dirty="0" sz="900" spc="-25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FFD966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326806" y="3490074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D966"/>
                </a:solidFill>
                <a:latin typeface="Calibri"/>
                <a:cs typeface="Calibri"/>
              </a:rPr>
              <a:t>ECW</a:t>
            </a:r>
            <a:r>
              <a:rPr dirty="0" sz="900" spc="-25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FFD966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294916" y="3869778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D966"/>
                </a:solidFill>
                <a:latin typeface="Calibri"/>
                <a:cs typeface="Calibri"/>
              </a:rPr>
              <a:t>ECW</a:t>
            </a:r>
            <a:r>
              <a:rPr dirty="0" sz="900" spc="-25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FFD966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0" name="object 6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49668" y="4130040"/>
            <a:ext cx="539496" cy="493775"/>
          </a:xfrm>
          <a:prstGeom prst="rect">
            <a:avLst/>
          </a:prstGeom>
        </p:spPr>
      </p:pic>
      <p:sp>
        <p:nvSpPr>
          <p:cNvPr id="61" name="object 61" descr=""/>
          <p:cNvSpPr txBox="1"/>
          <p:nvPr/>
        </p:nvSpPr>
        <p:spPr>
          <a:xfrm>
            <a:off x="7314004" y="423945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D966"/>
                </a:solidFill>
                <a:latin typeface="Calibri"/>
                <a:cs typeface="Calibri"/>
              </a:rPr>
              <a:t>ECW</a:t>
            </a:r>
            <a:r>
              <a:rPr dirty="0" sz="900" spc="-25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FFD966"/>
                </a:solidFill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5481938" y="1598675"/>
            <a:ext cx="2318385" cy="3418840"/>
            <a:chOff x="5481938" y="1598675"/>
            <a:chExt cx="2318385" cy="3418840"/>
          </a:xfrm>
        </p:grpSpPr>
        <p:pic>
          <p:nvPicPr>
            <p:cNvPr id="63" name="object 6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5096" y="4511040"/>
              <a:ext cx="539496" cy="505954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5496226" y="2168662"/>
              <a:ext cx="1620520" cy="762635"/>
            </a:xfrm>
            <a:custGeom>
              <a:avLst/>
              <a:gdLst/>
              <a:ahLst/>
              <a:cxnLst/>
              <a:rect l="l" t="t" r="r" b="b"/>
              <a:pathLst>
                <a:path w="1620520" h="762635">
                  <a:moveTo>
                    <a:pt x="0" y="762342"/>
                  </a:moveTo>
                  <a:lnTo>
                    <a:pt x="1619973" y="0"/>
                  </a:lnTo>
                </a:path>
              </a:pathLst>
            </a:custGeom>
            <a:ln w="28574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049287" y="2160685"/>
              <a:ext cx="67310" cy="64769"/>
            </a:xfrm>
            <a:custGeom>
              <a:avLst/>
              <a:gdLst/>
              <a:ahLst/>
              <a:cxnLst/>
              <a:rect l="l" t="t" r="r" b="b"/>
              <a:pathLst>
                <a:path w="67309" h="64769">
                  <a:moveTo>
                    <a:pt x="30416" y="64630"/>
                  </a:moveTo>
                  <a:lnTo>
                    <a:pt x="66916" y="7975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496231" y="2874354"/>
              <a:ext cx="67310" cy="64769"/>
            </a:xfrm>
            <a:custGeom>
              <a:avLst/>
              <a:gdLst/>
              <a:ahLst/>
              <a:cxnLst/>
              <a:rect l="l" t="t" r="r" b="b"/>
              <a:pathLst>
                <a:path w="67310" h="64769">
                  <a:moveTo>
                    <a:pt x="36499" y="0"/>
                  </a:moveTo>
                  <a:lnTo>
                    <a:pt x="0" y="56654"/>
                  </a:lnTo>
                  <a:lnTo>
                    <a:pt x="66916" y="64643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91756" y="1598675"/>
              <a:ext cx="608076" cy="783336"/>
            </a:xfrm>
            <a:prstGeom prst="rect">
              <a:avLst/>
            </a:prstGeom>
          </p:spPr>
        </p:pic>
      </p:grpSp>
      <p:sp>
        <p:nvSpPr>
          <p:cNvPr id="68" name="object 68" descr=""/>
          <p:cNvSpPr txBox="1"/>
          <p:nvPr/>
        </p:nvSpPr>
        <p:spPr>
          <a:xfrm>
            <a:off x="7185154" y="2391365"/>
            <a:ext cx="127190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Edge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Cloud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Server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(ECS)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libri"/>
                <a:cs typeface="Calibri"/>
              </a:rPr>
              <a:t>+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NAS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2891783" y="2199896"/>
            <a:ext cx="1991360" cy="1995805"/>
            <a:chOff x="2891783" y="2199896"/>
            <a:chExt cx="1991360" cy="1995805"/>
          </a:xfrm>
        </p:grpSpPr>
        <p:sp>
          <p:nvSpPr>
            <p:cNvPr id="70" name="object 70" descr=""/>
            <p:cNvSpPr/>
            <p:nvPr/>
          </p:nvSpPr>
          <p:spPr>
            <a:xfrm>
              <a:off x="4842583" y="2263392"/>
              <a:ext cx="2540" cy="1868805"/>
            </a:xfrm>
            <a:custGeom>
              <a:avLst/>
              <a:gdLst/>
              <a:ahLst/>
              <a:cxnLst/>
              <a:rect l="l" t="t" r="r" b="b"/>
              <a:pathLst>
                <a:path w="2539" h="1868804">
                  <a:moveTo>
                    <a:pt x="2057" y="186842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804486" y="2199906"/>
              <a:ext cx="78740" cy="1995805"/>
            </a:xfrm>
            <a:custGeom>
              <a:avLst/>
              <a:gdLst/>
              <a:ahLst/>
              <a:cxnLst/>
              <a:rect l="l" t="t" r="r" b="b"/>
              <a:pathLst>
                <a:path w="78739" h="1995804">
                  <a:moveTo>
                    <a:pt x="76200" y="76161"/>
                  </a:moveTo>
                  <a:lnTo>
                    <a:pt x="38023" y="0"/>
                  </a:lnTo>
                  <a:lnTo>
                    <a:pt x="0" y="76238"/>
                  </a:lnTo>
                  <a:lnTo>
                    <a:pt x="76200" y="76161"/>
                  </a:lnTo>
                  <a:close/>
                </a:path>
                <a:path w="78739" h="1995804">
                  <a:moveTo>
                    <a:pt x="78232" y="1919173"/>
                  </a:moveTo>
                  <a:lnTo>
                    <a:pt x="2032" y="1919262"/>
                  </a:lnTo>
                  <a:lnTo>
                    <a:pt x="40220" y="1995411"/>
                  </a:lnTo>
                  <a:lnTo>
                    <a:pt x="78232" y="1919173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987033" y="3488102"/>
              <a:ext cx="1180465" cy="5715"/>
            </a:xfrm>
            <a:custGeom>
              <a:avLst/>
              <a:gdLst/>
              <a:ahLst/>
              <a:cxnLst/>
              <a:rect l="l" t="t" r="r" b="b"/>
              <a:pathLst>
                <a:path w="1180464" h="5714">
                  <a:moveTo>
                    <a:pt x="1179982" y="0"/>
                  </a:moveTo>
                  <a:lnTo>
                    <a:pt x="0" y="5295"/>
                  </a:lnTo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891777" y="3431031"/>
              <a:ext cx="1370965" cy="120014"/>
            </a:xfrm>
            <a:custGeom>
              <a:avLst/>
              <a:gdLst/>
              <a:ahLst/>
              <a:cxnLst/>
              <a:rect l="l" t="t" r="r" b="b"/>
              <a:pathLst>
                <a:path w="1370964" h="120014">
                  <a:moveTo>
                    <a:pt x="114566" y="119430"/>
                  </a:moveTo>
                  <a:lnTo>
                    <a:pt x="114046" y="5130"/>
                  </a:lnTo>
                  <a:lnTo>
                    <a:pt x="0" y="62801"/>
                  </a:lnTo>
                  <a:lnTo>
                    <a:pt x="114566" y="119430"/>
                  </a:lnTo>
                  <a:close/>
                </a:path>
                <a:path w="1370964" h="120014">
                  <a:moveTo>
                    <a:pt x="1370482" y="56642"/>
                  </a:moveTo>
                  <a:lnTo>
                    <a:pt x="1255928" y="0"/>
                  </a:lnTo>
                  <a:lnTo>
                    <a:pt x="1256436" y="114300"/>
                  </a:lnTo>
                  <a:lnTo>
                    <a:pt x="1370482" y="56642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4334196" y="3117080"/>
              <a:ext cx="337820" cy="250825"/>
            </a:xfrm>
            <a:custGeom>
              <a:avLst/>
              <a:gdLst/>
              <a:ahLst/>
              <a:cxnLst/>
              <a:rect l="l" t="t" r="r" b="b"/>
              <a:pathLst>
                <a:path w="337820" h="250825">
                  <a:moveTo>
                    <a:pt x="337820" y="0"/>
                  </a:moveTo>
                  <a:lnTo>
                    <a:pt x="0" y="250672"/>
                  </a:lnTo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4283202" y="3079254"/>
              <a:ext cx="440055" cy="326390"/>
            </a:xfrm>
            <a:custGeom>
              <a:avLst/>
              <a:gdLst/>
              <a:ahLst/>
              <a:cxnLst/>
              <a:rect l="l" t="t" r="r" b="b"/>
              <a:pathLst>
                <a:path w="440054" h="326389">
                  <a:moveTo>
                    <a:pt x="83896" y="311518"/>
                  </a:moveTo>
                  <a:lnTo>
                    <a:pt x="38481" y="250329"/>
                  </a:lnTo>
                  <a:lnTo>
                    <a:pt x="0" y="326339"/>
                  </a:lnTo>
                  <a:lnTo>
                    <a:pt x="83896" y="311518"/>
                  </a:lnTo>
                  <a:close/>
                </a:path>
                <a:path w="440054" h="326389">
                  <a:moveTo>
                    <a:pt x="439801" y="0"/>
                  </a:moveTo>
                  <a:lnTo>
                    <a:pt x="355904" y="14795"/>
                  </a:lnTo>
                  <a:lnTo>
                    <a:pt x="401307" y="75996"/>
                  </a:lnTo>
                  <a:lnTo>
                    <a:pt x="43980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1521286" y="1628641"/>
            <a:ext cx="1221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Times New Roman"/>
                <a:cs typeface="Times New Roman"/>
              </a:rPr>
              <a:t>Cell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phone</a:t>
            </a:r>
            <a:r>
              <a:rPr dirty="0" sz="900" spc="-4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cameras </a:t>
            </a:r>
            <a:r>
              <a:rPr dirty="0" sz="900" spc="-20">
                <a:latin typeface="Times New Roman"/>
                <a:cs typeface="Times New Roman"/>
              </a:rPr>
              <a:t>(CHT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521286" y="1765801"/>
            <a:ext cx="1136650" cy="580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Times New Roman"/>
                <a:cs typeface="Times New Roman"/>
              </a:rPr>
              <a:t>sim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card)</a:t>
            </a:r>
            <a:r>
              <a:rPr dirty="0" sz="900" spc="-1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via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private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 spc="-25">
                <a:latin typeface="Times New Roman"/>
                <a:cs typeface="Times New Roman"/>
              </a:rPr>
              <a:t>5G</a:t>
            </a:r>
            <a:endParaRPr sz="900">
              <a:latin typeface="Times New Roman"/>
              <a:cs typeface="Times New Roman"/>
            </a:endParaRPr>
          </a:p>
          <a:p>
            <a:pPr marL="20320">
              <a:lnSpc>
                <a:spcPts val="860"/>
              </a:lnSpc>
              <a:spcBef>
                <a:spcPts val="765"/>
              </a:spcBef>
            </a:pPr>
            <a:r>
              <a:rPr dirty="0" sz="750" b="1">
                <a:latin typeface="Microsoft JhengHei"/>
                <a:cs typeface="Microsoft JhengHei"/>
              </a:rPr>
              <a:t>5G</a:t>
            </a:r>
            <a:r>
              <a:rPr dirty="0" sz="750" spc="-15" b="1">
                <a:latin typeface="Microsoft JhengHei"/>
                <a:cs typeface="Microsoft JhengHei"/>
              </a:rPr>
              <a:t> </a:t>
            </a:r>
            <a:r>
              <a:rPr dirty="0" sz="750" b="1">
                <a:latin typeface="Microsoft JhengHei"/>
                <a:cs typeface="Microsoft JhengHei"/>
              </a:rPr>
              <a:t>pRRH</a:t>
            </a:r>
            <a:r>
              <a:rPr dirty="0" sz="750" spc="-10" b="1">
                <a:latin typeface="Microsoft JhengHei"/>
                <a:cs typeface="Microsoft JhengHei"/>
              </a:rPr>
              <a:t> </a:t>
            </a:r>
            <a:r>
              <a:rPr dirty="0" sz="750" b="1">
                <a:latin typeface="Microsoft JhengHei"/>
                <a:cs typeface="Microsoft JhengHei"/>
              </a:rPr>
              <a:t>10</a:t>
            </a:r>
            <a:r>
              <a:rPr dirty="0" sz="750" spc="-15" b="1">
                <a:latin typeface="Microsoft JhengHei"/>
                <a:cs typeface="Microsoft JhengHei"/>
              </a:rPr>
              <a:t> </a:t>
            </a:r>
            <a:r>
              <a:rPr dirty="0" sz="750" b="1">
                <a:latin typeface="Microsoft JhengHei"/>
                <a:cs typeface="Microsoft JhengHei"/>
              </a:rPr>
              <a:t>pieces</a:t>
            </a:r>
            <a:r>
              <a:rPr dirty="0" sz="750" spc="-25" b="1">
                <a:latin typeface="Microsoft JhengHei"/>
                <a:cs typeface="Microsoft JhengHei"/>
              </a:rPr>
              <a:t> ??</a:t>
            </a:r>
            <a:endParaRPr sz="750">
              <a:latin typeface="Microsoft JhengHei"/>
              <a:cs typeface="Microsoft JhengHei"/>
            </a:endParaRPr>
          </a:p>
          <a:p>
            <a:pPr marL="20320" marR="131445">
              <a:lnSpc>
                <a:spcPts val="800"/>
              </a:lnSpc>
              <a:spcBef>
                <a:spcPts val="65"/>
              </a:spcBef>
            </a:pPr>
            <a:r>
              <a:rPr dirty="0" sz="750" b="1">
                <a:latin typeface="Microsoft JhengHei"/>
                <a:cs typeface="Microsoft JhengHei"/>
              </a:rPr>
              <a:t>+ (</a:t>
            </a:r>
            <a:r>
              <a:rPr dirty="0" sz="750" spc="-10" b="1">
                <a:latin typeface="Microsoft JhengHei"/>
                <a:cs typeface="Microsoft JhengHei"/>
              </a:rPr>
              <a:t>Ы</a:t>
            </a:r>
            <a:r>
              <a:rPr dirty="0" sz="750" spc="90" b="1">
                <a:latin typeface="Microsoft JhengHei"/>
                <a:cs typeface="Microsoft JhengHei"/>
              </a:rPr>
              <a:t>䲘廍弌䩟岭, </a:t>
            </a:r>
            <a:r>
              <a:rPr dirty="0" sz="750" spc="-25" b="1">
                <a:latin typeface="Microsoft JhengHei"/>
                <a:cs typeface="Microsoft JhengHei"/>
              </a:rPr>
              <a:t>for</a:t>
            </a:r>
            <a:r>
              <a:rPr dirty="0" sz="750" spc="30" b="1">
                <a:latin typeface="Microsoft JhengHei"/>
                <a:cs typeface="Microsoft JhengHei"/>
              </a:rPr>
              <a:t> spectators</a:t>
            </a:r>
            <a:r>
              <a:rPr dirty="0" sz="750" spc="70" b="1">
                <a:latin typeface="Microsoft JhengHei"/>
                <a:cs typeface="Microsoft JhengHei"/>
              </a:rPr>
              <a:t>) </a:t>
            </a:r>
            <a:r>
              <a:rPr dirty="0" sz="750" spc="-10" b="1">
                <a:latin typeface="Microsoft JhengHei"/>
                <a:cs typeface="Microsoft JhengHei"/>
              </a:rPr>
              <a:t>(CHT)</a:t>
            </a:r>
            <a:endParaRPr sz="750">
              <a:latin typeface="Microsoft JhengHei"/>
              <a:cs typeface="Microsoft JhengHe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2798314" y="2717545"/>
            <a:ext cx="2492375" cy="1563370"/>
            <a:chOff x="2798314" y="2717545"/>
            <a:chExt cx="2492375" cy="1563370"/>
          </a:xfrm>
        </p:grpSpPr>
        <p:sp>
          <p:nvSpPr>
            <p:cNvPr id="79" name="object 79" descr=""/>
            <p:cNvSpPr/>
            <p:nvPr/>
          </p:nvSpPr>
          <p:spPr>
            <a:xfrm>
              <a:off x="5252466" y="3285995"/>
              <a:ext cx="0" cy="931544"/>
            </a:xfrm>
            <a:custGeom>
              <a:avLst/>
              <a:gdLst/>
              <a:ahLst/>
              <a:cxnLst/>
              <a:rect l="l" t="t" r="r" b="b"/>
              <a:pathLst>
                <a:path w="0" h="931545">
                  <a:moveTo>
                    <a:pt x="0" y="93141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214353" y="3222497"/>
              <a:ext cx="76200" cy="1058545"/>
            </a:xfrm>
            <a:custGeom>
              <a:avLst/>
              <a:gdLst/>
              <a:ahLst/>
              <a:cxnLst/>
              <a:rect l="l" t="t" r="r" b="b"/>
              <a:pathLst>
                <a:path w="76200" h="1058545">
                  <a:moveTo>
                    <a:pt x="76200" y="982218"/>
                  </a:moveTo>
                  <a:lnTo>
                    <a:pt x="0" y="982218"/>
                  </a:lnTo>
                  <a:lnTo>
                    <a:pt x="38100" y="1058418"/>
                  </a:lnTo>
                  <a:lnTo>
                    <a:pt x="76200" y="982218"/>
                  </a:lnTo>
                  <a:close/>
                </a:path>
                <a:path w="76200" h="1058545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2811014" y="2730245"/>
              <a:ext cx="563245" cy="4445"/>
            </a:xfrm>
            <a:custGeom>
              <a:avLst/>
              <a:gdLst/>
              <a:ahLst/>
              <a:cxnLst/>
              <a:rect l="l" t="t" r="r" b="b"/>
              <a:pathLst>
                <a:path w="563245" h="4444">
                  <a:moveTo>
                    <a:pt x="562635" y="0"/>
                  </a:moveTo>
                  <a:lnTo>
                    <a:pt x="0" y="4254"/>
                  </a:lnTo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3386490" y="2656008"/>
            <a:ext cx="614045" cy="342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b="1">
                <a:latin typeface="Microsoft JhengHei"/>
                <a:cs typeface="Microsoft JhengHei"/>
              </a:rPr>
              <a:t>Optical</a:t>
            </a:r>
            <a:r>
              <a:rPr dirty="0" sz="750" spc="-35" b="1">
                <a:latin typeface="Microsoft JhengHei"/>
                <a:cs typeface="Microsoft JhengHei"/>
              </a:rPr>
              <a:t> </a:t>
            </a:r>
            <a:r>
              <a:rPr dirty="0" sz="750" spc="-10" b="1">
                <a:latin typeface="Microsoft JhengHei"/>
                <a:cs typeface="Microsoft JhengHei"/>
              </a:rPr>
              <a:t>Fiber</a:t>
            </a:r>
            <a:endParaRPr sz="750">
              <a:latin typeface="Microsoft JhengHei"/>
              <a:cs typeface="Microsoft JhengHei"/>
            </a:endParaRPr>
          </a:p>
          <a:p>
            <a:pPr marL="16510">
              <a:lnSpc>
                <a:spcPct val="100000"/>
              </a:lnSpc>
              <a:spcBef>
                <a:spcPts val="690"/>
              </a:spcBef>
            </a:pPr>
            <a:r>
              <a:rPr dirty="0" sz="750" b="1">
                <a:latin typeface="Microsoft JhengHei"/>
                <a:cs typeface="Microsoft JhengHei"/>
              </a:rPr>
              <a:t>Cat.6a</a:t>
            </a:r>
            <a:r>
              <a:rPr dirty="0" sz="750" spc="-30" b="1">
                <a:latin typeface="Microsoft JhengHei"/>
                <a:cs typeface="Microsoft JhengHei"/>
              </a:rPr>
              <a:t> </a:t>
            </a:r>
            <a:r>
              <a:rPr dirty="0" sz="750" spc="-25" b="1">
                <a:latin typeface="Microsoft JhengHei"/>
                <a:cs typeface="Microsoft JhengHei"/>
              </a:rPr>
              <a:t>UTP</a:t>
            </a:r>
            <a:endParaRPr sz="750">
              <a:latin typeface="Microsoft JhengHei"/>
              <a:cs typeface="Microsoft JhengHe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550457" y="2424436"/>
            <a:ext cx="1029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Times New Roman"/>
                <a:cs typeface="Times New Roman"/>
              </a:rPr>
              <a:t>Wifi6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base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station</a:t>
            </a:r>
            <a:r>
              <a:rPr dirty="0" sz="900" spc="-25">
                <a:latin typeface="Times New Roman"/>
                <a:cs typeface="Times New Roman"/>
              </a:rPr>
              <a:t> AP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150">
                <a:latin typeface="Lucida Sans Unicode"/>
                <a:cs typeface="Lucida Sans Unicode"/>
              </a:rPr>
              <a:t>(</a:t>
            </a:r>
            <a:r>
              <a:rPr dirty="0" sz="900" spc="150">
                <a:latin typeface="Times New Roman"/>
                <a:cs typeface="Times New Roman"/>
              </a:rPr>
              <a:t>Not</a:t>
            </a:r>
            <a:r>
              <a:rPr dirty="0" sz="900" spc="-20">
                <a:latin typeface="Times New Roman"/>
                <a:cs typeface="Times New Roman"/>
              </a:rPr>
              <a:t> </a:t>
            </a:r>
            <a:r>
              <a:rPr dirty="0" sz="900">
                <a:latin typeface="Times New Roman"/>
                <a:cs typeface="Times New Roman"/>
              </a:rPr>
              <a:t>CHT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 spc="105">
                <a:latin typeface="Times New Roman"/>
                <a:cs typeface="Times New Roman"/>
              </a:rPr>
              <a:t>user</a:t>
            </a:r>
            <a:r>
              <a:rPr dirty="0" sz="900" spc="105">
                <a:latin typeface="Lucida Sans Unicode"/>
                <a:cs typeface="Lucida Sans Unicode"/>
              </a:rPr>
              <a:t>)</a:t>
            </a:r>
            <a:endParaRPr sz="900">
              <a:latin typeface="Lucida Sans Unicode"/>
              <a:cs typeface="Lucida Sans Unicode"/>
            </a:endParaRPr>
          </a:p>
        </p:txBody>
      </p:sp>
      <p:pic>
        <p:nvPicPr>
          <p:cNvPr id="84" name="object 8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04544" y="2404872"/>
            <a:ext cx="149352" cy="343251"/>
          </a:xfrm>
          <a:prstGeom prst="rect">
            <a:avLst/>
          </a:prstGeom>
        </p:spPr>
      </p:pic>
      <p:sp>
        <p:nvSpPr>
          <p:cNvPr id="85" name="object 85" descr=""/>
          <p:cNvSpPr txBox="1"/>
          <p:nvPr/>
        </p:nvSpPr>
        <p:spPr>
          <a:xfrm>
            <a:off x="3050405" y="3476932"/>
            <a:ext cx="93408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b="1">
                <a:latin typeface="Microsoft JhengHei"/>
                <a:cs typeface="Microsoft JhengHei"/>
              </a:rPr>
              <a:t>48六</a:t>
            </a:r>
            <a:r>
              <a:rPr dirty="0" sz="750" spc="-10" b="1">
                <a:latin typeface="Microsoft JhengHei"/>
                <a:cs typeface="Microsoft JhengHei"/>
              </a:rPr>
              <a:t>x2</a:t>
            </a:r>
            <a:r>
              <a:rPr dirty="0" sz="750" spc="45" b="1">
                <a:latin typeface="Microsoft JhengHei"/>
                <a:cs typeface="Microsoft JhengHei"/>
              </a:rPr>
              <a:t>岭=</a:t>
            </a:r>
            <a:r>
              <a:rPr dirty="0" sz="750" spc="90" b="1">
                <a:latin typeface="Microsoft JhengHei"/>
                <a:cs typeface="Microsoft JhengHei"/>
              </a:rPr>
              <a:t>96,48</a:t>
            </a:r>
            <a:r>
              <a:rPr dirty="0" sz="750" spc="-50" b="1">
                <a:latin typeface="Microsoft JhengHei"/>
                <a:cs typeface="Microsoft JhengHei"/>
              </a:rPr>
              <a:t>㝛</a:t>
            </a:r>
            <a:endParaRPr sz="750">
              <a:latin typeface="Microsoft JhengHei"/>
              <a:cs typeface="Microsoft JhengHe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617033" y="4377781"/>
            <a:ext cx="694055" cy="27241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315"/>
              </a:spcBef>
            </a:pPr>
            <a:r>
              <a:rPr dirty="0" sz="900">
                <a:latin typeface="Times New Roman"/>
                <a:cs typeface="Times New Roman"/>
              </a:rPr>
              <a:t>Layer2</a:t>
            </a:r>
            <a:r>
              <a:rPr dirty="0" sz="900" spc="-30">
                <a:latin typeface="Times New Roman"/>
                <a:cs typeface="Times New Roman"/>
              </a:rPr>
              <a:t> </a:t>
            </a:r>
            <a:r>
              <a:rPr dirty="0" sz="900" spc="-10">
                <a:latin typeface="Times New Roman"/>
                <a:cs typeface="Times New Roman"/>
              </a:rPr>
              <a:t>Switch (CHT)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531138" y="1536781"/>
            <a:ext cx="57213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spc="195" b="1">
                <a:latin typeface="Microsoft JhengHei"/>
                <a:cs typeface="Microsoft JhengHei"/>
              </a:rPr>
              <a:t>㒠</a:t>
            </a:r>
            <a:r>
              <a:rPr dirty="0" sz="750" b="1">
                <a:latin typeface="Microsoft JhengHei"/>
                <a:cs typeface="Microsoft JhengHei"/>
              </a:rPr>
              <a:t>$4G</a:t>
            </a:r>
            <a:r>
              <a:rPr dirty="0" sz="750" spc="95" b="1">
                <a:latin typeface="Microsoft JhengHei"/>
                <a:cs typeface="Microsoft JhengHei"/>
              </a:rPr>
              <a:t> </a:t>
            </a:r>
            <a:r>
              <a:rPr dirty="0" sz="750" spc="-25" b="1">
                <a:latin typeface="Microsoft JhengHei"/>
                <a:cs typeface="Microsoft JhengHei"/>
              </a:rPr>
              <a:t>RRH</a:t>
            </a:r>
            <a:endParaRPr sz="750">
              <a:latin typeface="Microsoft JhengHei"/>
              <a:cs typeface="Microsoft JhengHei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4414262" y="1783842"/>
            <a:ext cx="493395" cy="0"/>
          </a:xfrm>
          <a:custGeom>
            <a:avLst/>
            <a:gdLst/>
            <a:ahLst/>
            <a:cxnLst/>
            <a:rect l="l" t="t" r="r" b="b"/>
            <a:pathLst>
              <a:path w="493395" h="0">
                <a:moveTo>
                  <a:pt x="493217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B0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3169263" y="2085337"/>
            <a:ext cx="1305560" cy="24447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200"/>
              </a:spcBef>
            </a:pPr>
            <a:r>
              <a:rPr dirty="0" sz="750" b="1">
                <a:latin typeface="Microsoft JhengHei"/>
                <a:cs typeface="Microsoft JhengHei"/>
              </a:rPr>
              <a:t>For</a:t>
            </a:r>
            <a:r>
              <a:rPr dirty="0" sz="750" spc="-5" b="1">
                <a:latin typeface="Microsoft JhengHei"/>
                <a:cs typeface="Microsoft JhengHei"/>
              </a:rPr>
              <a:t> ⟔䱰,䖬ℋ▞㓭⫆䱰</a:t>
            </a:r>
            <a:r>
              <a:rPr dirty="0" sz="750" spc="114" b="1">
                <a:latin typeface="Microsoft JhengHei"/>
                <a:cs typeface="Microsoft JhengHei"/>
              </a:rPr>
              <a:t> (private),4ᶣ</a:t>
            </a:r>
            <a:r>
              <a:rPr dirty="0" sz="750" spc="195" b="1">
                <a:latin typeface="Microsoft JhengHei"/>
                <a:cs typeface="Microsoft JhengHei"/>
              </a:rPr>
              <a:t>䖬ℋ</a:t>
            </a:r>
            <a:r>
              <a:rPr dirty="0" sz="750" spc="-10" b="1">
                <a:latin typeface="Microsoft JhengHei"/>
                <a:cs typeface="Microsoft JhengHei"/>
              </a:rPr>
              <a:t>᳋</a:t>
            </a:r>
            <a:r>
              <a:rPr dirty="0" sz="750" spc="-25" b="1">
                <a:latin typeface="Microsoft JhengHei"/>
                <a:cs typeface="Microsoft JhengHei"/>
              </a:rPr>
              <a:t>伭䰎</a:t>
            </a:r>
            <a:endParaRPr sz="750">
              <a:latin typeface="Microsoft JhengHei"/>
              <a:cs typeface="Microsoft JhengHe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4893255" y="2219562"/>
            <a:ext cx="41719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b="1">
                <a:latin typeface="Microsoft JhengHei"/>
                <a:cs typeface="Microsoft JhengHei"/>
              </a:rPr>
              <a:t>For</a:t>
            </a:r>
            <a:r>
              <a:rPr dirty="0" sz="750" spc="-10" b="1">
                <a:latin typeface="Microsoft JhengHei"/>
                <a:cs typeface="Microsoft JhengHei"/>
              </a:rPr>
              <a:t> </a:t>
            </a:r>
            <a:r>
              <a:rPr dirty="0" sz="750" spc="60" b="1">
                <a:latin typeface="Microsoft JhengHei"/>
                <a:cs typeface="Microsoft JhengHei"/>
              </a:rPr>
              <a:t>N</a:t>
            </a:r>
            <a:r>
              <a:rPr dirty="0" sz="750" spc="10" b="1">
                <a:latin typeface="Microsoft JhengHei"/>
                <a:cs typeface="Microsoft JhengHei"/>
              </a:rPr>
              <a:t>䱰,</a:t>
            </a:r>
            <a:endParaRPr sz="750">
              <a:latin typeface="Microsoft JhengHei"/>
              <a:cs typeface="Microsoft JhengHei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401002" y="1240916"/>
            <a:ext cx="6299835" cy="4059554"/>
            <a:chOff x="401002" y="1240916"/>
            <a:chExt cx="6299835" cy="4059554"/>
          </a:xfrm>
        </p:grpSpPr>
        <p:sp>
          <p:nvSpPr>
            <p:cNvPr id="92" name="object 92" descr=""/>
            <p:cNvSpPr/>
            <p:nvPr/>
          </p:nvSpPr>
          <p:spPr>
            <a:xfrm>
              <a:off x="4501134" y="1250441"/>
              <a:ext cx="2190115" cy="4040504"/>
            </a:xfrm>
            <a:custGeom>
              <a:avLst/>
              <a:gdLst/>
              <a:ahLst/>
              <a:cxnLst/>
              <a:rect l="l" t="t" r="r" b="b"/>
              <a:pathLst>
                <a:path w="2190115" h="4040504">
                  <a:moveTo>
                    <a:pt x="0" y="4040124"/>
                  </a:moveTo>
                  <a:lnTo>
                    <a:pt x="2189988" y="4040124"/>
                  </a:lnTo>
                  <a:lnTo>
                    <a:pt x="2189988" y="0"/>
                  </a:lnTo>
                  <a:lnTo>
                    <a:pt x="0" y="0"/>
                  </a:lnTo>
                  <a:lnTo>
                    <a:pt x="0" y="404012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415290" y="4002786"/>
              <a:ext cx="2057400" cy="1164590"/>
            </a:xfrm>
            <a:custGeom>
              <a:avLst/>
              <a:gdLst/>
              <a:ahLst/>
              <a:cxnLst/>
              <a:rect l="l" t="t" r="r" b="b"/>
              <a:pathLst>
                <a:path w="2057400" h="1164589">
                  <a:moveTo>
                    <a:pt x="0" y="1164336"/>
                  </a:moveTo>
                  <a:lnTo>
                    <a:pt x="2057400" y="1164336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1164336"/>
                  </a:lnTo>
                  <a:close/>
                </a:path>
              </a:pathLst>
            </a:custGeom>
            <a:ln w="28575">
              <a:solidFill>
                <a:srgbClr val="00B05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4068" y="3985259"/>
              <a:ext cx="678167" cy="812291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4772" y="4110227"/>
              <a:ext cx="662939" cy="297180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1695513" y="4308881"/>
              <a:ext cx="407034" cy="74930"/>
            </a:xfrm>
            <a:custGeom>
              <a:avLst/>
              <a:gdLst/>
              <a:ahLst/>
              <a:cxnLst/>
              <a:rect l="l" t="t" r="r" b="b"/>
              <a:pathLst>
                <a:path w="407035" h="74929">
                  <a:moveTo>
                    <a:pt x="406907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406907" y="74675"/>
                  </a:lnTo>
                  <a:lnTo>
                    <a:pt x="40690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1682813" y="4287037"/>
            <a:ext cx="434340" cy="1060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00">
                <a:solidFill>
                  <a:srgbClr val="FF0000"/>
                </a:solidFill>
                <a:latin typeface="Times New Roman"/>
                <a:cs typeface="Times New Roman"/>
              </a:rPr>
              <a:t>Layer</a:t>
            </a:r>
            <a:r>
              <a:rPr dirty="0" sz="500" spc="6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50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500" spc="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500" spc="-10">
                <a:solidFill>
                  <a:srgbClr val="FF0000"/>
                </a:solidFill>
                <a:latin typeface="Times New Roman"/>
                <a:cs typeface="Times New Roman"/>
              </a:rPr>
              <a:t>Switch</a:t>
            </a:r>
            <a:endParaRPr sz="500">
              <a:latin typeface="Times New Roman"/>
              <a:cs typeface="Times New Roman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323088" y="3002019"/>
            <a:ext cx="4309110" cy="1038225"/>
            <a:chOff x="323088" y="3002019"/>
            <a:chExt cx="4309110" cy="1038225"/>
          </a:xfrm>
        </p:grpSpPr>
        <p:pic>
          <p:nvPicPr>
            <p:cNvPr id="99" name="object 9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088" y="3666820"/>
              <a:ext cx="257232" cy="245287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787144" y="3886965"/>
              <a:ext cx="36830" cy="93980"/>
            </a:xfrm>
            <a:custGeom>
              <a:avLst/>
              <a:gdLst/>
              <a:ahLst/>
              <a:cxnLst/>
              <a:rect l="l" t="t" r="r" b="b"/>
              <a:pathLst>
                <a:path w="36830" h="93979">
                  <a:moveTo>
                    <a:pt x="36639" y="937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2E75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83671" y="3954964"/>
              <a:ext cx="71120" cy="85090"/>
            </a:xfrm>
            <a:custGeom>
              <a:avLst/>
              <a:gdLst/>
              <a:ahLst/>
              <a:cxnLst/>
              <a:rect l="l" t="t" r="r" b="b"/>
              <a:pathLst>
                <a:path w="71119" h="85089">
                  <a:moveTo>
                    <a:pt x="70967" y="0"/>
                  </a:moveTo>
                  <a:lnTo>
                    <a:pt x="0" y="27749"/>
                  </a:lnTo>
                  <a:lnTo>
                    <a:pt x="63233" y="84848"/>
                  </a:lnTo>
                  <a:lnTo>
                    <a:pt x="70967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4571999" y="3008369"/>
              <a:ext cx="29209" cy="320040"/>
            </a:xfrm>
            <a:custGeom>
              <a:avLst/>
              <a:gdLst/>
              <a:ahLst/>
              <a:cxnLst/>
              <a:rect l="l" t="t" r="r" b="b"/>
              <a:pathLst>
                <a:path w="29210" h="320039">
                  <a:moveTo>
                    <a:pt x="0" y="319798"/>
                  </a:moveTo>
                  <a:lnTo>
                    <a:pt x="29083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4567732" y="3064764"/>
              <a:ext cx="64135" cy="142240"/>
            </a:xfrm>
            <a:custGeom>
              <a:avLst/>
              <a:gdLst/>
              <a:ahLst/>
              <a:cxnLst/>
              <a:rect l="l" t="t" r="r" b="b"/>
              <a:pathLst>
                <a:path w="64135" h="142239">
                  <a:moveTo>
                    <a:pt x="64008" y="0"/>
                  </a:moveTo>
                  <a:lnTo>
                    <a:pt x="0" y="0"/>
                  </a:lnTo>
                  <a:lnTo>
                    <a:pt x="0" y="141732"/>
                  </a:lnTo>
                  <a:lnTo>
                    <a:pt x="64008" y="141732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4555035" y="3036821"/>
            <a:ext cx="88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190221" y="3507699"/>
            <a:ext cx="66802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  <a:tabLst>
                <a:tab pos="508000" algn="l"/>
              </a:tabLst>
            </a:pPr>
            <a:r>
              <a:rPr dirty="0" sz="1050" spc="45">
                <a:latin typeface="Times New Roman"/>
                <a:cs typeface="Times New Roman"/>
              </a:rPr>
              <a:t>1)+2)</a:t>
            </a:r>
            <a:r>
              <a:rPr dirty="0" sz="1050">
                <a:latin typeface="Times New Roman"/>
                <a:cs typeface="Times New Roman"/>
              </a:rPr>
              <a:t>	</a:t>
            </a:r>
            <a:r>
              <a:rPr dirty="0" sz="1050" spc="-25">
                <a:latin typeface="Times New Roman"/>
                <a:cs typeface="Times New Roman"/>
              </a:rPr>
              <a:t>3+</a:t>
            </a:r>
            <a:endParaRPr sz="10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050" spc="60">
                <a:latin typeface="Times New Roman"/>
                <a:cs typeface="Times New Roman"/>
              </a:rPr>
              <a:t>4)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1322832" y="1950720"/>
            <a:ext cx="2639060" cy="2178050"/>
            <a:chOff x="1322832" y="1950720"/>
            <a:chExt cx="2639060" cy="2178050"/>
          </a:xfrm>
        </p:grpSpPr>
        <p:pic>
          <p:nvPicPr>
            <p:cNvPr id="107" name="object 10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2832" y="1950720"/>
              <a:ext cx="149352" cy="343250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2256983" y="3451752"/>
              <a:ext cx="589915" cy="630555"/>
            </a:xfrm>
            <a:custGeom>
              <a:avLst/>
              <a:gdLst/>
              <a:ahLst/>
              <a:cxnLst/>
              <a:rect l="l" t="t" r="r" b="b"/>
              <a:pathLst>
                <a:path w="589914" h="630554">
                  <a:moveTo>
                    <a:pt x="589749" y="0"/>
                  </a:moveTo>
                  <a:lnTo>
                    <a:pt x="0" y="630466"/>
                  </a:lnTo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2213597" y="3405390"/>
              <a:ext cx="676910" cy="723265"/>
            </a:xfrm>
            <a:custGeom>
              <a:avLst/>
              <a:gdLst/>
              <a:ahLst/>
              <a:cxnLst/>
              <a:rect l="l" t="t" r="r" b="b"/>
              <a:pathLst>
                <a:path w="676910" h="723264">
                  <a:moveTo>
                    <a:pt x="79883" y="693585"/>
                  </a:moveTo>
                  <a:lnTo>
                    <a:pt x="24231" y="641527"/>
                  </a:lnTo>
                  <a:lnTo>
                    <a:pt x="0" y="723201"/>
                  </a:lnTo>
                  <a:lnTo>
                    <a:pt x="79883" y="693585"/>
                  </a:lnTo>
                  <a:close/>
                </a:path>
                <a:path w="676910" h="723264">
                  <a:moveTo>
                    <a:pt x="676503" y="0"/>
                  </a:moveTo>
                  <a:lnTo>
                    <a:pt x="596620" y="29616"/>
                  </a:lnTo>
                  <a:lnTo>
                    <a:pt x="652272" y="81673"/>
                  </a:lnTo>
                  <a:lnTo>
                    <a:pt x="67650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3109595" y="3636365"/>
              <a:ext cx="852169" cy="231775"/>
            </a:xfrm>
            <a:custGeom>
              <a:avLst/>
              <a:gdLst/>
              <a:ahLst/>
              <a:cxnLst/>
              <a:rect l="l" t="t" r="r" b="b"/>
              <a:pathLst>
                <a:path w="852170" h="231775">
                  <a:moveTo>
                    <a:pt x="851916" y="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0" y="128016"/>
                  </a:lnTo>
                  <a:lnTo>
                    <a:pt x="0" y="231648"/>
                  </a:lnTo>
                  <a:lnTo>
                    <a:pt x="475475" y="231648"/>
                  </a:lnTo>
                  <a:lnTo>
                    <a:pt x="475475" y="128016"/>
                  </a:lnTo>
                  <a:lnTo>
                    <a:pt x="851916" y="128016"/>
                  </a:lnTo>
                  <a:lnTo>
                    <a:pt x="85191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 descr=""/>
          <p:cNvSpPr txBox="1"/>
          <p:nvPr/>
        </p:nvSpPr>
        <p:spPr>
          <a:xfrm>
            <a:off x="3096900" y="3634335"/>
            <a:ext cx="857885" cy="24447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200"/>
              </a:spcBef>
            </a:pPr>
            <a:r>
              <a:rPr dirty="0" sz="750" b="1">
                <a:solidFill>
                  <a:srgbClr val="FF0000"/>
                </a:solidFill>
                <a:latin typeface="Microsoft JhengHei"/>
                <a:cs typeface="Microsoft JhengHei"/>
              </a:rPr>
              <a:t>Optical</a:t>
            </a:r>
            <a:r>
              <a:rPr dirty="0" sz="750" spc="-2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750" b="1">
                <a:solidFill>
                  <a:srgbClr val="FF0000"/>
                </a:solidFill>
                <a:latin typeface="Microsoft JhengHei"/>
                <a:cs typeface="Microsoft JhengHei"/>
              </a:rPr>
              <a:t>Fiber,</a:t>
            </a:r>
            <a:r>
              <a:rPr dirty="0" sz="750" spc="-3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750" spc="-25" b="1">
                <a:solidFill>
                  <a:srgbClr val="FF0000"/>
                </a:solidFill>
                <a:latin typeface="Microsoft JhengHei"/>
                <a:cs typeface="Microsoft JhengHei"/>
              </a:rPr>
              <a:t>CHT</a:t>
            </a:r>
            <a:r>
              <a:rPr dirty="0" sz="750" spc="5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750" b="1">
                <a:solidFill>
                  <a:srgbClr val="FF0000"/>
                </a:solidFill>
                <a:latin typeface="Microsoft JhengHei"/>
                <a:cs typeface="Microsoft JhengHei"/>
              </a:rPr>
              <a:t>private</a:t>
            </a:r>
            <a:r>
              <a:rPr dirty="0" sz="750" spc="-3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750" spc="-25" b="1">
                <a:solidFill>
                  <a:srgbClr val="FF0000"/>
                </a:solidFill>
                <a:latin typeface="Microsoft JhengHei"/>
                <a:cs typeface="Microsoft JhengHei"/>
              </a:rPr>
              <a:t>5G</a:t>
            </a:r>
            <a:endParaRPr sz="750">
              <a:latin typeface="Microsoft JhengHei"/>
              <a:cs typeface="Microsoft JhengHe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4721684" y="1767992"/>
            <a:ext cx="8070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Microsoft JhengHei"/>
                <a:cs typeface="Microsoft JhengHei"/>
              </a:rPr>
              <a:t>MEC</a:t>
            </a:r>
            <a:endParaRPr sz="1200">
              <a:latin typeface="Microsoft JhengHei"/>
              <a:cs typeface="Microsoft JhengHei"/>
            </a:endParaRPr>
          </a:p>
          <a:p>
            <a:pPr marL="12700" marR="5080">
              <a:lnSpc>
                <a:spcPct val="100000"/>
              </a:lnSpc>
            </a:pPr>
            <a:r>
              <a:rPr dirty="0" sz="800" spc="-10">
                <a:latin typeface="Times New Roman"/>
                <a:cs typeface="Times New Roman"/>
              </a:rPr>
              <a:t>Multi-</a:t>
            </a:r>
            <a:r>
              <a:rPr dirty="0" sz="800">
                <a:latin typeface="Times New Roman"/>
                <a:cs typeface="Times New Roman"/>
              </a:rPr>
              <a:t>Access </a:t>
            </a:r>
            <a:r>
              <a:rPr dirty="0" sz="800" spc="-20">
                <a:latin typeface="Times New Roman"/>
                <a:cs typeface="Times New Roman"/>
              </a:rPr>
              <a:t>Edge</a:t>
            </a:r>
            <a:r>
              <a:rPr dirty="0" sz="800" spc="500">
                <a:latin typeface="Times New Roman"/>
                <a:cs typeface="Times New Roman"/>
              </a:rPr>
              <a:t> </a:t>
            </a:r>
            <a:r>
              <a:rPr dirty="0" sz="800" spc="-10">
                <a:latin typeface="Times New Roman"/>
                <a:cs typeface="Times New Roman"/>
              </a:rPr>
              <a:t>Computing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113" name="object 113" descr=""/>
          <p:cNvGrpSpPr/>
          <p:nvPr/>
        </p:nvGrpSpPr>
        <p:grpSpPr>
          <a:xfrm>
            <a:off x="532130" y="1245298"/>
            <a:ext cx="8238490" cy="4526915"/>
            <a:chOff x="532130" y="1245298"/>
            <a:chExt cx="8238490" cy="4526915"/>
          </a:xfrm>
        </p:grpSpPr>
        <p:sp>
          <p:nvSpPr>
            <p:cNvPr id="114" name="object 114" descr=""/>
            <p:cNvSpPr/>
            <p:nvPr/>
          </p:nvSpPr>
          <p:spPr>
            <a:xfrm>
              <a:off x="5898641" y="4745983"/>
              <a:ext cx="0" cy="683260"/>
            </a:xfrm>
            <a:custGeom>
              <a:avLst/>
              <a:gdLst/>
              <a:ahLst/>
              <a:cxnLst/>
              <a:rect l="l" t="t" r="r" b="b"/>
              <a:pathLst>
                <a:path w="0" h="683260">
                  <a:moveTo>
                    <a:pt x="0" y="68300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5860529" y="4682489"/>
              <a:ext cx="76200" cy="810260"/>
            </a:xfrm>
            <a:custGeom>
              <a:avLst/>
              <a:gdLst/>
              <a:ahLst/>
              <a:cxnLst/>
              <a:rect l="l" t="t" r="r" b="b"/>
              <a:pathLst>
                <a:path w="76200" h="810260">
                  <a:moveTo>
                    <a:pt x="76200" y="733806"/>
                  </a:moveTo>
                  <a:lnTo>
                    <a:pt x="0" y="733806"/>
                  </a:lnTo>
                  <a:lnTo>
                    <a:pt x="38100" y="810006"/>
                  </a:lnTo>
                  <a:lnTo>
                    <a:pt x="76200" y="733806"/>
                  </a:lnTo>
                  <a:close/>
                </a:path>
                <a:path w="76200" h="81026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462277" y="1764030"/>
              <a:ext cx="108585" cy="871855"/>
            </a:xfrm>
            <a:custGeom>
              <a:avLst/>
              <a:gdLst/>
              <a:ahLst/>
              <a:cxnLst/>
              <a:rect l="l" t="t" r="r" b="b"/>
              <a:pathLst>
                <a:path w="108584" h="871855">
                  <a:moveTo>
                    <a:pt x="0" y="0"/>
                  </a:moveTo>
                  <a:lnTo>
                    <a:pt x="21060" y="708"/>
                  </a:lnTo>
                  <a:lnTo>
                    <a:pt x="38257" y="2641"/>
                  </a:lnTo>
                  <a:lnTo>
                    <a:pt x="49850" y="5507"/>
                  </a:lnTo>
                  <a:lnTo>
                    <a:pt x="54102" y="9017"/>
                  </a:lnTo>
                  <a:lnTo>
                    <a:pt x="54102" y="426847"/>
                  </a:lnTo>
                  <a:lnTo>
                    <a:pt x="58353" y="430356"/>
                  </a:lnTo>
                  <a:lnTo>
                    <a:pt x="69946" y="433222"/>
                  </a:lnTo>
                  <a:lnTo>
                    <a:pt x="87143" y="435155"/>
                  </a:lnTo>
                  <a:lnTo>
                    <a:pt x="108204" y="435864"/>
                  </a:lnTo>
                  <a:lnTo>
                    <a:pt x="87143" y="436572"/>
                  </a:lnTo>
                  <a:lnTo>
                    <a:pt x="69946" y="438505"/>
                  </a:lnTo>
                  <a:lnTo>
                    <a:pt x="58353" y="441371"/>
                  </a:lnTo>
                  <a:lnTo>
                    <a:pt x="54102" y="444881"/>
                  </a:lnTo>
                  <a:lnTo>
                    <a:pt x="54102" y="862711"/>
                  </a:lnTo>
                  <a:lnTo>
                    <a:pt x="49850" y="866220"/>
                  </a:lnTo>
                  <a:lnTo>
                    <a:pt x="38257" y="869086"/>
                  </a:lnTo>
                  <a:lnTo>
                    <a:pt x="21060" y="871019"/>
                  </a:lnTo>
                  <a:lnTo>
                    <a:pt x="0" y="871728"/>
                  </a:lnTo>
                </a:path>
              </a:pathLst>
            </a:custGeom>
            <a:ln w="190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204722" y="4182618"/>
              <a:ext cx="88900" cy="577850"/>
            </a:xfrm>
            <a:custGeom>
              <a:avLst/>
              <a:gdLst/>
              <a:ahLst/>
              <a:cxnLst/>
              <a:rect l="l" t="t" r="r" b="b"/>
              <a:pathLst>
                <a:path w="88900" h="577850">
                  <a:moveTo>
                    <a:pt x="0" y="0"/>
                  </a:moveTo>
                  <a:lnTo>
                    <a:pt x="17203" y="579"/>
                  </a:lnTo>
                  <a:lnTo>
                    <a:pt x="31251" y="2158"/>
                  </a:lnTo>
                  <a:lnTo>
                    <a:pt x="40722" y="4500"/>
                  </a:lnTo>
                  <a:lnTo>
                    <a:pt x="44196" y="7365"/>
                  </a:lnTo>
                  <a:lnTo>
                    <a:pt x="44196" y="281431"/>
                  </a:lnTo>
                  <a:lnTo>
                    <a:pt x="47669" y="284297"/>
                  </a:lnTo>
                  <a:lnTo>
                    <a:pt x="57140" y="286638"/>
                  </a:lnTo>
                  <a:lnTo>
                    <a:pt x="71188" y="288218"/>
                  </a:lnTo>
                  <a:lnTo>
                    <a:pt x="88392" y="288797"/>
                  </a:lnTo>
                  <a:lnTo>
                    <a:pt x="71188" y="289377"/>
                  </a:lnTo>
                  <a:lnTo>
                    <a:pt x="57140" y="290956"/>
                  </a:lnTo>
                  <a:lnTo>
                    <a:pt x="47669" y="293298"/>
                  </a:lnTo>
                  <a:lnTo>
                    <a:pt x="44196" y="296163"/>
                  </a:lnTo>
                  <a:lnTo>
                    <a:pt x="44196" y="570229"/>
                  </a:lnTo>
                  <a:lnTo>
                    <a:pt x="40722" y="573095"/>
                  </a:lnTo>
                  <a:lnTo>
                    <a:pt x="31251" y="575436"/>
                  </a:lnTo>
                  <a:lnTo>
                    <a:pt x="17203" y="577016"/>
                  </a:lnTo>
                  <a:lnTo>
                    <a:pt x="0" y="577595"/>
                  </a:lnTo>
                </a:path>
              </a:pathLst>
            </a:custGeom>
            <a:ln w="19049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775" y="4338125"/>
              <a:ext cx="333621" cy="150271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619545" y="2240213"/>
              <a:ext cx="1242695" cy="1021080"/>
            </a:xfrm>
            <a:custGeom>
              <a:avLst/>
              <a:gdLst/>
              <a:ahLst/>
              <a:cxnLst/>
              <a:rect l="l" t="t" r="r" b="b"/>
              <a:pathLst>
                <a:path w="1242695" h="1021079">
                  <a:moveTo>
                    <a:pt x="1242098" y="102066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570469" y="2199906"/>
              <a:ext cx="1340485" cy="1101725"/>
            </a:xfrm>
            <a:custGeom>
              <a:avLst/>
              <a:gdLst/>
              <a:ahLst/>
              <a:cxnLst/>
              <a:rect l="l" t="t" r="r" b="b"/>
              <a:pathLst>
                <a:path w="1340485" h="1101725">
                  <a:moveTo>
                    <a:pt x="83058" y="18935"/>
                  </a:moveTo>
                  <a:lnTo>
                    <a:pt x="0" y="0"/>
                  </a:lnTo>
                  <a:lnTo>
                    <a:pt x="34683" y="77812"/>
                  </a:lnTo>
                  <a:lnTo>
                    <a:pt x="83058" y="18935"/>
                  </a:lnTo>
                  <a:close/>
                </a:path>
                <a:path w="1340485" h="1101725">
                  <a:moveTo>
                    <a:pt x="1340231" y="1101293"/>
                  </a:moveTo>
                  <a:lnTo>
                    <a:pt x="1305547" y="1023480"/>
                  </a:lnTo>
                  <a:lnTo>
                    <a:pt x="1257173" y="1082357"/>
                  </a:lnTo>
                  <a:lnTo>
                    <a:pt x="1340231" y="1101293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7046213" y="1259586"/>
              <a:ext cx="1710055" cy="4040504"/>
            </a:xfrm>
            <a:custGeom>
              <a:avLst/>
              <a:gdLst/>
              <a:ahLst/>
              <a:cxnLst/>
              <a:rect l="l" t="t" r="r" b="b"/>
              <a:pathLst>
                <a:path w="1710054" h="4040504">
                  <a:moveTo>
                    <a:pt x="0" y="4040124"/>
                  </a:moveTo>
                  <a:lnTo>
                    <a:pt x="1709927" y="4040124"/>
                  </a:lnTo>
                  <a:lnTo>
                    <a:pt x="1709927" y="0"/>
                  </a:lnTo>
                  <a:lnTo>
                    <a:pt x="0" y="0"/>
                  </a:lnTo>
                  <a:lnTo>
                    <a:pt x="0" y="4040124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27263" y="1978153"/>
              <a:ext cx="626362" cy="416050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7139475" y="1613306"/>
              <a:ext cx="0" cy="1086485"/>
            </a:xfrm>
            <a:custGeom>
              <a:avLst/>
              <a:gdLst/>
              <a:ahLst/>
              <a:cxnLst/>
              <a:rect l="l" t="t" r="r" b="b"/>
              <a:pathLst>
                <a:path w="0" h="1086485">
                  <a:moveTo>
                    <a:pt x="0" y="0"/>
                  </a:moveTo>
                  <a:lnTo>
                    <a:pt x="0" y="1086281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8628280" y="1613306"/>
              <a:ext cx="0" cy="1086485"/>
            </a:xfrm>
            <a:custGeom>
              <a:avLst/>
              <a:gdLst/>
              <a:ahLst/>
              <a:cxnLst/>
              <a:rect l="l" t="t" r="r" b="b"/>
              <a:pathLst>
                <a:path w="0" h="1086485">
                  <a:moveTo>
                    <a:pt x="0" y="0"/>
                  </a:moveTo>
                  <a:lnTo>
                    <a:pt x="0" y="1086281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7133125" y="1619656"/>
              <a:ext cx="1501775" cy="0"/>
            </a:xfrm>
            <a:custGeom>
              <a:avLst/>
              <a:gdLst/>
              <a:ahLst/>
              <a:cxnLst/>
              <a:rect l="l" t="t" r="r" b="b"/>
              <a:pathLst>
                <a:path w="1501775" h="0">
                  <a:moveTo>
                    <a:pt x="0" y="0"/>
                  </a:moveTo>
                  <a:lnTo>
                    <a:pt x="1501508" y="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7133125" y="2693235"/>
              <a:ext cx="1501775" cy="0"/>
            </a:xfrm>
            <a:custGeom>
              <a:avLst/>
              <a:gdLst/>
              <a:ahLst/>
              <a:cxnLst/>
              <a:rect l="l" t="t" r="r" b="b"/>
              <a:pathLst>
                <a:path w="1501775" h="0">
                  <a:moveTo>
                    <a:pt x="0" y="0"/>
                  </a:moveTo>
                  <a:lnTo>
                    <a:pt x="1501508" y="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7151131" y="2888155"/>
              <a:ext cx="0" cy="2375535"/>
            </a:xfrm>
            <a:custGeom>
              <a:avLst/>
              <a:gdLst/>
              <a:ahLst/>
              <a:cxnLst/>
              <a:rect l="l" t="t" r="r" b="b"/>
              <a:pathLst>
                <a:path w="0" h="2375535">
                  <a:moveTo>
                    <a:pt x="0" y="0"/>
                  </a:moveTo>
                  <a:lnTo>
                    <a:pt x="0" y="2375522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8639935" y="2888155"/>
              <a:ext cx="0" cy="2375535"/>
            </a:xfrm>
            <a:custGeom>
              <a:avLst/>
              <a:gdLst/>
              <a:ahLst/>
              <a:cxnLst/>
              <a:rect l="l" t="t" r="r" b="b"/>
              <a:pathLst>
                <a:path w="0" h="2375535">
                  <a:moveTo>
                    <a:pt x="0" y="0"/>
                  </a:moveTo>
                  <a:lnTo>
                    <a:pt x="0" y="2375522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7144781" y="2894505"/>
              <a:ext cx="1501775" cy="0"/>
            </a:xfrm>
            <a:custGeom>
              <a:avLst/>
              <a:gdLst/>
              <a:ahLst/>
              <a:cxnLst/>
              <a:rect l="l" t="t" r="r" b="b"/>
              <a:pathLst>
                <a:path w="1501775" h="0">
                  <a:moveTo>
                    <a:pt x="0" y="0"/>
                  </a:moveTo>
                  <a:lnTo>
                    <a:pt x="1501508" y="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7144781" y="5257322"/>
              <a:ext cx="1501775" cy="0"/>
            </a:xfrm>
            <a:custGeom>
              <a:avLst/>
              <a:gdLst/>
              <a:ahLst/>
              <a:cxnLst/>
              <a:rect l="l" t="t" r="r" b="b"/>
              <a:pathLst>
                <a:path w="1501775" h="0">
                  <a:moveTo>
                    <a:pt x="0" y="0"/>
                  </a:moveTo>
                  <a:lnTo>
                    <a:pt x="1501508" y="0"/>
                  </a:lnTo>
                </a:path>
              </a:pathLst>
            </a:custGeom>
            <a:ln w="127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7453122" y="2674814"/>
              <a:ext cx="0" cy="213360"/>
            </a:xfrm>
            <a:custGeom>
              <a:avLst/>
              <a:gdLst/>
              <a:ahLst/>
              <a:cxnLst/>
              <a:rect l="l" t="t" r="r" b="b"/>
              <a:pathLst>
                <a:path w="0" h="213360">
                  <a:moveTo>
                    <a:pt x="0" y="21286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7417408" y="2674809"/>
              <a:ext cx="71755" cy="57150"/>
            </a:xfrm>
            <a:custGeom>
              <a:avLst/>
              <a:gdLst/>
              <a:ahLst/>
              <a:cxnLst/>
              <a:rect l="l" t="t" r="r" b="b"/>
              <a:pathLst>
                <a:path w="71754" h="57150">
                  <a:moveTo>
                    <a:pt x="71437" y="57150"/>
                  </a:moveTo>
                  <a:lnTo>
                    <a:pt x="35712" y="0"/>
                  </a:lnTo>
                  <a:lnTo>
                    <a:pt x="0" y="5715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7417407" y="2830526"/>
              <a:ext cx="71755" cy="57150"/>
            </a:xfrm>
            <a:custGeom>
              <a:avLst/>
              <a:gdLst/>
              <a:ahLst/>
              <a:cxnLst/>
              <a:rect l="l" t="t" r="r" b="b"/>
              <a:pathLst>
                <a:path w="71754" h="57150">
                  <a:moveTo>
                    <a:pt x="0" y="0"/>
                  </a:moveTo>
                  <a:lnTo>
                    <a:pt x="35712" y="57150"/>
                  </a:lnTo>
                  <a:lnTo>
                    <a:pt x="71437" y="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5480493" y="3097729"/>
              <a:ext cx="1644650" cy="12700"/>
            </a:xfrm>
            <a:custGeom>
              <a:avLst/>
              <a:gdLst/>
              <a:ahLst/>
              <a:cxnLst/>
              <a:rect l="l" t="t" r="r" b="b"/>
              <a:pathLst>
                <a:path w="1644650" h="12700">
                  <a:moveTo>
                    <a:pt x="0" y="0"/>
                  </a:moveTo>
                  <a:lnTo>
                    <a:pt x="1644421" y="12192"/>
                  </a:lnTo>
                </a:path>
              </a:pathLst>
            </a:custGeom>
            <a:ln w="28574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7067496" y="3073769"/>
              <a:ext cx="57785" cy="71755"/>
            </a:xfrm>
            <a:custGeom>
              <a:avLst/>
              <a:gdLst/>
              <a:ahLst/>
              <a:cxnLst/>
              <a:rect l="l" t="t" r="r" b="b"/>
              <a:pathLst>
                <a:path w="57784" h="71755">
                  <a:moveTo>
                    <a:pt x="533" y="0"/>
                  </a:moveTo>
                  <a:lnTo>
                    <a:pt x="57416" y="36144"/>
                  </a:lnTo>
                  <a:lnTo>
                    <a:pt x="0" y="71437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5480496" y="3062428"/>
              <a:ext cx="57785" cy="71755"/>
            </a:xfrm>
            <a:custGeom>
              <a:avLst/>
              <a:gdLst/>
              <a:ahLst/>
              <a:cxnLst/>
              <a:rect l="l" t="t" r="r" b="b"/>
              <a:pathLst>
                <a:path w="57785" h="71755">
                  <a:moveTo>
                    <a:pt x="56883" y="71437"/>
                  </a:moveTo>
                  <a:lnTo>
                    <a:pt x="0" y="35293"/>
                  </a:lnTo>
                  <a:lnTo>
                    <a:pt x="57403" y="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544830" y="3912866"/>
              <a:ext cx="171450" cy="450215"/>
            </a:xfrm>
            <a:custGeom>
              <a:avLst/>
              <a:gdLst/>
              <a:ahLst/>
              <a:cxnLst/>
              <a:rect l="l" t="t" r="r" b="b"/>
              <a:pathLst>
                <a:path w="171450" h="450214">
                  <a:moveTo>
                    <a:pt x="170942" y="450011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2E75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675640" y="4337476"/>
              <a:ext cx="71755" cy="85090"/>
            </a:xfrm>
            <a:custGeom>
              <a:avLst/>
              <a:gdLst/>
              <a:ahLst/>
              <a:cxnLst/>
              <a:rect l="l" t="t" r="r" b="b"/>
              <a:pathLst>
                <a:path w="71754" h="85089">
                  <a:moveTo>
                    <a:pt x="71234" y="0"/>
                  </a:moveTo>
                  <a:lnTo>
                    <a:pt x="0" y="27063"/>
                  </a:lnTo>
                  <a:lnTo>
                    <a:pt x="62674" y="84759"/>
                  </a:lnTo>
                  <a:lnTo>
                    <a:pt x="71234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78927" y="5695946"/>
              <a:ext cx="357146" cy="76201"/>
            </a:xfrm>
            <a:prstGeom prst="rect">
              <a:avLst/>
            </a:prstGeom>
          </p:spPr>
        </p:pic>
      </p:grpSp>
      <p:sp>
        <p:nvSpPr>
          <p:cNvPr id="140" name="object 140" descr=""/>
          <p:cNvSpPr txBox="1"/>
          <p:nvPr/>
        </p:nvSpPr>
        <p:spPr>
          <a:xfrm>
            <a:off x="7074417" y="1243473"/>
            <a:ext cx="180593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95"/>
              </a:spcBef>
            </a:pPr>
            <a:r>
              <a:rPr dirty="0" sz="1000" spc="120" b="1">
                <a:solidFill>
                  <a:srgbClr val="00B0F0"/>
                </a:solidFill>
                <a:latin typeface="Times New Roman"/>
                <a:cs typeface="Times New Roman"/>
              </a:rPr>
              <a:t>3.</a:t>
            </a:r>
            <a:r>
              <a:rPr dirty="0" sz="1000" spc="15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00" spc="-35" b="1">
                <a:solidFill>
                  <a:srgbClr val="00B0F0"/>
                </a:solidFill>
                <a:latin typeface="Times New Roman"/>
                <a:cs typeface="Times New Roman"/>
              </a:rPr>
              <a:t>AIoT</a:t>
            </a:r>
            <a:r>
              <a:rPr dirty="0" sz="1000" spc="14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00" spc="-10" b="1">
                <a:solidFill>
                  <a:srgbClr val="00B0F0"/>
                </a:solidFill>
                <a:latin typeface="Times New Roman"/>
                <a:cs typeface="Times New Roman"/>
              </a:rPr>
              <a:t>Edge</a:t>
            </a:r>
            <a:r>
              <a:rPr dirty="0" sz="1000" spc="14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00" b="1">
                <a:solidFill>
                  <a:srgbClr val="00B0F0"/>
                </a:solidFill>
                <a:latin typeface="Times New Roman"/>
                <a:cs typeface="Times New Roman"/>
              </a:rPr>
              <a:t>Cloud</a:t>
            </a:r>
            <a:r>
              <a:rPr dirty="0" sz="1000" spc="14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00" spc="-40" b="1">
                <a:solidFill>
                  <a:srgbClr val="00B0F0"/>
                </a:solidFill>
                <a:latin typeface="Times New Roman"/>
                <a:cs typeface="Times New Roman"/>
              </a:rPr>
              <a:t>Computing </a:t>
            </a:r>
            <a:r>
              <a:rPr dirty="0" sz="1000" b="1">
                <a:solidFill>
                  <a:srgbClr val="00B0F0"/>
                </a:solidFill>
                <a:latin typeface="Times New Roman"/>
                <a:cs typeface="Times New Roman"/>
              </a:rPr>
              <a:t>Platform</a:t>
            </a:r>
            <a:r>
              <a:rPr dirty="0" sz="1000" spc="21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00" b="1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dirty="0" sz="1000" spc="19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00" spc="-120" b="1">
                <a:solidFill>
                  <a:srgbClr val="00B0F0"/>
                </a:solidFill>
                <a:latin typeface="Times New Roman"/>
                <a:cs typeface="Times New Roman"/>
              </a:rPr>
              <a:t>NAS</a:t>
            </a:r>
            <a:r>
              <a:rPr dirty="0" sz="1000" spc="20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000" spc="-10" b="1">
                <a:solidFill>
                  <a:srgbClr val="00B0F0"/>
                </a:solidFill>
                <a:latin typeface="Times New Roman"/>
                <a:cs typeface="Times New Roman"/>
              </a:rPr>
              <a:t>Storage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7786334" y="1597568"/>
            <a:ext cx="38862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5" b="1">
                <a:solidFill>
                  <a:srgbClr val="00B0F0"/>
                </a:solidFill>
                <a:latin typeface="Calibri"/>
                <a:cs typeface="Calibri"/>
              </a:rPr>
              <a:t>AMD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7296546" y="4641019"/>
            <a:ext cx="1092835" cy="611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>
              <a:lnSpc>
                <a:spcPts val="994"/>
              </a:lnSpc>
              <a:spcBef>
                <a:spcPts val="100"/>
              </a:spcBef>
            </a:pPr>
            <a:r>
              <a:rPr dirty="0" sz="900">
                <a:solidFill>
                  <a:srgbClr val="FFD966"/>
                </a:solidFill>
                <a:latin typeface="Calibri"/>
                <a:cs typeface="Calibri"/>
              </a:rPr>
              <a:t>ECW</a:t>
            </a:r>
            <a:r>
              <a:rPr dirty="0" sz="900" spc="-25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FFD966"/>
                </a:solidFill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  <a:p>
            <a:pPr marL="556895">
              <a:lnSpc>
                <a:spcPts val="1435"/>
              </a:lnSpc>
            </a:pPr>
            <a:r>
              <a:rPr dirty="0" sz="1350" spc="-25" b="1">
                <a:solidFill>
                  <a:srgbClr val="00B0F0"/>
                </a:solidFill>
                <a:latin typeface="Calibri"/>
                <a:cs typeface="Calibri"/>
              </a:rPr>
              <a:t>AMD</a:t>
            </a:r>
            <a:endParaRPr sz="1350">
              <a:latin typeface="Calibri"/>
              <a:cs typeface="Calibri"/>
            </a:endParaRPr>
          </a:p>
          <a:p>
            <a:pPr marR="5080">
              <a:lnSpc>
                <a:spcPts val="1080"/>
              </a:lnSpc>
              <a:spcBef>
                <a:spcPts val="40"/>
              </a:spcBef>
            </a:pPr>
            <a:r>
              <a:rPr dirty="0" sz="1000" b="1">
                <a:latin typeface="Times New Roman"/>
                <a:cs typeface="Times New Roman"/>
              </a:rPr>
              <a:t>5</a:t>
            </a:r>
            <a:r>
              <a:rPr dirty="0" sz="1000" spc="185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Edge</a:t>
            </a:r>
            <a:r>
              <a:rPr dirty="0" sz="1000" spc="170" b="1">
                <a:latin typeface="Times New Roman"/>
                <a:cs typeface="Times New Roman"/>
              </a:rPr>
              <a:t> </a:t>
            </a:r>
            <a:r>
              <a:rPr dirty="0" sz="1000" spc="-10" b="1">
                <a:latin typeface="Times New Roman"/>
                <a:cs typeface="Times New Roman"/>
              </a:rPr>
              <a:t>Computing </a:t>
            </a:r>
            <a:r>
              <a:rPr dirty="0" sz="1000" b="1">
                <a:latin typeface="Times New Roman"/>
                <a:cs typeface="Times New Roman"/>
              </a:rPr>
              <a:t>Workstation</a:t>
            </a:r>
            <a:r>
              <a:rPr dirty="0" sz="1000" spc="320" b="1">
                <a:latin typeface="Times New Roman"/>
                <a:cs typeface="Times New Roman"/>
              </a:rPr>
              <a:t> </a:t>
            </a:r>
            <a:r>
              <a:rPr dirty="0" sz="1000" spc="-120" b="1">
                <a:latin typeface="Times New Roman"/>
                <a:cs typeface="Times New Roman"/>
              </a:rPr>
              <a:t>(ECW)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195582" y="1271385"/>
            <a:ext cx="1167765" cy="1723389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200" b="1">
                <a:solidFill>
                  <a:srgbClr val="00B0F0"/>
                </a:solidFill>
                <a:latin typeface="Times New Roman"/>
                <a:cs typeface="Times New Roman"/>
              </a:rPr>
              <a:t>1.</a:t>
            </a:r>
            <a:r>
              <a:rPr dirty="0" sz="1200" spc="1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00B0F0"/>
                </a:solidFill>
                <a:latin typeface="Times New Roman"/>
                <a:cs typeface="Times New Roman"/>
              </a:rPr>
              <a:t>Sports</a:t>
            </a:r>
            <a:r>
              <a:rPr dirty="0" sz="1200" spc="-6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00B0F0"/>
                </a:solidFill>
                <a:latin typeface="Times New Roman"/>
                <a:cs typeface="Times New Roman"/>
              </a:rPr>
              <a:t>Arena</a:t>
            </a:r>
            <a:endParaRPr sz="12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160"/>
              </a:spcBef>
            </a:pPr>
            <a:r>
              <a:rPr dirty="0" sz="1050" spc="110">
                <a:latin typeface="Times New Roman"/>
                <a:cs typeface="Times New Roman"/>
              </a:rPr>
              <a:t>1)Replay:</a:t>
            </a:r>
            <a:endParaRPr sz="1050">
              <a:latin typeface="Times New Roman"/>
              <a:cs typeface="Times New Roman"/>
            </a:endParaRPr>
          </a:p>
          <a:p>
            <a:pPr marL="19050" marR="271145" indent="200660">
              <a:lnSpc>
                <a:spcPct val="100000"/>
              </a:lnSpc>
            </a:pPr>
            <a:r>
              <a:rPr dirty="0" sz="1050">
                <a:latin typeface="Times New Roman"/>
                <a:cs typeface="Times New Roman"/>
              </a:rPr>
              <a:t>20</a:t>
            </a:r>
            <a:r>
              <a:rPr dirty="0" sz="1050" spc="25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cameras </a:t>
            </a:r>
            <a:r>
              <a:rPr dirty="0" sz="1050" spc="145">
                <a:latin typeface="Times New Roman"/>
                <a:cs typeface="Times New Roman"/>
              </a:rPr>
              <a:t>2)Stitching:</a:t>
            </a:r>
            <a:endParaRPr sz="105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</a:pPr>
            <a:r>
              <a:rPr dirty="0" sz="1050">
                <a:latin typeface="Times New Roman"/>
                <a:cs typeface="Times New Roman"/>
              </a:rPr>
              <a:t>6</a:t>
            </a:r>
            <a:r>
              <a:rPr dirty="0" sz="1050" spc="250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cameras</a:t>
            </a:r>
            <a:endParaRPr sz="1050">
              <a:latin typeface="Times New Roman"/>
              <a:cs typeface="Times New Roman"/>
            </a:endParaRPr>
          </a:p>
          <a:p>
            <a:pPr marL="219710" indent="-200660">
              <a:lnSpc>
                <a:spcPct val="100000"/>
              </a:lnSpc>
              <a:buAutoNum type="arabicParenR" startAt="3"/>
              <a:tabLst>
                <a:tab pos="219710" algn="l"/>
              </a:tabLst>
            </a:pPr>
            <a:r>
              <a:rPr dirty="0" sz="1050" spc="85">
                <a:latin typeface="Times New Roman"/>
                <a:cs typeface="Times New Roman"/>
              </a:rPr>
              <a:t>Stereo:</a:t>
            </a:r>
            <a:endParaRPr sz="105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</a:pPr>
            <a:r>
              <a:rPr dirty="0" sz="1050">
                <a:latin typeface="Times New Roman"/>
                <a:cs typeface="Times New Roman"/>
              </a:rPr>
              <a:t>8</a:t>
            </a:r>
            <a:r>
              <a:rPr dirty="0" sz="1050" spc="170">
                <a:latin typeface="Times New Roman"/>
                <a:cs typeface="Times New Roman"/>
              </a:rPr>
              <a:t> </a:t>
            </a:r>
            <a:r>
              <a:rPr dirty="0" sz="1050" spc="-40">
                <a:latin typeface="Times New Roman"/>
                <a:cs typeface="Times New Roman"/>
              </a:rPr>
              <a:t>PTZ</a:t>
            </a:r>
            <a:r>
              <a:rPr dirty="0" sz="1050" spc="17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cam</a:t>
            </a:r>
            <a:endParaRPr sz="1050">
              <a:latin typeface="Times New Roman"/>
              <a:cs typeface="Times New Roman"/>
            </a:endParaRPr>
          </a:p>
          <a:p>
            <a:pPr marL="219710" indent="-200660">
              <a:lnSpc>
                <a:spcPct val="100000"/>
              </a:lnSpc>
              <a:buAutoNum type="arabicParenR" startAt="4"/>
              <a:tabLst>
                <a:tab pos="219710" algn="l"/>
              </a:tabLst>
            </a:pPr>
            <a:r>
              <a:rPr dirty="0" sz="1050" spc="55">
                <a:latin typeface="Times New Roman"/>
                <a:cs typeface="Times New Roman"/>
              </a:rPr>
              <a:t>Audient:</a:t>
            </a:r>
            <a:endParaRPr sz="105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</a:pPr>
            <a:r>
              <a:rPr dirty="0" sz="1050">
                <a:latin typeface="Times New Roman"/>
                <a:cs typeface="Times New Roman"/>
              </a:rPr>
              <a:t>4</a:t>
            </a:r>
            <a:r>
              <a:rPr dirty="0" sz="1050" spc="170">
                <a:latin typeface="Times New Roman"/>
                <a:cs typeface="Times New Roman"/>
              </a:rPr>
              <a:t> </a:t>
            </a:r>
            <a:r>
              <a:rPr dirty="0" sz="1050" spc="-40">
                <a:latin typeface="Times New Roman"/>
                <a:cs typeface="Times New Roman"/>
              </a:rPr>
              <a:t>PTZ</a:t>
            </a:r>
            <a:r>
              <a:rPr dirty="0" sz="1050" spc="170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cam</a:t>
            </a:r>
            <a:endParaRPr sz="105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  <a:spcBef>
                <a:spcPts val="65"/>
              </a:spcBef>
            </a:pPr>
            <a:r>
              <a:rPr dirty="0" sz="1200">
                <a:latin typeface="Times New Roman"/>
                <a:cs typeface="Times New Roman"/>
              </a:rPr>
              <a:t>-</a:t>
            </a:r>
            <a:r>
              <a:rPr dirty="0" sz="1200" spc="-4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Total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38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cameras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461484" y="236932"/>
            <a:ext cx="5803265" cy="89852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269875" indent="-257175">
              <a:lnSpc>
                <a:spcPct val="100000"/>
              </a:lnSpc>
              <a:spcBef>
                <a:spcPts val="840"/>
              </a:spcBef>
              <a:buFont typeface="Wingdings"/>
              <a:buChar char=""/>
              <a:tabLst>
                <a:tab pos="269875" algn="l"/>
              </a:tabLst>
            </a:pPr>
            <a:r>
              <a:rPr dirty="0" baseline="-3584" sz="2325" spc="412" b="1">
                <a:latin typeface="Times New Roman"/>
                <a:cs typeface="Times New Roman"/>
              </a:rPr>
              <a:t>Ꮿ௃࠻:ၗ਑ԏ໣Ϸϩ݋</a:t>
            </a:r>
            <a:r>
              <a:rPr dirty="0" baseline="-3584" sz="2325" spc="494" b="1">
                <a:latin typeface="Times New Roman"/>
                <a:cs typeface="Times New Roman"/>
              </a:rPr>
              <a:t>  </a:t>
            </a:r>
            <a:r>
              <a:rPr dirty="0" baseline="-3584" sz="2325" spc="270" b="1">
                <a:latin typeface="Times New Roman"/>
                <a:cs typeface="Times New Roman"/>
              </a:rPr>
              <a:t>(2/2)</a:t>
            </a:r>
            <a:r>
              <a:rPr dirty="0" baseline="-3584" sz="2325" spc="705" b="1">
                <a:latin typeface="Times New Roman"/>
                <a:cs typeface="Times New Roman"/>
              </a:rPr>
              <a:t> </a:t>
            </a:r>
            <a:r>
              <a:rPr dirty="0" sz="1350" spc="280" b="1">
                <a:latin typeface="Times New Roman"/>
                <a:cs typeface="Times New Roman"/>
              </a:rPr>
              <a:t>(</a:t>
            </a:r>
            <a:r>
              <a:rPr dirty="0" sz="1350" spc="280" b="1">
                <a:solidFill>
                  <a:srgbClr val="C00000"/>
                </a:solidFill>
                <a:latin typeface="Times New Roman"/>
                <a:cs typeface="Times New Roman"/>
              </a:rPr>
              <a:t>Ӆ13Տ୺ՉԴৣϷऊ40Տ</a:t>
            </a:r>
            <a:r>
              <a:rPr dirty="0" sz="1350" spc="280" b="1">
                <a:solidFill>
                  <a:srgbClr val="C00000"/>
                </a:solidFill>
                <a:latin typeface="Times New Roman"/>
                <a:cs typeface="Times New Roman"/>
              </a:rPr>
              <a:t>ࣴز</a:t>
            </a:r>
            <a:r>
              <a:rPr dirty="0" sz="1350" spc="280" b="1">
                <a:solidFill>
                  <a:srgbClr val="C00000"/>
                </a:solidFill>
                <a:latin typeface="Times New Roman"/>
                <a:cs typeface="Times New Roman"/>
              </a:rPr>
              <a:t>ғ)</a:t>
            </a:r>
            <a:endParaRPr sz="1350">
              <a:latin typeface="Times New Roman"/>
              <a:cs typeface="Times New Roman"/>
            </a:endParaRPr>
          </a:p>
          <a:p>
            <a:pPr lvl="1" marL="391795" indent="-144145">
              <a:lnSpc>
                <a:spcPct val="100000"/>
              </a:lnSpc>
              <a:spcBef>
                <a:spcPts val="490"/>
              </a:spcBef>
              <a:buAutoNum type="arabicParenR"/>
              <a:tabLst>
                <a:tab pos="391795" algn="l"/>
              </a:tabLst>
            </a:pP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AMD</a:t>
            </a:r>
            <a:r>
              <a:rPr dirty="0" sz="105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Mi300x</a:t>
            </a:r>
            <a:r>
              <a:rPr dirty="0" sz="1050" spc="-3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dirty="0" sz="1050" spc="-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Edge</a:t>
            </a:r>
            <a:r>
              <a:rPr dirty="0" sz="105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Cloud</a:t>
            </a:r>
            <a:r>
              <a:rPr dirty="0" sz="1050" spc="-1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dirty="0" sz="1050" spc="-2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spc="-10" b="1">
                <a:solidFill>
                  <a:srgbClr val="FF0000"/>
                </a:solidFill>
                <a:latin typeface="Times New Roman"/>
                <a:cs typeface="Times New Roman"/>
              </a:rPr>
              <a:t>Training</a:t>
            </a:r>
            <a:endParaRPr sz="1050">
              <a:latin typeface="Times New Roman"/>
              <a:cs typeface="Times New Roman"/>
            </a:endParaRPr>
          </a:p>
          <a:p>
            <a:pPr lvl="1" marL="391795" indent="-144145">
              <a:lnSpc>
                <a:spcPct val="100000"/>
              </a:lnSpc>
              <a:buAutoNum type="arabicParenR"/>
              <a:tabLst>
                <a:tab pos="391795" algn="l"/>
              </a:tabLst>
            </a:pP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AMD</a:t>
            </a:r>
            <a:r>
              <a:rPr dirty="0" sz="1050" spc="-2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at</a:t>
            </a:r>
            <a:r>
              <a:rPr dirty="0" sz="1050" spc="-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Edge</a:t>
            </a:r>
            <a:r>
              <a:rPr dirty="0" sz="105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PC</a:t>
            </a:r>
            <a:r>
              <a:rPr dirty="0" sz="1050" spc="-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dirty="0" sz="1050" spc="-2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 spc="-10" b="1">
                <a:solidFill>
                  <a:srgbClr val="FF0000"/>
                </a:solidFill>
                <a:latin typeface="Times New Roman"/>
                <a:cs typeface="Times New Roman"/>
              </a:rPr>
              <a:t>Inference</a:t>
            </a:r>
            <a:endParaRPr sz="1050">
              <a:latin typeface="Times New Roman"/>
              <a:cs typeface="Times New Roman"/>
            </a:endParaRPr>
          </a:p>
          <a:p>
            <a:pPr lvl="1" marL="391795" indent="-144145">
              <a:lnSpc>
                <a:spcPct val="100000"/>
              </a:lnSpc>
              <a:buAutoNum type="arabicParenR"/>
              <a:tabLst>
                <a:tab pos="391795" algn="l"/>
              </a:tabLst>
            </a:pPr>
            <a:r>
              <a:rPr dirty="0" sz="1050" b="1">
                <a:solidFill>
                  <a:srgbClr val="FF0000"/>
                </a:solidFill>
                <a:latin typeface="Times New Roman"/>
                <a:cs typeface="Times New Roman"/>
              </a:rPr>
              <a:t>AMD</a:t>
            </a:r>
            <a:r>
              <a:rPr dirty="0" sz="1050" spc="-20" b="1">
                <a:solidFill>
                  <a:srgbClr val="FF0000"/>
                </a:solidFill>
                <a:latin typeface="Times New Roman"/>
                <a:cs typeface="Times New Roman"/>
              </a:rPr>
              <a:t> ROCm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7385069" y="25400"/>
            <a:ext cx="16592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-</a:t>
            </a:r>
            <a:r>
              <a:rPr dirty="0" sz="900" spc="160">
                <a:solidFill>
                  <a:srgbClr val="00B0F0"/>
                </a:solidFill>
                <a:latin typeface="Calibri"/>
                <a:cs typeface="Calibri"/>
              </a:rPr>
              <a:t>  </a:t>
            </a: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Knowledge</a:t>
            </a:r>
            <a:r>
              <a:rPr dirty="0" sz="900" spc="-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B0F0"/>
                </a:solidFill>
                <a:latin typeface="Calibri"/>
                <a:cs typeface="Calibri"/>
              </a:rPr>
              <a:t>Distillation</a:t>
            </a:r>
            <a:endParaRPr sz="900">
              <a:latin typeface="Calibri"/>
              <a:cs typeface="Calibri"/>
            </a:endParaRPr>
          </a:p>
          <a:p>
            <a:pPr marL="128270" indent="-115570">
              <a:lnSpc>
                <a:spcPct val="100000"/>
              </a:lnSpc>
              <a:buAutoNum type="arabicParenR"/>
              <a:tabLst>
                <a:tab pos="128270" algn="l"/>
              </a:tabLst>
            </a:pP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Teacher</a:t>
            </a:r>
            <a:r>
              <a:rPr dirty="0" sz="900" spc="-3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net</a:t>
            </a:r>
            <a:r>
              <a:rPr dirty="0" sz="900" spc="-1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for</a:t>
            </a:r>
            <a:r>
              <a:rPr dirty="0" sz="900" spc="-3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cloud</a:t>
            </a:r>
            <a:r>
              <a:rPr dirty="0" sz="900" spc="-1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B0F0"/>
                </a:solidFill>
                <a:latin typeface="Calibri"/>
                <a:cs typeface="Calibri"/>
              </a:rPr>
              <a:t>computing</a:t>
            </a:r>
            <a:endParaRPr sz="900">
              <a:latin typeface="Calibri"/>
              <a:cs typeface="Calibri"/>
            </a:endParaRPr>
          </a:p>
          <a:p>
            <a:pPr marL="128270" indent="-115570">
              <a:lnSpc>
                <a:spcPct val="100000"/>
              </a:lnSpc>
              <a:buAutoNum type="arabicParenR"/>
              <a:tabLst>
                <a:tab pos="128270" algn="l"/>
              </a:tabLst>
            </a:pP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Student</a:t>
            </a:r>
            <a:r>
              <a:rPr dirty="0" sz="900" spc="-1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net</a:t>
            </a:r>
            <a:r>
              <a:rPr dirty="0" sz="900" spc="-2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for</a:t>
            </a:r>
            <a:r>
              <a:rPr dirty="0" sz="900" spc="-3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AI</a:t>
            </a:r>
            <a:r>
              <a:rPr dirty="0" sz="900" spc="-3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0B0F0"/>
                </a:solidFill>
                <a:latin typeface="Calibri"/>
                <a:cs typeface="Calibri"/>
              </a:rPr>
              <a:t>PC</a:t>
            </a:r>
            <a:endParaRPr sz="90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</a:pPr>
            <a:r>
              <a:rPr dirty="0" sz="900">
                <a:solidFill>
                  <a:srgbClr val="00B0F0"/>
                </a:solidFill>
                <a:latin typeface="Calibri"/>
                <a:cs typeface="Calibri"/>
              </a:rPr>
              <a:t>&gt;</a:t>
            </a:r>
            <a:r>
              <a:rPr dirty="0" sz="900" spc="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B0F0"/>
                </a:solidFill>
                <a:latin typeface="Calibri"/>
                <a:cs typeface="Calibri"/>
              </a:rPr>
              <a:t>Lightweight</a:t>
            </a:r>
            <a:r>
              <a:rPr dirty="0" sz="900" spc="35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B0F0"/>
                </a:solidFill>
                <a:latin typeface="Calibri"/>
                <a:cs typeface="Calibri"/>
              </a:rPr>
              <a:t>network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6" name="object 146"/>
          <p:cNvSpPr txBox="1">
            <a:spLocks noGrp="1"/>
          </p:cNvSpPr>
          <p:nvPr>
            <p:ph type="title"/>
          </p:nvPr>
        </p:nvSpPr>
        <p:spPr>
          <a:xfrm>
            <a:off x="13315" y="47362"/>
            <a:ext cx="67691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80" b="1">
                <a:latin typeface="Times New Roman"/>
                <a:cs typeface="Times New Roman"/>
              </a:rPr>
              <a:t>5.1.1</a:t>
            </a:r>
            <a:r>
              <a:rPr dirty="0" sz="1800" spc="33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AI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Edge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Cloud</a:t>
            </a:r>
            <a:r>
              <a:rPr dirty="0" sz="1800" spc="335" b="1">
                <a:latin typeface="Times New Roman"/>
                <a:cs typeface="Times New Roman"/>
              </a:rPr>
              <a:t> </a:t>
            </a:r>
            <a:r>
              <a:rPr dirty="0" sz="1800" spc="-40" b="1">
                <a:latin typeface="Times New Roman"/>
                <a:cs typeface="Times New Roman"/>
              </a:rPr>
              <a:t>Computing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Platform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spc="130" b="1">
                <a:latin typeface="Times New Roman"/>
                <a:cs typeface="Times New Roman"/>
              </a:rPr>
              <a:t>for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spc="95" b="1">
                <a:latin typeface="Times New Roman"/>
                <a:cs typeface="Times New Roman"/>
              </a:rPr>
              <a:t>the</a:t>
            </a:r>
            <a:r>
              <a:rPr dirty="0" sz="1800" spc="33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Smart</a:t>
            </a:r>
            <a:r>
              <a:rPr dirty="0" sz="1800" spc="340" b="1">
                <a:latin typeface="Times New Roman"/>
                <a:cs typeface="Times New Roman"/>
              </a:rPr>
              <a:t> </a:t>
            </a:r>
            <a:r>
              <a:rPr dirty="0" sz="1800" spc="55" b="1">
                <a:latin typeface="Times New Roman"/>
                <a:cs typeface="Times New Roman"/>
              </a:rPr>
              <a:t>Sports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7" name="object 147" descr=""/>
          <p:cNvSpPr/>
          <p:nvPr/>
        </p:nvSpPr>
        <p:spPr>
          <a:xfrm>
            <a:off x="4568190" y="5482591"/>
            <a:ext cx="2095500" cy="525780"/>
          </a:xfrm>
          <a:custGeom>
            <a:avLst/>
            <a:gdLst/>
            <a:ahLst/>
            <a:cxnLst/>
            <a:rect l="l" t="t" r="r" b="b"/>
            <a:pathLst>
              <a:path w="2095500" h="525779">
                <a:moveTo>
                  <a:pt x="0" y="87629"/>
                </a:moveTo>
                <a:lnTo>
                  <a:pt x="6885" y="53519"/>
                </a:lnTo>
                <a:lnTo>
                  <a:pt x="25665" y="25665"/>
                </a:lnTo>
                <a:lnTo>
                  <a:pt x="53519" y="6885"/>
                </a:lnTo>
                <a:lnTo>
                  <a:pt x="87630" y="0"/>
                </a:lnTo>
                <a:lnTo>
                  <a:pt x="2007870" y="0"/>
                </a:lnTo>
                <a:lnTo>
                  <a:pt x="2041980" y="6885"/>
                </a:lnTo>
                <a:lnTo>
                  <a:pt x="2069834" y="25665"/>
                </a:lnTo>
                <a:lnTo>
                  <a:pt x="2088614" y="53519"/>
                </a:lnTo>
                <a:lnTo>
                  <a:pt x="2095500" y="87629"/>
                </a:lnTo>
                <a:lnTo>
                  <a:pt x="2095500" y="438149"/>
                </a:lnTo>
                <a:lnTo>
                  <a:pt x="2088614" y="472260"/>
                </a:lnTo>
                <a:lnTo>
                  <a:pt x="2069834" y="500114"/>
                </a:lnTo>
                <a:lnTo>
                  <a:pt x="2041980" y="518894"/>
                </a:lnTo>
                <a:lnTo>
                  <a:pt x="2007870" y="525779"/>
                </a:lnTo>
                <a:lnTo>
                  <a:pt x="87630" y="525779"/>
                </a:lnTo>
                <a:lnTo>
                  <a:pt x="53519" y="518894"/>
                </a:lnTo>
                <a:lnTo>
                  <a:pt x="25665" y="500114"/>
                </a:lnTo>
                <a:lnTo>
                  <a:pt x="6885" y="472260"/>
                </a:lnTo>
                <a:lnTo>
                  <a:pt x="0" y="438149"/>
                </a:lnTo>
                <a:lnTo>
                  <a:pt x="0" y="87629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 txBox="1"/>
          <p:nvPr/>
        </p:nvSpPr>
        <p:spPr>
          <a:xfrm>
            <a:off x="4639423" y="5524858"/>
            <a:ext cx="1656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ED7D31"/>
                </a:solidFill>
                <a:latin typeface="Times New Roman"/>
                <a:cs typeface="Times New Roman"/>
              </a:rPr>
              <a:t>NCKU</a:t>
            </a:r>
            <a:r>
              <a:rPr dirty="0" sz="1200" spc="-35" b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sz="1200" b="1">
                <a:solidFill>
                  <a:srgbClr val="ED7D31"/>
                </a:solidFill>
                <a:latin typeface="Times New Roman"/>
                <a:cs typeface="Times New Roman"/>
              </a:rPr>
              <a:t>Campus</a:t>
            </a:r>
            <a:r>
              <a:rPr dirty="0" sz="1200" spc="-50" b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ED7D31"/>
                </a:solidFill>
                <a:latin typeface="Times New Roman"/>
                <a:cs typeface="Times New Roman"/>
              </a:rPr>
              <a:t>Network </a:t>
            </a:r>
            <a:r>
              <a:rPr dirty="0" sz="1200" b="1">
                <a:solidFill>
                  <a:srgbClr val="ED7D31"/>
                </a:solidFill>
                <a:latin typeface="Times New Roman"/>
                <a:cs typeface="Times New Roman"/>
              </a:rPr>
              <a:t>(Internal</a:t>
            </a:r>
            <a:r>
              <a:rPr dirty="0" sz="1200" spc="-50" b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sz="1200" spc="-10" b="1">
                <a:solidFill>
                  <a:srgbClr val="ED7D31"/>
                </a:solidFill>
                <a:latin typeface="Times New Roman"/>
                <a:cs typeface="Times New Roman"/>
              </a:rPr>
              <a:t>network)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9" name="object 149" descr=""/>
          <p:cNvSpPr/>
          <p:nvPr/>
        </p:nvSpPr>
        <p:spPr>
          <a:xfrm>
            <a:off x="7081266" y="5548123"/>
            <a:ext cx="1667510" cy="436245"/>
          </a:xfrm>
          <a:custGeom>
            <a:avLst/>
            <a:gdLst/>
            <a:ahLst/>
            <a:cxnLst/>
            <a:rect l="l" t="t" r="r" b="b"/>
            <a:pathLst>
              <a:path w="1667509" h="436245">
                <a:moveTo>
                  <a:pt x="0" y="72644"/>
                </a:moveTo>
                <a:lnTo>
                  <a:pt x="5708" y="44368"/>
                </a:lnTo>
                <a:lnTo>
                  <a:pt x="21277" y="21277"/>
                </a:lnTo>
                <a:lnTo>
                  <a:pt x="44368" y="5708"/>
                </a:lnTo>
                <a:lnTo>
                  <a:pt x="72644" y="0"/>
                </a:lnTo>
                <a:lnTo>
                  <a:pt x="1594612" y="0"/>
                </a:lnTo>
                <a:lnTo>
                  <a:pt x="1622887" y="5708"/>
                </a:lnTo>
                <a:lnTo>
                  <a:pt x="1645978" y="21277"/>
                </a:lnTo>
                <a:lnTo>
                  <a:pt x="1661547" y="44368"/>
                </a:lnTo>
                <a:lnTo>
                  <a:pt x="1667256" y="72644"/>
                </a:lnTo>
                <a:lnTo>
                  <a:pt x="1667256" y="363220"/>
                </a:lnTo>
                <a:lnTo>
                  <a:pt x="1661547" y="391495"/>
                </a:lnTo>
                <a:lnTo>
                  <a:pt x="1645978" y="414586"/>
                </a:lnTo>
                <a:lnTo>
                  <a:pt x="1622887" y="430155"/>
                </a:lnTo>
                <a:lnTo>
                  <a:pt x="1594612" y="435864"/>
                </a:lnTo>
                <a:lnTo>
                  <a:pt x="72644" y="435864"/>
                </a:lnTo>
                <a:lnTo>
                  <a:pt x="44368" y="430155"/>
                </a:lnTo>
                <a:lnTo>
                  <a:pt x="21277" y="414586"/>
                </a:lnTo>
                <a:lnTo>
                  <a:pt x="5708" y="391495"/>
                </a:lnTo>
                <a:lnTo>
                  <a:pt x="0" y="363220"/>
                </a:lnTo>
                <a:lnTo>
                  <a:pt x="0" y="72644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7107173" y="6125719"/>
            <a:ext cx="1534795" cy="399415"/>
          </a:xfrm>
          <a:custGeom>
            <a:avLst/>
            <a:gdLst/>
            <a:ahLst/>
            <a:cxnLst/>
            <a:rect l="l" t="t" r="r" b="b"/>
            <a:pathLst>
              <a:path w="1534795" h="399415">
                <a:moveTo>
                  <a:pt x="0" y="66547"/>
                </a:moveTo>
                <a:lnTo>
                  <a:pt x="5229" y="40644"/>
                </a:lnTo>
                <a:lnTo>
                  <a:pt x="19491" y="19491"/>
                </a:lnTo>
                <a:lnTo>
                  <a:pt x="40644" y="5229"/>
                </a:lnTo>
                <a:lnTo>
                  <a:pt x="66548" y="0"/>
                </a:lnTo>
                <a:lnTo>
                  <a:pt x="1468120" y="0"/>
                </a:lnTo>
                <a:lnTo>
                  <a:pt x="1494023" y="5229"/>
                </a:lnTo>
                <a:lnTo>
                  <a:pt x="1515176" y="19491"/>
                </a:lnTo>
                <a:lnTo>
                  <a:pt x="1529438" y="40644"/>
                </a:lnTo>
                <a:lnTo>
                  <a:pt x="1534668" y="66547"/>
                </a:lnTo>
                <a:lnTo>
                  <a:pt x="1534668" y="332739"/>
                </a:lnTo>
                <a:lnTo>
                  <a:pt x="1529438" y="358643"/>
                </a:lnTo>
                <a:lnTo>
                  <a:pt x="1515176" y="379796"/>
                </a:lnTo>
                <a:lnTo>
                  <a:pt x="1494023" y="394058"/>
                </a:lnTo>
                <a:lnTo>
                  <a:pt x="1468120" y="399287"/>
                </a:lnTo>
                <a:lnTo>
                  <a:pt x="66548" y="399287"/>
                </a:lnTo>
                <a:lnTo>
                  <a:pt x="40644" y="394058"/>
                </a:lnTo>
                <a:lnTo>
                  <a:pt x="19491" y="379796"/>
                </a:lnTo>
                <a:lnTo>
                  <a:pt x="5229" y="358643"/>
                </a:lnTo>
                <a:lnTo>
                  <a:pt x="0" y="332739"/>
                </a:lnTo>
                <a:lnTo>
                  <a:pt x="0" y="66547"/>
                </a:lnTo>
                <a:close/>
              </a:path>
            </a:pathLst>
          </a:custGeom>
          <a:ln w="38100">
            <a:solidFill>
              <a:srgbClr val="ED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 txBox="1"/>
          <p:nvPr/>
        </p:nvSpPr>
        <p:spPr>
          <a:xfrm>
            <a:off x="7020306" y="5491734"/>
            <a:ext cx="1801495" cy="113538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lIns="0" tIns="59055" rIns="0" bIns="0" rtlCol="0" vert="horz">
            <a:spAutoFit/>
          </a:bodyPr>
          <a:lstStyle/>
          <a:p>
            <a:pPr marL="225425" marR="547370">
              <a:lnSpc>
                <a:spcPct val="100000"/>
              </a:lnSpc>
              <a:spcBef>
                <a:spcPts val="465"/>
              </a:spcBef>
            </a:pPr>
            <a:r>
              <a:rPr dirty="0" sz="1200" b="1">
                <a:solidFill>
                  <a:srgbClr val="ED7D31"/>
                </a:solidFill>
                <a:latin typeface="Times New Roman"/>
                <a:cs typeface="Times New Roman"/>
              </a:rPr>
              <a:t>Situation</a:t>
            </a:r>
            <a:r>
              <a:rPr dirty="0" sz="1200" spc="-55" b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sz="1200" spc="-20" b="1">
                <a:solidFill>
                  <a:srgbClr val="ED7D31"/>
                </a:solidFill>
                <a:latin typeface="Times New Roman"/>
                <a:cs typeface="Times New Roman"/>
              </a:rPr>
              <a:t>Room </a:t>
            </a:r>
            <a:r>
              <a:rPr dirty="0" sz="1200" spc="-10" b="1">
                <a:solidFill>
                  <a:srgbClr val="ED7D31"/>
                </a:solidFill>
                <a:latin typeface="Times New Roman"/>
                <a:cs typeface="Times New Roman"/>
              </a:rPr>
              <a:t>(</a:t>
            </a:r>
            <a:r>
              <a:rPr dirty="0" sz="1200" spc="175" b="1">
                <a:solidFill>
                  <a:srgbClr val="ED7D31"/>
                </a:solidFill>
                <a:latin typeface="Microsoft JhengHei"/>
                <a:cs typeface="Microsoft JhengHei"/>
              </a:rPr>
              <a:t>ヮ⾃⩢)</a:t>
            </a:r>
            <a:endParaRPr sz="1200">
              <a:latin typeface="Microsoft JhengHei"/>
              <a:cs typeface="Microsoft JhengHei"/>
            </a:endParaRPr>
          </a:p>
          <a:p>
            <a:pPr marL="240665">
              <a:lnSpc>
                <a:spcPct val="100000"/>
              </a:lnSpc>
              <a:spcBef>
                <a:spcPts val="1575"/>
              </a:spcBef>
            </a:pPr>
            <a:r>
              <a:rPr dirty="0" sz="1200" b="1">
                <a:solidFill>
                  <a:srgbClr val="ED7D31"/>
                </a:solidFill>
                <a:latin typeface="Times New Roman"/>
                <a:cs typeface="Times New Roman"/>
              </a:rPr>
              <a:t>Research</a:t>
            </a:r>
            <a:r>
              <a:rPr dirty="0" sz="1200" spc="-55" b="1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dirty="0" sz="1200" spc="-20" b="1">
                <a:solidFill>
                  <a:srgbClr val="ED7D31"/>
                </a:solidFill>
                <a:latin typeface="Times New Roman"/>
                <a:cs typeface="Times New Roman"/>
              </a:rPr>
              <a:t>Lab.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52" name="object 152" descr=""/>
          <p:cNvGrpSpPr/>
          <p:nvPr/>
        </p:nvGrpSpPr>
        <p:grpSpPr>
          <a:xfrm>
            <a:off x="5961951" y="6131052"/>
            <a:ext cx="1013460" cy="586740"/>
            <a:chOff x="5961951" y="6131052"/>
            <a:chExt cx="1013460" cy="586740"/>
          </a:xfrm>
        </p:grpSpPr>
        <p:sp>
          <p:nvSpPr>
            <p:cNvPr id="153" name="object 153" descr=""/>
            <p:cNvSpPr/>
            <p:nvPr/>
          </p:nvSpPr>
          <p:spPr>
            <a:xfrm>
              <a:off x="5961951" y="6191284"/>
              <a:ext cx="556260" cy="473709"/>
            </a:xfrm>
            <a:custGeom>
              <a:avLst/>
              <a:gdLst/>
              <a:ahLst/>
              <a:cxnLst/>
              <a:rect l="l" t="t" r="r" b="b"/>
              <a:pathLst>
                <a:path w="556259" h="473709">
                  <a:moveTo>
                    <a:pt x="403094" y="431634"/>
                  </a:moveTo>
                  <a:lnTo>
                    <a:pt x="152897" y="431634"/>
                  </a:lnTo>
                  <a:lnTo>
                    <a:pt x="152897" y="473405"/>
                  </a:lnTo>
                  <a:lnTo>
                    <a:pt x="403094" y="473405"/>
                  </a:lnTo>
                  <a:lnTo>
                    <a:pt x="403094" y="431634"/>
                  </a:lnTo>
                  <a:close/>
                </a:path>
                <a:path w="556259" h="473709">
                  <a:moveTo>
                    <a:pt x="333594" y="389863"/>
                  </a:moveTo>
                  <a:lnTo>
                    <a:pt x="222396" y="389863"/>
                  </a:lnTo>
                  <a:lnTo>
                    <a:pt x="222396" y="431634"/>
                  </a:lnTo>
                  <a:lnTo>
                    <a:pt x="333594" y="431634"/>
                  </a:lnTo>
                  <a:lnTo>
                    <a:pt x="333594" y="389863"/>
                  </a:lnTo>
                  <a:close/>
                </a:path>
                <a:path w="556259" h="473709">
                  <a:moveTo>
                    <a:pt x="528193" y="0"/>
                  </a:moveTo>
                  <a:lnTo>
                    <a:pt x="27799" y="0"/>
                  </a:lnTo>
                  <a:lnTo>
                    <a:pt x="17005" y="2197"/>
                  </a:lnTo>
                  <a:lnTo>
                    <a:pt x="8165" y="8180"/>
                  </a:lnTo>
                  <a:lnTo>
                    <a:pt x="2193" y="17034"/>
                  </a:lnTo>
                  <a:lnTo>
                    <a:pt x="0" y="27847"/>
                  </a:lnTo>
                  <a:lnTo>
                    <a:pt x="0" y="362016"/>
                  </a:lnTo>
                  <a:lnTo>
                    <a:pt x="2193" y="372828"/>
                  </a:lnTo>
                  <a:lnTo>
                    <a:pt x="8165" y="381683"/>
                  </a:lnTo>
                  <a:lnTo>
                    <a:pt x="17005" y="387666"/>
                  </a:lnTo>
                  <a:lnTo>
                    <a:pt x="27799" y="389863"/>
                  </a:lnTo>
                  <a:lnTo>
                    <a:pt x="528193" y="389863"/>
                  </a:lnTo>
                  <a:lnTo>
                    <a:pt x="538986" y="387666"/>
                  </a:lnTo>
                  <a:lnTo>
                    <a:pt x="547826" y="381683"/>
                  </a:lnTo>
                  <a:lnTo>
                    <a:pt x="553798" y="372828"/>
                  </a:lnTo>
                  <a:lnTo>
                    <a:pt x="555992" y="362016"/>
                  </a:lnTo>
                  <a:lnTo>
                    <a:pt x="555992" y="348092"/>
                  </a:lnTo>
                  <a:lnTo>
                    <a:pt x="41699" y="348092"/>
                  </a:lnTo>
                  <a:lnTo>
                    <a:pt x="41699" y="41771"/>
                  </a:lnTo>
                  <a:lnTo>
                    <a:pt x="555992" y="41771"/>
                  </a:lnTo>
                  <a:lnTo>
                    <a:pt x="555992" y="27847"/>
                  </a:lnTo>
                  <a:lnTo>
                    <a:pt x="553798" y="17034"/>
                  </a:lnTo>
                  <a:lnTo>
                    <a:pt x="547826" y="8180"/>
                  </a:lnTo>
                  <a:lnTo>
                    <a:pt x="538986" y="2197"/>
                  </a:lnTo>
                  <a:lnTo>
                    <a:pt x="528193" y="0"/>
                  </a:lnTo>
                  <a:close/>
                </a:path>
                <a:path w="556259" h="473709">
                  <a:moveTo>
                    <a:pt x="555992" y="41771"/>
                  </a:moveTo>
                  <a:lnTo>
                    <a:pt x="514292" y="41771"/>
                  </a:lnTo>
                  <a:lnTo>
                    <a:pt x="514292" y="348092"/>
                  </a:lnTo>
                  <a:lnTo>
                    <a:pt x="555992" y="348092"/>
                  </a:lnTo>
                  <a:lnTo>
                    <a:pt x="555992" y="417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9672" y="6131052"/>
              <a:ext cx="455675" cy="586740"/>
            </a:xfrm>
            <a:prstGeom prst="rect">
              <a:avLst/>
            </a:prstGeom>
          </p:spPr>
        </p:pic>
      </p:grpSp>
      <p:sp>
        <p:nvSpPr>
          <p:cNvPr id="155" name="object 15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3016" rIns="0" bIns="0" rtlCol="0" vert="horz">
            <a:spAutoFit/>
          </a:bodyPr>
          <a:lstStyle/>
          <a:p>
            <a:pPr marL="113030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 spc="-25">
                <a:latin typeface="Microsoft JhengHei"/>
                <a:cs typeface="Microsoft JhengHei"/>
              </a:rPr>
              <a:t>56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8739" y="607283"/>
            <a:ext cx="31432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Clr>
                <a:srgbClr val="00B0F0"/>
              </a:buClr>
              <a:buFont typeface="Wingdings"/>
              <a:buChar char=""/>
              <a:tabLst>
                <a:tab pos="298450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Project</a:t>
            </a:r>
            <a:r>
              <a:rPr dirty="0" sz="1600" spc="-3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CrowdEyes</a:t>
            </a:r>
            <a:r>
              <a:rPr dirty="0" sz="1600" spc="-8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-</a:t>
            </a:r>
            <a:r>
              <a:rPr dirty="0" sz="1600" spc="-5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Leadership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607819" y="1042416"/>
            <a:ext cx="5424170" cy="4293870"/>
            <a:chOff x="1607819" y="1042416"/>
            <a:chExt cx="5424170" cy="429387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7819" y="1048512"/>
              <a:ext cx="1808987" cy="166818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9908" y="1042416"/>
              <a:ext cx="1671828" cy="167182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079" y="3820667"/>
              <a:ext cx="1374647" cy="148893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3060" y="3851148"/>
              <a:ext cx="1499615" cy="148458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638686" y="2689115"/>
            <a:ext cx="1868805" cy="4368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ts val="1614"/>
              </a:lnSpc>
              <a:spcBef>
                <a:spcPts val="105"/>
              </a:spcBef>
            </a:pPr>
            <a:r>
              <a:rPr dirty="0" sz="1350" b="1">
                <a:latin typeface="Times New Roman"/>
                <a:cs typeface="Times New Roman"/>
              </a:rPr>
              <a:t>Chief</a:t>
            </a:r>
            <a:r>
              <a:rPr dirty="0" sz="1350" spc="-20" b="1">
                <a:latin typeface="Times New Roman"/>
                <a:cs typeface="Times New Roman"/>
              </a:rPr>
              <a:t> </a:t>
            </a:r>
            <a:r>
              <a:rPr dirty="0" sz="1350" spc="-10" b="1">
                <a:latin typeface="Times New Roman"/>
                <a:cs typeface="Times New Roman"/>
              </a:rPr>
              <a:t>Sponsor:</a:t>
            </a:r>
            <a:endParaRPr sz="1350">
              <a:latin typeface="Times New Roman"/>
              <a:cs typeface="Times New Roman"/>
            </a:endParaRPr>
          </a:p>
          <a:p>
            <a:pPr algn="ctr">
              <a:lnSpc>
                <a:spcPts val="1614"/>
              </a:lnSpc>
            </a:pPr>
            <a:r>
              <a:rPr dirty="0" sz="1350" spc="130" b="1">
                <a:latin typeface="Times New Roman"/>
                <a:cs typeface="Times New Roman"/>
              </a:rPr>
              <a:t>⏛㓷㯪吋</a:t>
            </a:r>
            <a:r>
              <a:rPr dirty="0" sz="1350" spc="80" b="1">
                <a:latin typeface="Times New Roman"/>
                <a:cs typeface="Times New Roman"/>
              </a:rPr>
              <a:t>ḳ</a:t>
            </a:r>
            <a:r>
              <a:rPr dirty="0" sz="1350" spc="150" b="1">
                <a:latin typeface="Times New Roman"/>
                <a:cs typeface="Times New Roman"/>
              </a:rPr>
              <a:t>攟(</a:t>
            </a:r>
            <a:r>
              <a:rPr dirty="0" sz="1350" b="1">
                <a:latin typeface="Times New Roman"/>
                <a:cs typeface="Times New Roman"/>
              </a:rPr>
              <a:t>Miin</a:t>
            </a:r>
            <a:r>
              <a:rPr dirty="0" sz="1350" spc="-45" b="1">
                <a:latin typeface="Times New Roman"/>
                <a:cs typeface="Times New Roman"/>
              </a:rPr>
              <a:t> </a:t>
            </a:r>
            <a:r>
              <a:rPr dirty="0" sz="1350" spc="-25" b="1">
                <a:latin typeface="Times New Roman"/>
                <a:cs typeface="Times New Roman"/>
              </a:rPr>
              <a:t>Wu)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082350" y="2722324"/>
            <a:ext cx="4569460" cy="4362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614"/>
              </a:lnSpc>
              <a:spcBef>
                <a:spcPts val="105"/>
              </a:spcBef>
            </a:pPr>
            <a:r>
              <a:rPr dirty="0" sz="1350" spc="-10" b="1">
                <a:latin typeface="Times New Roman"/>
                <a:cs typeface="Times New Roman"/>
              </a:rPr>
              <a:t>Chief</a:t>
            </a:r>
            <a:r>
              <a:rPr dirty="0" sz="1350" spc="-75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Advisor</a:t>
            </a:r>
            <a:r>
              <a:rPr dirty="0" sz="1350" spc="-30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&amp;</a:t>
            </a:r>
            <a:r>
              <a:rPr dirty="0" sz="1350" spc="20" b="1">
                <a:latin typeface="Times New Roman"/>
                <a:cs typeface="Times New Roman"/>
              </a:rPr>
              <a:t> </a:t>
            </a:r>
            <a:r>
              <a:rPr dirty="0" sz="1350" spc="-10" b="1">
                <a:latin typeface="Times New Roman"/>
                <a:cs typeface="Times New Roman"/>
              </a:rPr>
              <a:t>Distinguished </a:t>
            </a:r>
            <a:r>
              <a:rPr dirty="0" sz="1350" b="1">
                <a:latin typeface="Times New Roman"/>
                <a:cs typeface="Times New Roman"/>
              </a:rPr>
              <a:t>Chair</a:t>
            </a:r>
            <a:r>
              <a:rPr dirty="0" sz="1350" spc="-30" b="1">
                <a:latin typeface="Times New Roman"/>
                <a:cs typeface="Times New Roman"/>
              </a:rPr>
              <a:t> </a:t>
            </a:r>
            <a:r>
              <a:rPr dirty="0" sz="1350" spc="-10" b="1">
                <a:latin typeface="Times New Roman"/>
                <a:cs typeface="Times New Roman"/>
              </a:rPr>
              <a:t>Professor:</a:t>
            </a:r>
            <a:endParaRPr sz="1350">
              <a:latin typeface="Times New Roman"/>
              <a:cs typeface="Times New Roman"/>
            </a:endParaRPr>
          </a:p>
          <a:p>
            <a:pPr algn="ctr">
              <a:lnSpc>
                <a:spcPts val="1614"/>
              </a:lnSpc>
            </a:pPr>
            <a:r>
              <a:rPr dirty="0" sz="1350" spc="70" b="1">
                <a:latin typeface="Times New Roman"/>
                <a:cs typeface="Times New Roman"/>
              </a:rPr>
              <a:t>慹↢㬎晬</a:t>
            </a:r>
            <a:r>
              <a:rPr dirty="0" sz="1350" b="1">
                <a:latin typeface="Times New Roman"/>
                <a:cs typeface="Times New Roman"/>
              </a:rPr>
              <a:t>U.A.</a:t>
            </a:r>
            <a:r>
              <a:rPr dirty="0" sz="1350" spc="-25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and</a:t>
            </a:r>
            <a:r>
              <a:rPr dirty="0" sz="1350" spc="-20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Helen</a:t>
            </a:r>
            <a:r>
              <a:rPr dirty="0" sz="1350" spc="-15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Whitaker</a:t>
            </a:r>
            <a:r>
              <a:rPr dirty="0" sz="1350" spc="-60" b="1">
                <a:latin typeface="Times New Roman"/>
                <a:cs typeface="Times New Roman"/>
              </a:rPr>
              <a:t> </a:t>
            </a:r>
            <a:r>
              <a:rPr dirty="0" sz="1350" spc="-10" b="1">
                <a:latin typeface="Times New Roman"/>
                <a:cs typeface="Times New Roman"/>
              </a:rPr>
              <a:t>Professor</a:t>
            </a:r>
            <a:r>
              <a:rPr dirty="0" sz="1350" spc="-35" b="1">
                <a:latin typeface="Times New Roman"/>
                <a:cs typeface="Times New Roman"/>
              </a:rPr>
              <a:t> (</a:t>
            </a:r>
            <a:r>
              <a:rPr dirty="0" sz="1350" spc="-20" b="1">
                <a:latin typeface="Times New Roman"/>
                <a:cs typeface="Times New Roman"/>
              </a:rPr>
              <a:t>Takeo</a:t>
            </a:r>
            <a:r>
              <a:rPr dirty="0" sz="1350" spc="-25" b="1">
                <a:latin typeface="Times New Roman"/>
                <a:cs typeface="Times New Roman"/>
              </a:rPr>
              <a:t> </a:t>
            </a:r>
            <a:r>
              <a:rPr dirty="0" sz="1350" spc="-10" b="1">
                <a:latin typeface="Times New Roman"/>
                <a:cs typeface="Times New Roman"/>
              </a:rPr>
              <a:t>Kanade)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32773" y="5369309"/>
            <a:ext cx="2409825" cy="911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350" b="1">
                <a:latin typeface="Times New Roman"/>
                <a:cs typeface="Times New Roman"/>
              </a:rPr>
              <a:t>President</a:t>
            </a:r>
            <a:r>
              <a:rPr dirty="0" sz="1350" spc="-35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of</a:t>
            </a:r>
            <a:r>
              <a:rPr dirty="0" sz="1350" spc="-20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Southern</a:t>
            </a:r>
            <a:r>
              <a:rPr dirty="0" sz="1350" spc="-75" b="1">
                <a:latin typeface="Times New Roman"/>
                <a:cs typeface="Times New Roman"/>
              </a:rPr>
              <a:t> </a:t>
            </a:r>
            <a:r>
              <a:rPr dirty="0" sz="1350" spc="-20" b="1">
                <a:latin typeface="Times New Roman"/>
                <a:cs typeface="Times New Roman"/>
              </a:rPr>
              <a:t>Taiwan</a:t>
            </a:r>
            <a:r>
              <a:rPr dirty="0" sz="1350" spc="-55" b="1">
                <a:latin typeface="Times New Roman"/>
                <a:cs typeface="Times New Roman"/>
              </a:rPr>
              <a:t> </a:t>
            </a:r>
            <a:r>
              <a:rPr dirty="0" sz="1350" spc="-25" b="1">
                <a:latin typeface="Times New Roman"/>
                <a:cs typeface="Times New Roman"/>
              </a:rPr>
              <a:t>U. </a:t>
            </a:r>
            <a:r>
              <a:rPr dirty="0" sz="1350" b="1">
                <a:latin typeface="Times New Roman"/>
                <a:cs typeface="Times New Roman"/>
              </a:rPr>
              <a:t>of</a:t>
            </a:r>
            <a:r>
              <a:rPr dirty="0" sz="1350" spc="-15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Science</a:t>
            </a:r>
            <a:r>
              <a:rPr dirty="0" sz="1350" spc="-20" b="1">
                <a:latin typeface="Times New Roman"/>
                <a:cs typeface="Times New Roman"/>
              </a:rPr>
              <a:t> </a:t>
            </a:r>
            <a:r>
              <a:rPr dirty="0" sz="1350" b="1">
                <a:latin typeface="Times New Roman"/>
                <a:cs typeface="Times New Roman"/>
              </a:rPr>
              <a:t>and</a:t>
            </a:r>
            <a:r>
              <a:rPr dirty="0" sz="1350" spc="-40" b="1">
                <a:latin typeface="Times New Roman"/>
                <a:cs typeface="Times New Roman"/>
              </a:rPr>
              <a:t> </a:t>
            </a:r>
            <a:r>
              <a:rPr dirty="0" sz="1350" spc="-10" b="1">
                <a:latin typeface="Times New Roman"/>
                <a:cs typeface="Times New Roman"/>
              </a:rPr>
              <a:t>Technology</a:t>
            </a:r>
            <a:endParaRPr sz="1350">
              <a:latin typeface="Times New Roman"/>
              <a:cs typeface="Times New Roman"/>
            </a:endParaRPr>
          </a:p>
          <a:p>
            <a:pPr algn="ctr" marL="41910">
              <a:lnSpc>
                <a:spcPct val="100000"/>
              </a:lnSpc>
              <a:spcBef>
                <a:spcPts val="490"/>
              </a:spcBef>
            </a:pPr>
            <a:r>
              <a:rPr dirty="0" sz="1350" spc="165" b="1">
                <a:latin typeface="Arial"/>
                <a:cs typeface="Arial"/>
              </a:rPr>
              <a:t>⏛婈㔯㟉攟›</a:t>
            </a:r>
            <a:r>
              <a:rPr dirty="0" sz="1350" spc="365" b="1">
                <a:latin typeface="Arial"/>
                <a:cs typeface="Arial"/>
              </a:rPr>
              <a:t>βφ</a:t>
            </a:r>
            <a:r>
              <a:rPr dirty="0" sz="1350" spc="-20" b="1">
                <a:latin typeface="Arial"/>
                <a:cs typeface="Arial"/>
              </a:rPr>
              <a:t>䥹㈨⣏⬠</a:t>
            </a:r>
            <a:endParaRPr sz="1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350" spc="-10" b="1">
                <a:latin typeface="Times New Roman"/>
                <a:cs typeface="Times New Roman"/>
              </a:rPr>
              <a:t>(Cheng-</a:t>
            </a:r>
            <a:r>
              <a:rPr dirty="0" sz="1350" spc="-30" b="1">
                <a:latin typeface="Times New Roman"/>
                <a:cs typeface="Times New Roman"/>
              </a:rPr>
              <a:t>Wen</a:t>
            </a:r>
            <a:r>
              <a:rPr dirty="0" sz="1350" spc="-5" b="1">
                <a:latin typeface="Times New Roman"/>
                <a:cs typeface="Times New Roman"/>
              </a:rPr>
              <a:t> </a:t>
            </a:r>
            <a:r>
              <a:rPr dirty="0" sz="1350" spc="-25" b="1">
                <a:latin typeface="Times New Roman"/>
                <a:cs typeface="Times New Roman"/>
              </a:rPr>
              <a:t>Wu)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069383" y="5301534"/>
            <a:ext cx="2286635" cy="56197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dirty="0" sz="1350" spc="-10" b="1">
                <a:latin typeface="Times New Roman"/>
                <a:cs typeface="Times New Roman"/>
              </a:rPr>
              <a:t>Professor:</a:t>
            </a:r>
            <a:endParaRPr sz="1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1350" spc="20" b="1">
                <a:latin typeface="Arial"/>
                <a:cs typeface="Arial"/>
              </a:rPr>
              <a:t>嫅㖶⼿㔁㌰(</a:t>
            </a:r>
            <a:r>
              <a:rPr dirty="0" sz="1350" spc="145" b="1">
                <a:latin typeface="Times New Roman"/>
                <a:cs typeface="Times New Roman"/>
              </a:rPr>
              <a:t>Ming-</a:t>
            </a:r>
            <a:r>
              <a:rPr dirty="0" sz="1350" b="1">
                <a:latin typeface="Times New Roman"/>
                <a:cs typeface="Times New Roman"/>
              </a:rPr>
              <a:t>Der</a:t>
            </a:r>
            <a:r>
              <a:rPr dirty="0" sz="1350" spc="-70" b="1">
                <a:latin typeface="Times New Roman"/>
                <a:cs typeface="Times New Roman"/>
              </a:rPr>
              <a:t> </a:t>
            </a:r>
            <a:r>
              <a:rPr dirty="0" sz="1350" spc="-10" b="1">
                <a:latin typeface="Times New Roman"/>
                <a:cs typeface="Times New Roman"/>
              </a:rPr>
              <a:t>Shieh)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0354" y="2157876"/>
            <a:ext cx="1513205" cy="9950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535860"/>
                </a:solidFill>
                <a:latin typeface="Tahoma"/>
                <a:cs typeface="Tahoma"/>
              </a:rPr>
              <a:t>Macronix </a:t>
            </a:r>
            <a:r>
              <a:rPr dirty="0" sz="1400" spc="20">
                <a:solidFill>
                  <a:srgbClr val="535860"/>
                </a:solidFill>
                <a:latin typeface="Tahoma"/>
                <a:cs typeface="Tahoma"/>
              </a:rPr>
              <a:t>International</a:t>
            </a:r>
            <a:r>
              <a:rPr dirty="0" sz="1400" spc="190">
                <a:solidFill>
                  <a:srgbClr val="535860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535860"/>
                </a:solidFill>
                <a:latin typeface="Tahoma"/>
                <a:cs typeface="Tahoma"/>
              </a:rPr>
              <a:t>Co., </a:t>
            </a:r>
            <a:r>
              <a:rPr dirty="0" sz="1400" spc="-25">
                <a:solidFill>
                  <a:srgbClr val="535860"/>
                </a:solidFill>
                <a:latin typeface="Tahoma"/>
                <a:cs typeface="Tahoma"/>
              </a:rPr>
              <a:t>LTD</a:t>
            </a:r>
            <a:endParaRPr sz="1400">
              <a:latin typeface="Tahoma"/>
              <a:cs typeface="Tahoma"/>
            </a:endParaRPr>
          </a:p>
          <a:p>
            <a:pPr marL="38100">
              <a:lnSpc>
                <a:spcPts val="1360"/>
              </a:lnSpc>
            </a:pPr>
            <a:r>
              <a:rPr dirty="0" sz="1050" spc="-54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dirty="0" baseline="-11904" sz="2100" spc="-517">
                <a:solidFill>
                  <a:srgbClr val="222222"/>
                </a:solidFill>
                <a:latin typeface="Tahoma"/>
                <a:cs typeface="Tahoma"/>
              </a:rPr>
              <a:t>C</a:t>
            </a:r>
            <a:r>
              <a:rPr dirty="0" sz="1050" spc="-2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dirty="0" sz="1050" spc="-22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dirty="0" baseline="-11904" sz="2100" spc="-892">
                <a:solidFill>
                  <a:srgbClr val="222222"/>
                </a:solidFill>
                <a:latin typeface="Tahoma"/>
                <a:cs typeface="Tahoma"/>
              </a:rPr>
              <a:t>h</a:t>
            </a:r>
            <a:r>
              <a:rPr dirty="0" sz="1050" spc="-15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dirty="0" sz="1050" spc="-31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dirty="0" baseline="-11904" sz="2100" spc="-705">
                <a:solidFill>
                  <a:srgbClr val="222222"/>
                </a:solidFill>
                <a:latin typeface="Tahoma"/>
                <a:cs typeface="Tahoma"/>
              </a:rPr>
              <a:t>a</a:t>
            </a:r>
            <a:r>
              <a:rPr dirty="0" sz="1050" spc="-2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dirty="0" sz="1050" spc="-9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dirty="0" baseline="-11904" sz="2100" spc="-412">
                <a:solidFill>
                  <a:srgbClr val="222222"/>
                </a:solidFill>
                <a:latin typeface="Tahoma"/>
                <a:cs typeface="Tahoma"/>
              </a:rPr>
              <a:t>i</a:t>
            </a:r>
            <a:r>
              <a:rPr dirty="0" sz="1050" spc="-2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dirty="0" sz="1050" spc="-755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dirty="0" baseline="-11904" sz="2100" spc="75">
                <a:solidFill>
                  <a:srgbClr val="222222"/>
                </a:solidFill>
                <a:latin typeface="Tahoma"/>
                <a:cs typeface="Tahoma"/>
              </a:rPr>
              <a:t>r</a:t>
            </a:r>
            <a:r>
              <a:rPr dirty="0" baseline="-11904" sz="2100" spc="-1514">
                <a:solidFill>
                  <a:srgbClr val="222222"/>
                </a:solidFill>
                <a:latin typeface="Tahoma"/>
                <a:cs typeface="Tahoma"/>
              </a:rPr>
              <a:t>m</a:t>
            </a:r>
            <a:r>
              <a:rPr dirty="0" sz="1050" spc="-2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dirty="0" sz="1050" spc="-43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dirty="0" baseline="-11904" sz="2100" spc="-525">
                <a:solidFill>
                  <a:srgbClr val="222222"/>
                </a:solidFill>
                <a:latin typeface="Tahoma"/>
                <a:cs typeface="Tahoma"/>
              </a:rPr>
              <a:t>a</a:t>
            </a:r>
            <a:r>
              <a:rPr dirty="0" sz="1050" spc="-1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dirty="0" sz="1050" spc="-71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dirty="0" baseline="-11904" sz="2100" spc="-202">
                <a:solidFill>
                  <a:srgbClr val="222222"/>
                </a:solidFill>
                <a:latin typeface="Tahoma"/>
                <a:cs typeface="Tahoma"/>
              </a:rPr>
              <a:t>n</a:t>
            </a:r>
            <a:r>
              <a:rPr dirty="0" sz="1050" spc="-85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dirty="0" baseline="-11904" sz="2100" spc="-1312">
                <a:solidFill>
                  <a:srgbClr val="222222"/>
                </a:solidFill>
                <a:latin typeface="Tahoma"/>
                <a:cs typeface="Tahoma"/>
              </a:rPr>
              <a:t>&amp;</a:t>
            </a:r>
            <a:r>
              <a:rPr dirty="0" sz="1050" spc="-2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1050" spc="-15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dirty="0" sz="1050" spc="-1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dirty="0" sz="1050" spc="-305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dirty="0" baseline="-11904" sz="2100" spc="-862">
                <a:solidFill>
                  <a:srgbClr val="222222"/>
                </a:solidFill>
                <a:latin typeface="Tahoma"/>
                <a:cs typeface="Tahoma"/>
              </a:rPr>
              <a:t>C</a:t>
            </a:r>
            <a:r>
              <a:rPr dirty="0" sz="1050" spc="-1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dirty="0" sz="1050" spc="-75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dirty="0" baseline="-11904" sz="2100" spc="-120">
                <a:solidFill>
                  <a:srgbClr val="222222"/>
                </a:solidFill>
                <a:latin typeface="Tahoma"/>
                <a:cs typeface="Tahoma"/>
              </a:rPr>
              <a:t>E</a:t>
            </a:r>
            <a:r>
              <a:rPr dirty="0" sz="1050" spc="-17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dirty="0" baseline="-11904" sz="2100" spc="-1275">
                <a:solidFill>
                  <a:srgbClr val="222222"/>
                </a:solidFill>
                <a:latin typeface="Tahoma"/>
                <a:cs typeface="Tahoma"/>
              </a:rPr>
              <a:t>O</a:t>
            </a:r>
            <a:r>
              <a:rPr dirty="0" sz="1050" spc="-20">
                <a:solidFill>
                  <a:srgbClr val="0000FF"/>
                </a:solidFill>
                <a:latin typeface="Times New Roman"/>
                <a:cs typeface="Times New Roman"/>
              </a:rPr>
              <a:t>tw</a:t>
            </a:r>
            <a:r>
              <a:rPr dirty="0" sz="1050" spc="-1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endParaRPr sz="1050">
              <a:latin typeface="Times New Roman"/>
              <a:cs typeface="Times New Roman"/>
            </a:endParaRPr>
          </a:p>
          <a:p>
            <a:pPr marL="38100">
              <a:lnSpc>
                <a:spcPts val="1225"/>
              </a:lnSpc>
            </a:pPr>
            <a:r>
              <a:rPr dirty="0" sz="1050" spc="-10">
                <a:solidFill>
                  <a:srgbClr val="0000FF"/>
                </a:solidFill>
                <a:latin typeface="Times New Roman"/>
                <a:cs typeface="Times New Roman"/>
              </a:rPr>
              <a:t>en-us/Pages/default.aspx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5880" y="115877"/>
            <a:ext cx="56794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5.1.2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Project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CrowdEyes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Leadership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2700" y="29633"/>
            <a:ext cx="304800" cy="271145"/>
            <a:chOff x="12700" y="29633"/>
            <a:chExt cx="304800" cy="271145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0" y="29633"/>
              <a:ext cx="304800" cy="27093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3500" y="71970"/>
              <a:ext cx="203200" cy="152400"/>
            </a:xfrm>
            <a:custGeom>
              <a:avLst/>
              <a:gdLst/>
              <a:ahLst/>
              <a:cxnLst/>
              <a:rect l="l" t="t" r="r" b="b"/>
              <a:pathLst>
                <a:path w="203200" h="152400">
                  <a:moveTo>
                    <a:pt x="101600" y="127000"/>
                  </a:moveTo>
                  <a:lnTo>
                    <a:pt x="0" y="127000"/>
                  </a:lnTo>
                  <a:lnTo>
                    <a:pt x="0" y="152400"/>
                  </a:lnTo>
                  <a:lnTo>
                    <a:pt x="101600" y="152400"/>
                  </a:lnTo>
                  <a:lnTo>
                    <a:pt x="101600" y="127000"/>
                  </a:lnTo>
                  <a:close/>
                </a:path>
                <a:path w="203200" h="152400">
                  <a:moveTo>
                    <a:pt x="203200" y="63500"/>
                  </a:moveTo>
                  <a:lnTo>
                    <a:pt x="0" y="63500"/>
                  </a:lnTo>
                  <a:lnTo>
                    <a:pt x="0" y="88900"/>
                  </a:lnTo>
                  <a:lnTo>
                    <a:pt x="203200" y="88900"/>
                  </a:lnTo>
                  <a:lnTo>
                    <a:pt x="203200" y="63500"/>
                  </a:lnTo>
                  <a:close/>
                </a:path>
                <a:path w="203200" h="152400">
                  <a:moveTo>
                    <a:pt x="2032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203200" y="254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213600" y="12700"/>
            <a:ext cx="1930400" cy="1270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00"/>
              </a:spcBef>
            </a:pPr>
            <a:r>
              <a:rPr dirty="0" sz="800" spc="500" b="1" i="1">
                <a:latin typeface="Arial"/>
                <a:cs typeface="Arial"/>
              </a:rPr>
              <a:t>簡報者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800" spc="-10" i="1">
                <a:latin typeface="Arial"/>
                <a:cs typeface="Arial"/>
              </a:rPr>
              <a:t>2025-09-</a:t>
            </a:r>
            <a:r>
              <a:rPr dirty="0" sz="800" i="1">
                <a:latin typeface="Arial"/>
                <a:cs typeface="Arial"/>
              </a:rPr>
              <a:t>09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00:52:02</a:t>
            </a:r>
            <a:endParaRPr sz="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0"/>
              </a:spcBef>
            </a:pPr>
            <a:r>
              <a:rPr dirty="0" sz="1000" spc="-10">
                <a:latin typeface="Arial MT"/>
                <a:cs typeface="Arial MT"/>
              </a:rPr>
              <a:t>-------------------------------------------</a:t>
            </a:r>
            <a:r>
              <a:rPr dirty="0" sz="1000" spc="-50">
                <a:latin typeface="Arial MT"/>
                <a:cs typeface="Arial MT"/>
              </a:rPr>
              <a:t>-</a:t>
            </a:r>
            <a:endParaRPr sz="100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</a:pPr>
            <a:r>
              <a:rPr dirty="0" sz="1000" spc="580">
                <a:latin typeface="Arial MT"/>
                <a:cs typeface="Arial MT"/>
              </a:rPr>
              <a:t>內頁</a:t>
            </a:r>
            <a:r>
              <a:rPr dirty="0" sz="1000" spc="265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3016" rIns="0" bIns="0" rtlCol="0" vert="horz">
            <a:spAutoFit/>
          </a:bodyPr>
          <a:lstStyle/>
          <a:p>
            <a:pPr marL="113030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 spc="-25">
                <a:latin typeface="Microsoft JhengHei"/>
                <a:cs typeface="Microsoft JhengHei"/>
              </a:rPr>
              <a:t>56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8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8652" y="3203448"/>
              <a:ext cx="1007363" cy="122224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7447" y="1019555"/>
              <a:ext cx="995171" cy="13197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4488" y="1139952"/>
              <a:ext cx="1021067" cy="11719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447" y="1098803"/>
              <a:ext cx="954023" cy="122834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2092" y="1136904"/>
              <a:ext cx="1002791" cy="11628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876" y="3176016"/>
              <a:ext cx="944879" cy="11658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908" y="3176016"/>
              <a:ext cx="995159" cy="118109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25667" y="1124712"/>
              <a:ext cx="1077467" cy="122680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3840" y="1132332"/>
              <a:ext cx="1085087" cy="115975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8023" y="3156204"/>
              <a:ext cx="975360" cy="12070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0347" y="1149096"/>
              <a:ext cx="938784" cy="119329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3488" y="3180588"/>
              <a:ext cx="1065275" cy="118414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7823" y="3147060"/>
              <a:ext cx="1031748" cy="1225295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5910540" y="2339537"/>
            <a:ext cx="729615" cy="38671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60"/>
              </a:spcBef>
            </a:pPr>
            <a:r>
              <a:rPr dirty="0" sz="1050" spc="-10">
                <a:latin typeface="Calibri"/>
                <a:cs typeface="Calibri"/>
              </a:rPr>
              <a:t>Chia-</a:t>
            </a:r>
            <a:r>
              <a:rPr dirty="0" sz="1050">
                <a:latin typeface="Calibri"/>
                <a:cs typeface="Calibri"/>
              </a:rPr>
              <a:t>Chi</a:t>
            </a:r>
            <a:r>
              <a:rPr dirty="0" sz="1050" spc="25">
                <a:latin typeface="Calibri"/>
                <a:cs typeface="Calibri"/>
              </a:rPr>
              <a:t> </a:t>
            </a:r>
            <a:r>
              <a:rPr dirty="0" sz="1050" spc="-20">
                <a:latin typeface="Calibri"/>
                <a:cs typeface="Calibri"/>
              </a:rPr>
              <a:t>Tsai</a:t>
            </a:r>
            <a:endParaRPr sz="105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160"/>
              </a:spcBef>
            </a:pPr>
            <a:r>
              <a:rPr dirty="0" sz="1050" spc="-10">
                <a:latin typeface="Lucida Sans Unicode"/>
                <a:cs typeface="Lucida Sans Unicode"/>
              </a:rPr>
              <a:t>哉⭞滲㔁㌰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962085" y="2330484"/>
            <a:ext cx="2090420" cy="3721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200"/>
              </a:spcBef>
              <a:tabLst>
                <a:tab pos="1078230" algn="l"/>
              </a:tabLst>
            </a:pPr>
            <a:r>
              <a:rPr dirty="0" sz="1050" spc="-10">
                <a:latin typeface="Calibri"/>
                <a:cs typeface="Calibri"/>
              </a:rPr>
              <a:t>Ming-</a:t>
            </a:r>
            <a:r>
              <a:rPr dirty="0" sz="1050">
                <a:latin typeface="Calibri"/>
                <a:cs typeface="Calibri"/>
              </a:rPr>
              <a:t>Der</a:t>
            </a:r>
            <a:r>
              <a:rPr dirty="0" sz="1050" spc="1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Shieh</a:t>
            </a:r>
            <a:r>
              <a:rPr dirty="0" sz="1050">
                <a:latin typeface="Calibri"/>
                <a:cs typeface="Calibri"/>
              </a:rPr>
              <a:t>	Masahiro</a:t>
            </a:r>
            <a:r>
              <a:rPr dirty="0" sz="1050" spc="-5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Hamano</a:t>
            </a:r>
            <a:endParaRPr sz="105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105"/>
              </a:spcBef>
              <a:tabLst>
                <a:tab pos="1099820" algn="l"/>
              </a:tabLst>
            </a:pPr>
            <a:r>
              <a:rPr dirty="0" sz="1050">
                <a:latin typeface="Lucida Sans Unicode"/>
                <a:cs typeface="Lucida Sans Unicode"/>
              </a:rPr>
              <a:t>嫅㖶⼿㔁</a:t>
            </a:r>
            <a:r>
              <a:rPr dirty="0" sz="1050" spc="-50">
                <a:latin typeface="Lucida Sans Unicode"/>
                <a:cs typeface="Lucida Sans Unicode"/>
              </a:rPr>
              <a:t>㌰</a:t>
            </a:r>
            <a:r>
              <a:rPr dirty="0" sz="1050">
                <a:latin typeface="Lucida Sans Unicode"/>
                <a:cs typeface="Lucida Sans Unicode"/>
              </a:rPr>
              <a:t>	㾙慶㬋㴑㔁</a:t>
            </a:r>
            <a:r>
              <a:rPr dirty="0" sz="1050" spc="-50">
                <a:latin typeface="Lucida Sans Unicode"/>
                <a:cs typeface="Lucida Sans Unicode"/>
              </a:rPr>
              <a:t>㌰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849644" y="2352570"/>
            <a:ext cx="711835" cy="344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6830">
              <a:lnSpc>
                <a:spcPts val="1250"/>
              </a:lnSpc>
              <a:spcBef>
                <a:spcPts val="105"/>
              </a:spcBef>
            </a:pPr>
            <a:r>
              <a:rPr dirty="0" sz="1050" spc="-10">
                <a:latin typeface="Times New Roman"/>
                <a:cs typeface="Times New Roman"/>
              </a:rPr>
              <a:t>Wei-</a:t>
            </a:r>
            <a:r>
              <a:rPr dirty="0" sz="1050">
                <a:latin typeface="Times New Roman"/>
                <a:cs typeface="Times New Roman"/>
              </a:rPr>
              <a:t>Ta </a:t>
            </a:r>
            <a:r>
              <a:rPr dirty="0" sz="1050" spc="-25">
                <a:latin typeface="Times New Roman"/>
                <a:cs typeface="Times New Roman"/>
              </a:rPr>
              <a:t>Chu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ts val="1250"/>
              </a:lnSpc>
            </a:pPr>
            <a:r>
              <a:rPr dirty="0" sz="1050" spc="-10">
                <a:latin typeface="Lucida Sans Unicode"/>
                <a:cs typeface="Lucida Sans Unicode"/>
              </a:rPr>
              <a:t>㛙⦩忼㔁㌰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016420" y="4390001"/>
            <a:ext cx="1818639" cy="353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Times New Roman"/>
                <a:cs typeface="Times New Roman"/>
              </a:rPr>
              <a:t>Tsang-</a:t>
            </a:r>
            <a:r>
              <a:rPr dirty="0" sz="1050">
                <a:latin typeface="Times New Roman"/>
                <a:cs typeface="Times New Roman"/>
              </a:rPr>
              <a:t>Hai</a:t>
            </a:r>
            <a:r>
              <a:rPr dirty="0" sz="1050" spc="2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Huang</a:t>
            </a:r>
            <a:endParaRPr sz="105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  <a:spcBef>
                <a:spcPts val="50"/>
              </a:spcBef>
              <a:tabLst>
                <a:tab pos="1134745" algn="l"/>
              </a:tabLst>
            </a:pPr>
            <a:r>
              <a:rPr dirty="0" baseline="2645" sz="1575">
                <a:latin typeface="Lucida Sans Unicode"/>
                <a:cs typeface="Lucida Sans Unicode"/>
              </a:rPr>
              <a:t>湫㹬㴟㔁</a:t>
            </a:r>
            <a:r>
              <a:rPr dirty="0" baseline="2645" sz="1575" spc="-75">
                <a:latin typeface="Lucida Sans Unicode"/>
                <a:cs typeface="Lucida Sans Unicode"/>
              </a:rPr>
              <a:t>㌰</a:t>
            </a:r>
            <a:r>
              <a:rPr dirty="0" baseline="2645" sz="1575">
                <a:latin typeface="Lucida Sans Unicode"/>
                <a:cs typeface="Lucida Sans Unicode"/>
              </a:rPr>
              <a:t>	</a:t>
            </a:r>
            <a:r>
              <a:rPr dirty="0" sz="1050">
                <a:latin typeface="Lucida Sans Unicode"/>
                <a:cs typeface="Lucida Sans Unicode"/>
              </a:rPr>
              <a:t>湫泣懆㔁</a:t>
            </a:r>
            <a:r>
              <a:rPr dirty="0" sz="1050" spc="-50">
                <a:latin typeface="Lucida Sans Unicode"/>
                <a:cs typeface="Lucida Sans Unicode"/>
              </a:rPr>
              <a:t>㌰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1815" y="3134867"/>
            <a:ext cx="2305050" cy="162496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R="3175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  <a:spcBef>
                <a:spcPts val="225"/>
              </a:spcBef>
            </a:pPr>
            <a:endParaRPr sz="1050">
              <a:latin typeface="Times New Roman"/>
              <a:cs typeface="Times New Roman"/>
            </a:endParaRPr>
          </a:p>
          <a:p>
            <a:pPr algn="ctr" marL="53975">
              <a:lnSpc>
                <a:spcPct val="100000"/>
              </a:lnSpc>
            </a:pPr>
            <a:r>
              <a:rPr dirty="0" baseline="2645" sz="1575" spc="-15">
                <a:latin typeface="Calibri"/>
                <a:cs typeface="Calibri"/>
              </a:rPr>
              <a:t>Hung-</a:t>
            </a:r>
            <a:r>
              <a:rPr dirty="0" baseline="2645" sz="1575">
                <a:latin typeface="Calibri"/>
                <a:cs typeface="Calibri"/>
              </a:rPr>
              <a:t>Kuo</a:t>
            </a:r>
            <a:r>
              <a:rPr dirty="0" baseline="2645" sz="1575" spc="-22">
                <a:latin typeface="Calibri"/>
                <a:cs typeface="Calibri"/>
              </a:rPr>
              <a:t> </a:t>
            </a:r>
            <a:r>
              <a:rPr dirty="0" baseline="2645" sz="1575">
                <a:latin typeface="Calibri"/>
                <a:cs typeface="Calibri"/>
              </a:rPr>
              <a:t>James</a:t>
            </a:r>
            <a:r>
              <a:rPr dirty="0" baseline="2645" sz="1575" spc="-22">
                <a:latin typeface="Calibri"/>
                <a:cs typeface="Calibri"/>
              </a:rPr>
              <a:t> </a:t>
            </a:r>
            <a:r>
              <a:rPr dirty="0" baseline="2645" sz="1575">
                <a:latin typeface="Calibri"/>
                <a:cs typeface="Calibri"/>
              </a:rPr>
              <a:t>Chu</a:t>
            </a:r>
            <a:r>
              <a:rPr dirty="0" baseline="2645" sz="1575" spc="434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Min-</a:t>
            </a:r>
            <a:r>
              <a:rPr dirty="0" sz="1050">
                <a:latin typeface="Calibri"/>
                <a:cs typeface="Calibri"/>
              </a:rPr>
              <a:t>Chun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Anita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Hu</a:t>
            </a:r>
            <a:endParaRPr sz="1050">
              <a:latin typeface="Calibri"/>
              <a:cs typeface="Calibri"/>
            </a:endParaRPr>
          </a:p>
          <a:p>
            <a:pPr algn="ctr" marL="50165" marR="3175">
              <a:lnSpc>
                <a:spcPct val="100000"/>
              </a:lnSpc>
              <a:spcBef>
                <a:spcPts val="20"/>
              </a:spcBef>
              <a:tabLst>
                <a:tab pos="1153795" algn="l"/>
              </a:tabLst>
            </a:pPr>
            <a:r>
              <a:rPr dirty="0" sz="1050">
                <a:latin typeface="Lucida Sans Unicode"/>
                <a:cs typeface="Lucida Sans Unicode"/>
              </a:rPr>
              <a:t>㛙⬷⚳㔁</a:t>
            </a:r>
            <a:r>
              <a:rPr dirty="0" sz="1050" spc="-50">
                <a:latin typeface="Lucida Sans Unicode"/>
                <a:cs typeface="Lucida Sans Unicode"/>
              </a:rPr>
              <a:t>㌰</a:t>
            </a:r>
            <a:r>
              <a:rPr dirty="0" sz="1050">
                <a:latin typeface="Lucida Sans Unicode"/>
                <a:cs typeface="Lucida Sans Unicode"/>
              </a:rPr>
              <a:t>	</a:t>
            </a:r>
            <a:r>
              <a:rPr dirty="0" baseline="2645" sz="1575">
                <a:latin typeface="Lucida Sans Unicode"/>
                <a:cs typeface="Lucida Sans Unicode"/>
              </a:rPr>
              <a:t>傉㓷⏃㔁</a:t>
            </a:r>
            <a:r>
              <a:rPr dirty="0" baseline="2645" sz="1575" spc="-75">
                <a:latin typeface="Lucida Sans Unicode"/>
                <a:cs typeface="Lucida Sans Unicode"/>
              </a:rPr>
              <a:t>㌰</a:t>
            </a:r>
            <a:endParaRPr baseline="2645" sz="1575">
              <a:latin typeface="Lucida Sans Unicode"/>
              <a:cs typeface="Lucida Sans Unicode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33670" y="4348341"/>
            <a:ext cx="863600" cy="40576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1050" spc="-10">
                <a:latin typeface="Times New Roman"/>
                <a:cs typeface="Times New Roman"/>
              </a:rPr>
              <a:t>Ya-</a:t>
            </a:r>
            <a:r>
              <a:rPr dirty="0" sz="1050">
                <a:latin typeface="Times New Roman"/>
                <a:cs typeface="Times New Roman"/>
              </a:rPr>
              <a:t>Ning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 spc="-10">
                <a:latin typeface="Times New Roman"/>
                <a:cs typeface="Times New Roman"/>
              </a:rPr>
              <a:t>Chang</a:t>
            </a:r>
            <a:endParaRPr sz="1050">
              <a:latin typeface="Times New Roman"/>
              <a:cs typeface="Times New Roman"/>
            </a:endParaRPr>
          </a:p>
          <a:p>
            <a:pPr marL="56515">
              <a:lnSpc>
                <a:spcPct val="100000"/>
              </a:lnSpc>
              <a:spcBef>
                <a:spcPts val="235"/>
              </a:spcBef>
            </a:pPr>
            <a:r>
              <a:rPr dirty="0" sz="1050">
                <a:latin typeface="Lucida Sans Unicode"/>
                <a:cs typeface="Lucida Sans Unicode"/>
              </a:rPr>
              <a:t>⻝Ṇ⮏</a:t>
            </a:r>
            <a:r>
              <a:rPr dirty="0" sz="1050" spc="-25">
                <a:latin typeface="Lucida Sans Unicode"/>
                <a:cs typeface="Lucida Sans Unicode"/>
              </a:rPr>
              <a:t>㔁㌰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285716" y="4815745"/>
            <a:ext cx="670560" cy="134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5"/>
              </a:lnSpc>
            </a:pPr>
            <a:r>
              <a:rPr dirty="0" sz="1050">
                <a:latin typeface="Lucida Sans Unicode"/>
                <a:cs typeface="Lucida Sans Unicode"/>
              </a:rPr>
              <a:t>唕⭴ṩ</a:t>
            </a:r>
            <a:r>
              <a:rPr dirty="0" sz="1050" spc="-25">
                <a:latin typeface="Lucida Sans Unicode"/>
                <a:cs typeface="Lucida Sans Unicode"/>
              </a:rPr>
              <a:t>㔁㌰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632315" y="4348072"/>
            <a:ext cx="799465" cy="386715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9"/>
              </a:spcBef>
            </a:pPr>
            <a:r>
              <a:rPr dirty="0" sz="1050" spc="-10">
                <a:latin typeface="Times New Roman"/>
                <a:cs typeface="Times New Roman"/>
              </a:rPr>
              <a:t>Shao-</a:t>
            </a:r>
            <a:r>
              <a:rPr dirty="0" sz="1050">
                <a:latin typeface="Times New Roman"/>
                <a:cs typeface="Times New Roman"/>
              </a:rPr>
              <a:t>Man</a:t>
            </a:r>
            <a:r>
              <a:rPr dirty="0" sz="1050" spc="-5">
                <a:latin typeface="Times New Roman"/>
                <a:cs typeface="Times New Roman"/>
              </a:rPr>
              <a:t> </a:t>
            </a:r>
            <a:r>
              <a:rPr dirty="0" sz="1050" spc="-25">
                <a:latin typeface="Times New Roman"/>
                <a:cs typeface="Times New Roman"/>
              </a:rPr>
              <a:t>Lee</a:t>
            </a:r>
            <a:endParaRPr sz="1050">
              <a:latin typeface="Times New Roman"/>
              <a:cs typeface="Times New Roman"/>
            </a:endParaRPr>
          </a:p>
          <a:p>
            <a:pPr marL="17780">
              <a:lnSpc>
                <a:spcPct val="100000"/>
              </a:lnSpc>
              <a:spcBef>
                <a:spcPts val="160"/>
              </a:spcBef>
            </a:pPr>
            <a:r>
              <a:rPr dirty="0" sz="1050" spc="-10">
                <a:latin typeface="Lucida Sans Unicode"/>
                <a:cs typeface="Lucida Sans Unicode"/>
              </a:rPr>
              <a:t>㛶枞㚤㔁㌰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2424683" y="1094232"/>
            <a:ext cx="6588759" cy="3663950"/>
          </a:xfrm>
          <a:custGeom>
            <a:avLst/>
            <a:gdLst/>
            <a:ahLst/>
            <a:cxnLst/>
            <a:rect l="l" t="t" r="r" b="b"/>
            <a:pathLst>
              <a:path w="6588759" h="3663950">
                <a:moveTo>
                  <a:pt x="2218944" y="1624584"/>
                </a:moveTo>
                <a:lnTo>
                  <a:pt x="6588252" y="1624584"/>
                </a:lnTo>
                <a:lnTo>
                  <a:pt x="6588252" y="0"/>
                </a:lnTo>
                <a:lnTo>
                  <a:pt x="2218944" y="0"/>
                </a:lnTo>
                <a:lnTo>
                  <a:pt x="2218944" y="1624584"/>
                </a:lnTo>
                <a:close/>
              </a:path>
              <a:path w="6588759" h="3663950">
                <a:moveTo>
                  <a:pt x="0" y="3663696"/>
                </a:moveTo>
                <a:lnTo>
                  <a:pt x="3433572" y="3663696"/>
                </a:lnTo>
                <a:lnTo>
                  <a:pt x="3433572" y="2040636"/>
                </a:lnTo>
                <a:lnTo>
                  <a:pt x="0" y="2040636"/>
                </a:lnTo>
                <a:lnTo>
                  <a:pt x="0" y="3663696"/>
                </a:lnTo>
                <a:close/>
              </a:path>
            </a:pathLst>
          </a:custGeom>
          <a:ln w="12700">
            <a:solidFill>
              <a:srgbClr val="41719C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85280" y="592932"/>
            <a:ext cx="8384540" cy="502284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10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The</a:t>
            </a:r>
            <a:r>
              <a:rPr dirty="0" sz="1600" spc="-4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People:</a:t>
            </a:r>
            <a:r>
              <a:rPr dirty="0" sz="1600" spc="-2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13</a:t>
            </a:r>
            <a:r>
              <a:rPr dirty="0" sz="1600" spc="-3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Professors</a:t>
            </a:r>
            <a:r>
              <a:rPr dirty="0" sz="1600" spc="-2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and</a:t>
            </a:r>
            <a:r>
              <a:rPr dirty="0" sz="1600" spc="-4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around</a:t>
            </a:r>
            <a:r>
              <a:rPr dirty="0" sz="1600" spc="-5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40</a:t>
            </a:r>
            <a:r>
              <a:rPr dirty="0" sz="1600" spc="-3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Students</a:t>
            </a:r>
            <a:endParaRPr sz="160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  <a:spcBef>
                <a:spcPts val="100"/>
              </a:spcBef>
              <a:tabLst>
                <a:tab pos="4645660" algn="l"/>
              </a:tabLst>
            </a:pPr>
            <a:r>
              <a:rPr dirty="0" sz="1350" spc="-35">
                <a:solidFill>
                  <a:srgbClr val="0000FF"/>
                </a:solidFill>
                <a:latin typeface="Times New Roman"/>
                <a:cs typeface="Times New Roman"/>
              </a:rPr>
              <a:t>Team</a:t>
            </a:r>
            <a:r>
              <a:rPr dirty="0" sz="1350" spc="-8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000FF"/>
                </a:solidFill>
                <a:latin typeface="Times New Roman"/>
                <a:cs typeface="Times New Roman"/>
              </a:rPr>
              <a:t>A:</a:t>
            </a:r>
            <a:r>
              <a:rPr dirty="0" sz="135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5G</a:t>
            </a:r>
            <a:r>
              <a:rPr dirty="0" sz="1350" spc="-1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MEC</a:t>
            </a:r>
            <a:r>
              <a:rPr dirty="0" sz="1350" spc="-2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Platform</a:t>
            </a:r>
            <a:r>
              <a:rPr dirty="0" sz="1350" spc="-1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+ Free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Viewpoints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baseline="2057" sz="2025" spc="-30">
                <a:solidFill>
                  <a:srgbClr val="0000FF"/>
                </a:solidFill>
                <a:latin typeface="Times New Roman"/>
                <a:cs typeface="Times New Roman"/>
              </a:rPr>
              <a:t>Team</a:t>
            </a:r>
            <a:r>
              <a:rPr dirty="0" baseline="2057" sz="2025" spc="-52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baseline="2057" sz="2025">
                <a:solidFill>
                  <a:srgbClr val="0000FF"/>
                </a:solidFill>
                <a:latin typeface="Times New Roman"/>
                <a:cs typeface="Times New Roman"/>
              </a:rPr>
              <a:t>B: 3D</a:t>
            </a:r>
            <a:r>
              <a:rPr dirty="0" baseline="2057" sz="2025" spc="-44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Point</a:t>
            </a:r>
            <a:r>
              <a:rPr dirty="0" baseline="2057" sz="2025" spc="-44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Cloud</a:t>
            </a:r>
            <a:r>
              <a:rPr dirty="0" baseline="2057" sz="2025" spc="-44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Segmentation</a:t>
            </a:r>
            <a:r>
              <a:rPr dirty="0" baseline="2057" sz="2025" spc="-44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+</a:t>
            </a:r>
            <a:r>
              <a:rPr dirty="0" baseline="2057" sz="2025" spc="-7">
                <a:latin typeface="Times New Roman"/>
                <a:cs typeface="Times New Roman"/>
              </a:rPr>
              <a:t> </a:t>
            </a:r>
            <a:r>
              <a:rPr dirty="0" baseline="2057" sz="2025">
                <a:latin typeface="Times New Roman"/>
                <a:cs typeface="Times New Roman"/>
              </a:rPr>
              <a:t>3D</a:t>
            </a:r>
            <a:r>
              <a:rPr dirty="0" baseline="2057" sz="2025" spc="-44">
                <a:latin typeface="Times New Roman"/>
                <a:cs typeface="Times New Roman"/>
              </a:rPr>
              <a:t> </a:t>
            </a:r>
            <a:r>
              <a:rPr dirty="0" baseline="2057" sz="2025" spc="-15">
                <a:latin typeface="Times New Roman"/>
                <a:cs typeface="Times New Roman"/>
              </a:rPr>
              <a:t>Skeleton</a:t>
            </a:r>
            <a:endParaRPr baseline="2057" sz="2025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30037" y="2916956"/>
            <a:ext cx="11703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20">
                <a:solidFill>
                  <a:srgbClr val="0000FF"/>
                </a:solidFill>
                <a:latin typeface="Times New Roman"/>
                <a:cs typeface="Times New Roman"/>
              </a:rPr>
              <a:t>Team</a:t>
            </a:r>
            <a:r>
              <a:rPr dirty="0" sz="135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000FF"/>
                </a:solidFill>
                <a:latin typeface="Times New Roman"/>
                <a:cs typeface="Times New Roman"/>
              </a:rPr>
              <a:t>C:</a:t>
            </a:r>
            <a:r>
              <a:rPr dirty="0" sz="1350" spc="-8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Times New Roman"/>
                <a:cs typeface="Times New Roman"/>
              </a:rPr>
              <a:t>AR/VR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354323" y="1112520"/>
            <a:ext cx="4582795" cy="3313429"/>
            <a:chOff x="3354323" y="1112520"/>
            <a:chExt cx="4582795" cy="3313429"/>
          </a:xfrm>
        </p:grpSpPr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3447" y="3203447"/>
              <a:ext cx="923544" cy="122224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54323" y="1112520"/>
              <a:ext cx="960120" cy="1225295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54864" y="1095755"/>
            <a:ext cx="4406265" cy="162496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R="21590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21590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21590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21590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21590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21590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21590"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21590">
              <a:lnSpc>
                <a:spcPct val="100000"/>
              </a:lnSpc>
              <a:spcBef>
                <a:spcPts val="480"/>
              </a:spcBef>
            </a:pPr>
            <a:endParaRPr sz="1050">
              <a:latin typeface="Times New Roman"/>
              <a:cs typeface="Times New Roman"/>
            </a:endParaRPr>
          </a:p>
          <a:p>
            <a:pPr algn="ctr" marL="15240">
              <a:lnSpc>
                <a:spcPts val="1225"/>
              </a:lnSpc>
              <a:tabLst>
                <a:tab pos="3335020" algn="l"/>
              </a:tabLst>
            </a:pPr>
            <a:r>
              <a:rPr dirty="0" baseline="2645" sz="1575" spc="-15">
                <a:latin typeface="Times New Roman"/>
                <a:cs typeface="Times New Roman"/>
              </a:rPr>
              <a:t>Jenn-</a:t>
            </a:r>
            <a:r>
              <a:rPr dirty="0" baseline="2645" sz="1575">
                <a:latin typeface="Times New Roman"/>
                <a:cs typeface="Times New Roman"/>
              </a:rPr>
              <a:t>Jier</a:t>
            </a:r>
            <a:r>
              <a:rPr dirty="0" baseline="2645" sz="1575" spc="-52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James</a:t>
            </a:r>
            <a:r>
              <a:rPr dirty="0" baseline="2645" sz="1575" spc="-7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Lien</a:t>
            </a:r>
            <a:r>
              <a:rPr dirty="0" baseline="2645" sz="1575" spc="345">
                <a:latin typeface="Times New Roman"/>
                <a:cs typeface="Times New Roman"/>
              </a:rPr>
              <a:t>  </a:t>
            </a:r>
            <a:r>
              <a:rPr dirty="0" baseline="2645" sz="1575" spc="-15">
                <a:latin typeface="Times New Roman"/>
                <a:cs typeface="Times New Roman"/>
              </a:rPr>
              <a:t>Yi-</a:t>
            </a:r>
            <a:r>
              <a:rPr dirty="0" baseline="2645" sz="1575">
                <a:latin typeface="Times New Roman"/>
                <a:cs typeface="Times New Roman"/>
              </a:rPr>
              <a:t>Yu Alan</a:t>
            </a:r>
            <a:r>
              <a:rPr dirty="0" baseline="2645" sz="1575" spc="-37">
                <a:latin typeface="Times New Roman"/>
                <a:cs typeface="Times New Roman"/>
              </a:rPr>
              <a:t> </a:t>
            </a:r>
            <a:r>
              <a:rPr dirty="0" baseline="2645" sz="1575">
                <a:latin typeface="Times New Roman"/>
                <a:cs typeface="Times New Roman"/>
              </a:rPr>
              <a:t>Hsu</a:t>
            </a:r>
            <a:r>
              <a:rPr dirty="0" baseline="2645" sz="1575" spc="345">
                <a:latin typeface="Times New Roman"/>
                <a:cs typeface="Times New Roman"/>
              </a:rPr>
              <a:t>  </a:t>
            </a:r>
            <a:r>
              <a:rPr dirty="0" baseline="2645" sz="1575" spc="-15">
                <a:latin typeface="Times New Roman"/>
                <a:cs typeface="Times New Roman"/>
              </a:rPr>
              <a:t>Jin-</a:t>
            </a:r>
            <a:r>
              <a:rPr dirty="0" baseline="2645" sz="1575">
                <a:latin typeface="Times New Roman"/>
                <a:cs typeface="Times New Roman"/>
              </a:rPr>
              <a:t>Yi Curtis</a:t>
            </a:r>
            <a:r>
              <a:rPr dirty="0" baseline="2645" sz="1575" spc="-22">
                <a:latin typeface="Times New Roman"/>
                <a:cs typeface="Times New Roman"/>
              </a:rPr>
              <a:t> </a:t>
            </a:r>
            <a:r>
              <a:rPr dirty="0" baseline="2645" sz="1575" spc="-37">
                <a:latin typeface="Times New Roman"/>
                <a:cs typeface="Times New Roman"/>
              </a:rPr>
              <a:t>Wu</a:t>
            </a:r>
            <a:r>
              <a:rPr dirty="0" baseline="2645" sz="1575">
                <a:latin typeface="Times New Roman"/>
                <a:cs typeface="Times New Roman"/>
              </a:rPr>
              <a:t>	</a:t>
            </a:r>
            <a:r>
              <a:rPr dirty="0" sz="1050" spc="-10">
                <a:latin typeface="Palatino Linotype"/>
                <a:cs typeface="Palatino Linotype"/>
              </a:rPr>
              <a:t>Chuan-</a:t>
            </a:r>
            <a:r>
              <a:rPr dirty="0" sz="1050">
                <a:latin typeface="Palatino Linotype"/>
                <a:cs typeface="Palatino Linotype"/>
              </a:rPr>
              <a:t>Ching</a:t>
            </a:r>
            <a:r>
              <a:rPr dirty="0" sz="1050" spc="5">
                <a:latin typeface="Palatino Linotype"/>
                <a:cs typeface="Palatino Linotype"/>
              </a:rPr>
              <a:t> </a:t>
            </a:r>
            <a:r>
              <a:rPr dirty="0" sz="1050" spc="-25">
                <a:latin typeface="Palatino Linotype"/>
                <a:cs typeface="Palatino Linotype"/>
              </a:rPr>
              <a:t>Sue</a:t>
            </a:r>
            <a:endParaRPr sz="1050">
              <a:latin typeface="Palatino Linotype"/>
              <a:cs typeface="Palatino Linotype"/>
            </a:endParaRPr>
          </a:p>
          <a:p>
            <a:pPr algn="ctr" marL="13970" marR="21590">
              <a:lnSpc>
                <a:spcPts val="1225"/>
              </a:lnSpc>
              <a:tabLst>
                <a:tab pos="1221105" algn="l"/>
                <a:tab pos="2209800" algn="l"/>
                <a:tab pos="3357245" algn="l"/>
              </a:tabLst>
            </a:pPr>
            <a:r>
              <a:rPr dirty="0" sz="1050" spc="70">
                <a:latin typeface="Lucida Sans Unicode"/>
                <a:cs typeface="Lucida Sans Unicode"/>
              </a:rPr>
              <a:t>忋暯</a:t>
            </a:r>
            <a:r>
              <a:rPr dirty="0" sz="1050" spc="55">
                <a:latin typeface="Lucida Sans Unicode"/>
                <a:cs typeface="Lucida Sans Unicode"/>
              </a:rPr>
              <a:t>±</a:t>
            </a:r>
            <a:r>
              <a:rPr dirty="0" sz="1050">
                <a:latin typeface="Lucida Sans Unicode"/>
                <a:cs typeface="Lucida Sans Unicode"/>
              </a:rPr>
              <a:t>㔁</a:t>
            </a:r>
            <a:r>
              <a:rPr dirty="0" sz="1050" spc="-50">
                <a:latin typeface="Lucida Sans Unicode"/>
                <a:cs typeface="Lucida Sans Unicode"/>
              </a:rPr>
              <a:t>㌰</a:t>
            </a:r>
            <a:r>
              <a:rPr dirty="0" sz="1050">
                <a:latin typeface="Lucida Sans Unicode"/>
                <a:cs typeface="Lucida Sans Unicode"/>
              </a:rPr>
              <a:t>	</a:t>
            </a:r>
            <a:r>
              <a:rPr dirty="0" baseline="2645" sz="1575">
                <a:latin typeface="Lucida Sans Unicode"/>
                <a:cs typeface="Lucida Sans Unicode"/>
              </a:rPr>
              <a:t>⼸䤽ỹ㔁</a:t>
            </a:r>
            <a:r>
              <a:rPr dirty="0" baseline="2645" sz="1575" spc="-75">
                <a:latin typeface="Lucida Sans Unicode"/>
                <a:cs typeface="Lucida Sans Unicode"/>
              </a:rPr>
              <a:t>㌰</a:t>
            </a:r>
            <a:r>
              <a:rPr dirty="0" baseline="2645" sz="1575">
                <a:latin typeface="Lucida Sans Unicode"/>
                <a:cs typeface="Lucida Sans Unicode"/>
              </a:rPr>
              <a:t>	⏛忚佑㔁</a:t>
            </a:r>
            <a:r>
              <a:rPr dirty="0" baseline="2645" sz="1575" spc="-75">
                <a:latin typeface="Lucida Sans Unicode"/>
                <a:cs typeface="Lucida Sans Unicode"/>
              </a:rPr>
              <a:t>㌰</a:t>
            </a:r>
            <a:r>
              <a:rPr dirty="0" baseline="2645" sz="1575">
                <a:latin typeface="Lucida Sans Unicode"/>
                <a:cs typeface="Lucida Sans Unicode"/>
              </a:rPr>
              <a:t>	</a:t>
            </a:r>
            <a:r>
              <a:rPr dirty="0" baseline="5291" sz="1575">
                <a:latin typeface="Lucida Sans Unicode"/>
                <a:cs typeface="Lucida Sans Unicode"/>
              </a:rPr>
              <a:t>喯戻㶭㔁</a:t>
            </a:r>
            <a:r>
              <a:rPr dirty="0" baseline="5291" sz="1575" spc="-75">
                <a:latin typeface="Lucida Sans Unicode"/>
                <a:cs typeface="Lucida Sans Unicode"/>
              </a:rPr>
              <a:t>㌰</a:t>
            </a:r>
            <a:endParaRPr baseline="5291" sz="1575">
              <a:latin typeface="Lucida Sans Unicode"/>
              <a:cs typeface="Lucida Sans Unicode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51815" y="4808220"/>
            <a:ext cx="8897620" cy="2049780"/>
            <a:chOff x="51815" y="4808220"/>
            <a:chExt cx="8897620" cy="2049780"/>
          </a:xfrm>
        </p:grpSpPr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815" y="4829556"/>
              <a:ext cx="2886456" cy="202844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31820" y="4808220"/>
              <a:ext cx="2860548" cy="204977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08775" y="4815840"/>
              <a:ext cx="2740150" cy="2042160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792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5.1.2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Project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CrowdEyes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–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The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People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155906" y="4516103"/>
            <a:ext cx="7747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Lucida Sans Unicode"/>
                <a:cs typeface="Lucida Sans Unicode"/>
              </a:rPr>
              <a:t>恙⬷忼㔁㌰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5934202" y="3119373"/>
            <a:ext cx="3126740" cy="1635760"/>
            <a:chOff x="5934202" y="3119373"/>
            <a:chExt cx="3126740" cy="1635760"/>
          </a:xfrm>
        </p:grpSpPr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91856" y="3232403"/>
              <a:ext cx="925067" cy="119329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940552" y="3125723"/>
              <a:ext cx="3114040" cy="1623060"/>
            </a:xfrm>
            <a:custGeom>
              <a:avLst/>
              <a:gdLst/>
              <a:ahLst/>
              <a:cxnLst/>
              <a:rect l="l" t="t" r="r" b="b"/>
              <a:pathLst>
                <a:path w="3114040" h="1623060">
                  <a:moveTo>
                    <a:pt x="0" y="1623059"/>
                  </a:moveTo>
                  <a:lnTo>
                    <a:pt x="3113531" y="1623059"/>
                  </a:lnTo>
                  <a:lnTo>
                    <a:pt x="3113531" y="0"/>
                  </a:lnTo>
                  <a:lnTo>
                    <a:pt x="0" y="0"/>
                  </a:lnTo>
                  <a:lnTo>
                    <a:pt x="0" y="1623059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4907452" y="4390067"/>
            <a:ext cx="743585" cy="3359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1215"/>
              </a:lnSpc>
              <a:spcBef>
                <a:spcPts val="105"/>
              </a:spcBef>
            </a:pPr>
            <a:r>
              <a:rPr dirty="0" sz="1050" spc="-25">
                <a:latin typeface="Times New Roman"/>
                <a:cs typeface="Times New Roman"/>
              </a:rPr>
              <a:t>Fu-</a:t>
            </a:r>
            <a:r>
              <a:rPr dirty="0" sz="1050">
                <a:latin typeface="Times New Roman"/>
                <a:cs typeface="Times New Roman"/>
              </a:rPr>
              <a:t>Zen</a:t>
            </a:r>
            <a:r>
              <a:rPr dirty="0" sz="1050" spc="45">
                <a:latin typeface="Times New Roman"/>
                <a:cs typeface="Times New Roman"/>
              </a:rPr>
              <a:t> </a:t>
            </a:r>
            <a:r>
              <a:rPr dirty="0" sz="1050" spc="-20">
                <a:latin typeface="Times New Roman"/>
                <a:cs typeface="Times New Roman"/>
              </a:rPr>
              <a:t>Shaw</a:t>
            </a:r>
            <a:endParaRPr sz="1050">
              <a:latin typeface="Times New Roman"/>
              <a:cs typeface="Times New Roman"/>
            </a:endParaRPr>
          </a:p>
          <a:p>
            <a:pPr marL="59690">
              <a:lnSpc>
                <a:spcPts val="1215"/>
              </a:lnSpc>
            </a:pPr>
            <a:r>
              <a:rPr dirty="0" sz="1050">
                <a:latin typeface="Lucida Sans Unicode"/>
                <a:cs typeface="Lucida Sans Unicode"/>
              </a:rPr>
              <a:t>唕⭴ṩ</a:t>
            </a:r>
            <a:r>
              <a:rPr dirty="0" sz="1050" spc="-25">
                <a:latin typeface="Lucida Sans Unicode"/>
                <a:cs typeface="Lucida Sans Unicode"/>
              </a:rPr>
              <a:t>㔁㌰</a:t>
            </a:r>
            <a:endParaRPr sz="1050">
              <a:latin typeface="Lucida Sans Unicode"/>
              <a:cs typeface="Lucida Sans Unicode"/>
            </a:endParaRPr>
          </a:p>
        </p:txBody>
      </p:sp>
      <p:sp>
        <p:nvSpPr>
          <p:cNvPr id="43" name="object 4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53016" rIns="0" bIns="0" rtlCol="0" vert="horz">
            <a:spAutoFit/>
          </a:bodyPr>
          <a:lstStyle/>
          <a:p>
            <a:pPr marL="113030">
              <a:lnSpc>
                <a:spcPct val="100000"/>
              </a:lnSpc>
              <a:spcBef>
                <a:spcPts val="300"/>
              </a:spcBef>
            </a:pPr>
            <a:fld id="{81D60167-4931-47E6-BA6A-407CBD079E47}" type="slidenum">
              <a:rPr dirty="0" spc="-25">
                <a:latin typeface="Microsoft JhengHei"/>
                <a:cs typeface="Microsoft JhengHei"/>
              </a:rPr>
              <a:t>56</a:t>
            </a:fld>
          </a:p>
        </p:txBody>
      </p:sp>
      <p:sp>
        <p:nvSpPr>
          <p:cNvPr id="42" name="object 42" descr=""/>
          <p:cNvSpPr txBox="1"/>
          <p:nvPr/>
        </p:nvSpPr>
        <p:spPr>
          <a:xfrm>
            <a:off x="2414172" y="2904040"/>
            <a:ext cx="613918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350" spc="-20">
                <a:solidFill>
                  <a:srgbClr val="0000FF"/>
                </a:solidFill>
                <a:latin typeface="Times New Roman"/>
                <a:cs typeface="Times New Roman"/>
              </a:rPr>
              <a:t>Team</a:t>
            </a:r>
            <a:r>
              <a:rPr dirty="0" sz="1350" spc="-4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000FF"/>
                </a:solidFill>
                <a:latin typeface="Times New Roman"/>
                <a:cs typeface="Times New Roman"/>
              </a:rPr>
              <a:t>D:</a:t>
            </a:r>
            <a:r>
              <a:rPr dirty="0" sz="135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Cognitive</a:t>
            </a:r>
            <a:r>
              <a:rPr dirty="0" sz="1350" spc="-4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Computing</a:t>
            </a:r>
            <a:r>
              <a:rPr dirty="0" sz="1350" spc="-45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and</a:t>
            </a:r>
            <a:r>
              <a:rPr dirty="0" sz="1350" spc="-2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Social</a:t>
            </a:r>
            <a:r>
              <a:rPr dirty="0" sz="1350" spc="-30">
                <a:latin typeface="Times New Roman"/>
                <a:cs typeface="Times New Roman"/>
              </a:rPr>
              <a:t> </a:t>
            </a:r>
            <a:r>
              <a:rPr dirty="0" sz="1350">
                <a:latin typeface="Times New Roman"/>
                <a:cs typeface="Times New Roman"/>
              </a:rPr>
              <a:t>Media</a:t>
            </a:r>
            <a:r>
              <a:rPr dirty="0" sz="1350" spc="340">
                <a:latin typeface="Times New Roman"/>
                <a:cs typeface="Times New Roman"/>
              </a:rPr>
              <a:t> </a:t>
            </a:r>
            <a:r>
              <a:rPr dirty="0" baseline="8230" sz="2025" spc="-30">
                <a:solidFill>
                  <a:srgbClr val="0000FF"/>
                </a:solidFill>
                <a:latin typeface="Times New Roman"/>
                <a:cs typeface="Times New Roman"/>
              </a:rPr>
              <a:t>Team</a:t>
            </a:r>
            <a:r>
              <a:rPr dirty="0" baseline="8230" sz="2025" spc="-37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baseline="8230" sz="2025">
                <a:solidFill>
                  <a:srgbClr val="0000FF"/>
                </a:solidFill>
                <a:latin typeface="Times New Roman"/>
                <a:cs typeface="Times New Roman"/>
              </a:rPr>
              <a:t>E:</a:t>
            </a:r>
            <a:r>
              <a:rPr dirty="0" baseline="8230" sz="2025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baseline="8230" sz="2025">
                <a:latin typeface="Times New Roman"/>
                <a:cs typeface="Times New Roman"/>
              </a:rPr>
              <a:t>Expert</a:t>
            </a:r>
            <a:r>
              <a:rPr dirty="0" baseline="8230" sz="2025" spc="-67">
                <a:latin typeface="Times New Roman"/>
                <a:cs typeface="Times New Roman"/>
              </a:rPr>
              <a:t> </a:t>
            </a:r>
            <a:r>
              <a:rPr dirty="0" baseline="8230" sz="2025">
                <a:latin typeface="Times New Roman"/>
                <a:cs typeface="Times New Roman"/>
              </a:rPr>
              <a:t>and</a:t>
            </a:r>
            <a:r>
              <a:rPr dirty="0" baseline="8230" sz="2025" spc="-44">
                <a:latin typeface="Times New Roman"/>
                <a:cs typeface="Times New Roman"/>
              </a:rPr>
              <a:t> </a:t>
            </a:r>
            <a:r>
              <a:rPr dirty="0" baseline="8230" sz="2025">
                <a:latin typeface="Times New Roman"/>
                <a:cs typeface="Times New Roman"/>
              </a:rPr>
              <a:t>Publics</a:t>
            </a:r>
            <a:r>
              <a:rPr dirty="0" baseline="8230" sz="2025" spc="-37">
                <a:latin typeface="Times New Roman"/>
                <a:cs typeface="Times New Roman"/>
              </a:rPr>
              <a:t> </a:t>
            </a:r>
            <a:r>
              <a:rPr dirty="0" baseline="8230" sz="2025" spc="-15">
                <a:latin typeface="Times New Roman"/>
                <a:cs typeface="Times New Roman"/>
              </a:rPr>
              <a:t>Relations</a:t>
            </a:r>
            <a:endParaRPr baseline="8230" sz="202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447" y="1242060"/>
            <a:ext cx="7182611" cy="47061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" y="66478"/>
            <a:ext cx="629094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  <a:tab pos="2278380" algn="l"/>
                <a:tab pos="4677410" algn="l"/>
              </a:tabLst>
            </a:pPr>
            <a:r>
              <a:rPr dirty="0" sz="2100" spc="225" b="1">
                <a:latin typeface="Times New Roman"/>
                <a:cs typeface="Times New Roman"/>
              </a:rPr>
              <a:t>5.2.1-</a:t>
            </a:r>
            <a:r>
              <a:rPr dirty="0" sz="2100" spc="-50" b="1">
                <a:latin typeface="Times New Roman"/>
                <a:cs typeface="Times New Roman"/>
              </a:rPr>
              <a:t>1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55" b="1">
                <a:latin typeface="Times New Roman"/>
                <a:cs typeface="Times New Roman"/>
              </a:rPr>
              <a:t>Rotation</a:t>
            </a:r>
            <a:r>
              <a:rPr dirty="0" sz="2100" b="1">
                <a:latin typeface="Times New Roman"/>
                <a:cs typeface="Times New Roman"/>
              </a:rPr>
              <a:t>	Replay-</a:t>
            </a:r>
            <a:r>
              <a:rPr dirty="0" sz="2100" spc="-10" b="1">
                <a:latin typeface="Times New Roman"/>
                <a:cs typeface="Times New Roman"/>
              </a:rPr>
              <a:t>20ଫឪቹᐒ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345" b="1">
                <a:latin typeface="Times New Roman"/>
                <a:cs typeface="Times New Roman"/>
              </a:rPr>
              <a:t>(ႝຎኞܫ)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6228" rIns="0" bIns="0" rtlCol="0" vert="horz">
            <a:spAutoFit/>
          </a:bodyPr>
          <a:lstStyle/>
          <a:p>
            <a:pPr marL="102235">
              <a:lnSpc>
                <a:spcPts val="1060"/>
              </a:lnSpc>
            </a:pPr>
            <a:fld id="{81D60167-4931-47E6-BA6A-407CBD079E47}" type="slidenum">
              <a:rPr dirty="0" spc="-25">
                <a:solidFill>
                  <a:srgbClr val="898989"/>
                </a:solidFill>
              </a:rPr>
              <a:t>58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93420"/>
            <a:ext cx="8964166" cy="5041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" y="45283"/>
            <a:ext cx="455803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  <a:tab pos="2811780" algn="l"/>
                <a:tab pos="3211195" algn="l"/>
              </a:tabLst>
            </a:pPr>
            <a:r>
              <a:rPr dirty="0" sz="2100" spc="229" b="1">
                <a:latin typeface="Times New Roman"/>
                <a:cs typeface="Times New Roman"/>
              </a:rPr>
              <a:t>5.2.1-</a:t>
            </a:r>
            <a:r>
              <a:rPr dirty="0" sz="2100" spc="-50" b="1">
                <a:latin typeface="Times New Roman"/>
                <a:cs typeface="Times New Roman"/>
              </a:rPr>
              <a:t>2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50" b="1">
                <a:latin typeface="Times New Roman"/>
                <a:cs typeface="Times New Roman"/>
              </a:rPr>
              <a:t>ൂЍឪቹᐒ଺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5" b="1">
                <a:latin typeface="Times New Roman"/>
                <a:cs typeface="Times New Roman"/>
              </a:rPr>
              <a:t>3D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100" b="1">
                <a:latin typeface="Times New Roman"/>
                <a:cs typeface="Times New Roman"/>
              </a:rPr>
              <a:t>ౚॉၞϩ݋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6228" rIns="0" bIns="0" rtlCol="0" vert="horz">
            <a:spAutoFit/>
          </a:bodyPr>
          <a:lstStyle/>
          <a:p>
            <a:pPr marL="102235">
              <a:lnSpc>
                <a:spcPts val="1060"/>
              </a:lnSpc>
            </a:pPr>
            <a:fld id="{81D60167-4931-47E6-BA6A-407CBD079E47}" type="slidenum">
              <a:rPr dirty="0" spc="-25">
                <a:solidFill>
                  <a:srgbClr val="898989"/>
                </a:solidFill>
              </a:rPr>
              <a:t>58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548640"/>
            <a:ext cx="8569450" cy="48615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6922"/>
            <a:ext cx="2025014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0770" algn="l"/>
                <a:tab pos="1478280" algn="l"/>
              </a:tabLst>
            </a:pPr>
            <a:r>
              <a:rPr dirty="0" sz="2100" spc="225" b="1">
                <a:latin typeface="Times New Roman"/>
                <a:cs typeface="Times New Roman"/>
              </a:rPr>
              <a:t>5.2.1-</a:t>
            </a:r>
            <a:r>
              <a:rPr dirty="0" sz="2100" spc="-50" b="1">
                <a:latin typeface="Times New Roman"/>
                <a:cs typeface="Times New Roman"/>
              </a:rPr>
              <a:t>3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440">
                <a:latin typeface="Times New Roman"/>
                <a:cs typeface="Times New Roman"/>
              </a:rPr>
              <a:t>AR</a:t>
            </a:r>
            <a:r>
              <a:rPr dirty="0" sz="2100">
                <a:latin typeface="Times New Roman"/>
                <a:cs typeface="Times New Roman"/>
              </a:rPr>
              <a:t>	</a:t>
            </a:r>
            <a:r>
              <a:rPr dirty="0" sz="2100" spc="-25">
                <a:latin typeface="Times New Roman"/>
                <a:cs typeface="Times New Roman"/>
              </a:rPr>
              <a:t>ቶ֋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6228" rIns="0" bIns="0" rtlCol="0" vert="horz">
            <a:spAutoFit/>
          </a:bodyPr>
          <a:lstStyle/>
          <a:p>
            <a:pPr marL="102235">
              <a:lnSpc>
                <a:spcPts val="1060"/>
              </a:lnSpc>
            </a:pPr>
            <a:fld id="{81D60167-4931-47E6-BA6A-407CBD079E47}" type="slidenum">
              <a:rPr dirty="0" spc="-25">
                <a:solidFill>
                  <a:srgbClr val="898989"/>
                </a:solidFill>
              </a:rPr>
              <a:t>58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832" y="37172"/>
            <a:ext cx="89642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1.1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Profile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Education,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USA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-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00B0F0"/>
                </a:solidFill>
                <a:latin typeface="Calibri"/>
                <a:cs typeface="Calibri"/>
              </a:rPr>
              <a:t>Cross-</a:t>
            </a:r>
            <a:r>
              <a:rPr dirty="0" sz="2400" b="1">
                <a:solidFill>
                  <a:srgbClr val="00B0F0"/>
                </a:solidFill>
                <a:latin typeface="Calibri"/>
                <a:cs typeface="Calibri"/>
              </a:rPr>
              <a:t>Disciplinary</a:t>
            </a:r>
            <a:r>
              <a:rPr dirty="0" sz="2400" spc="-40" b="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B0F0"/>
                </a:solidFill>
                <a:latin typeface="Calibri"/>
                <a:cs typeface="Calibri"/>
              </a:rPr>
              <a:t>Research</a:t>
            </a:r>
            <a:r>
              <a:rPr dirty="0" sz="2400" spc="-10" b="1">
                <a:latin typeface="Calibri"/>
                <a:cs typeface="Calibri"/>
              </a:rPr>
              <a:t>: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1991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~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1998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6832" y="469060"/>
            <a:ext cx="887603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77495" algn="l"/>
              </a:tabLst>
            </a:pP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Education:</a:t>
            </a:r>
            <a:endParaRPr sz="1600">
              <a:latin typeface="Times New Roman"/>
              <a:cs typeface="Times New Roman"/>
            </a:endParaRPr>
          </a:p>
          <a:p>
            <a:pPr lvl="1" marL="501015" indent="-220345">
              <a:lnSpc>
                <a:spcPct val="100000"/>
              </a:lnSpc>
              <a:buAutoNum type="arabicParenR"/>
              <a:tabLst>
                <a:tab pos="501015" algn="l"/>
              </a:tabLst>
            </a:pPr>
            <a:r>
              <a:rPr dirty="0" sz="1600">
                <a:latin typeface="Times New Roman"/>
                <a:cs typeface="Times New Roman"/>
              </a:rPr>
              <a:t>1985/09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~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1989/05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B.S.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Dept.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Biomedical</a:t>
            </a:r>
            <a:r>
              <a:rPr dirty="0" sz="1600" spc="15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Engineering</a:t>
            </a:r>
            <a:r>
              <a:rPr dirty="0" sz="1600">
                <a:latin typeface="Times New Roman"/>
                <a:cs typeface="Times New Roman"/>
              </a:rPr>
              <a:t>,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Chung</a:t>
            </a:r>
            <a:r>
              <a:rPr dirty="0" sz="1600" spc="-100">
                <a:latin typeface="Times New Roman"/>
                <a:cs typeface="Times New Roman"/>
              </a:rPr>
              <a:t> </a:t>
            </a:r>
            <a:r>
              <a:rPr dirty="0" sz="1600" spc="-35">
                <a:latin typeface="Times New Roman"/>
                <a:cs typeface="Times New Roman"/>
              </a:rPr>
              <a:t>Yuan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Christian</a:t>
            </a:r>
            <a:r>
              <a:rPr dirty="0" sz="1600" spc="-10">
                <a:latin typeface="Times New Roman"/>
                <a:cs typeface="Times New Roman"/>
              </a:rPr>
              <a:t> University,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Taiwan.</a:t>
            </a:r>
            <a:endParaRPr sz="1600">
              <a:latin typeface="Times New Roman"/>
              <a:cs typeface="Times New Roman"/>
            </a:endParaRPr>
          </a:p>
          <a:p>
            <a:pPr lvl="1" marL="501015" indent="-220345">
              <a:lnSpc>
                <a:spcPct val="100000"/>
              </a:lnSpc>
              <a:buAutoNum type="arabicParenR"/>
              <a:tabLst>
                <a:tab pos="501015" algn="l"/>
              </a:tabLst>
            </a:pPr>
            <a:r>
              <a:rPr dirty="0" sz="1600">
                <a:latin typeface="Times New Roman"/>
                <a:cs typeface="Times New Roman"/>
              </a:rPr>
              <a:t>1991/08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~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1993/05</a:t>
            </a:r>
            <a:r>
              <a:rPr dirty="0" sz="1600" spc="-4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M.S.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Program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Biomedical</a:t>
            </a:r>
            <a:r>
              <a:rPr dirty="0" sz="1600" spc="20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Engineering</a:t>
            </a:r>
            <a:r>
              <a:rPr dirty="0" sz="1600">
                <a:latin typeface="Times New Roman"/>
                <a:cs typeface="Times New Roman"/>
              </a:rPr>
              <a:t>,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EE,</a:t>
            </a:r>
            <a:r>
              <a:rPr dirty="0" sz="1600" spc="-50">
                <a:latin typeface="Times New Roman"/>
                <a:cs typeface="Times New Roman"/>
              </a:rPr>
              <a:t> </a:t>
            </a:r>
            <a:r>
              <a:rPr dirty="0" sz="1600" spc="-20">
                <a:latin typeface="Times New Roman"/>
                <a:cs typeface="Times New Roman"/>
              </a:rPr>
              <a:t>Washington </a:t>
            </a:r>
            <a:r>
              <a:rPr dirty="0" sz="1600">
                <a:latin typeface="Times New Roman"/>
                <a:cs typeface="Times New Roman"/>
              </a:rPr>
              <a:t>U.,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St.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Louis,</a:t>
            </a:r>
            <a:r>
              <a:rPr dirty="0" sz="1600" spc="-25">
                <a:latin typeface="Times New Roman"/>
                <a:cs typeface="Times New Roman"/>
              </a:rPr>
              <a:t> MO.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55048" y="1172159"/>
            <a:ext cx="5454015" cy="53657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600">
                <a:latin typeface="Times New Roman"/>
                <a:cs typeface="Times New Roman"/>
              </a:rPr>
              <a:t>3)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1993/08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~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1998/04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-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Ph.D.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B0F0"/>
                </a:solidFill>
                <a:latin typeface="Times New Roman"/>
                <a:cs typeface="Times New Roman"/>
              </a:rPr>
              <a:t>EE</a:t>
            </a:r>
            <a:r>
              <a:rPr dirty="0" sz="1600">
                <a:latin typeface="Times New Roman"/>
                <a:cs typeface="Times New Roman"/>
              </a:rPr>
              <a:t>,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U.</a:t>
            </a:r>
            <a:r>
              <a:rPr dirty="0" sz="1600" spc="-1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1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Pittsburgh,</a:t>
            </a:r>
            <a:r>
              <a:rPr dirty="0" sz="1600" spc="-5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Pittsburgh, </a:t>
            </a:r>
            <a:r>
              <a:rPr dirty="0" sz="1600" spc="-25">
                <a:latin typeface="Times New Roman"/>
                <a:cs typeface="Times New Roman"/>
              </a:rPr>
              <a:t>PA.</a:t>
            </a:r>
            <a:endParaRPr sz="1600">
              <a:latin typeface="Times New Roman"/>
              <a:cs typeface="Times New Roman"/>
            </a:endParaRPr>
          </a:p>
          <a:p>
            <a:pPr marL="193675">
              <a:lnSpc>
                <a:spcPct val="100000"/>
              </a:lnSpc>
              <a:spcBef>
                <a:spcPts val="200"/>
              </a:spcBef>
            </a:pPr>
            <a:r>
              <a:rPr dirty="0" sz="1400">
                <a:latin typeface="Times New Roman"/>
                <a:cs typeface="Times New Roman"/>
              </a:rPr>
              <a:t>-</a:t>
            </a:r>
            <a:r>
              <a:rPr dirty="0" sz="1400" spc="-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Research</a:t>
            </a:r>
            <a:r>
              <a:rPr dirty="0" sz="1400" spc="-8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Assistant:</a:t>
            </a:r>
            <a:r>
              <a:rPr dirty="0" sz="1400" spc="-4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Research conducted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at the</a:t>
            </a:r>
            <a:r>
              <a:rPr dirty="0" sz="1400" spc="-20"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RI,</a:t>
            </a:r>
            <a:r>
              <a:rPr dirty="0" sz="14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SCS, </a:t>
            </a:r>
            <a:r>
              <a:rPr dirty="0" sz="1400" spc="-20">
                <a:solidFill>
                  <a:srgbClr val="FF0000"/>
                </a:solidFill>
                <a:latin typeface="Times New Roman"/>
                <a:cs typeface="Times New Roman"/>
              </a:rPr>
              <a:t>CMU</a:t>
            </a:r>
            <a:r>
              <a:rPr dirty="0" sz="1400" spc="-2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6832" y="1688260"/>
            <a:ext cx="8610600" cy="482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2280">
              <a:lnSpc>
                <a:spcPts val="1675"/>
              </a:lnSpc>
              <a:spcBef>
                <a:spcPts val="105"/>
              </a:spcBef>
            </a:pPr>
            <a:r>
              <a:rPr dirty="0" sz="1400">
                <a:latin typeface="Times New Roman"/>
                <a:cs typeface="Times New Roman"/>
              </a:rPr>
              <a:t>-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3</a:t>
            </a:r>
            <a:r>
              <a:rPr dirty="0" sz="1400" spc="-8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Advisors:</a:t>
            </a:r>
            <a:r>
              <a:rPr dirty="0" sz="1400" spc="-90">
                <a:latin typeface="Times New Roman"/>
                <a:cs typeface="Times New Roman"/>
              </a:rPr>
              <a:t> </a:t>
            </a:r>
            <a:r>
              <a:rPr dirty="0" u="sng" sz="14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Takeo</a:t>
            </a:r>
            <a:r>
              <a:rPr dirty="0" u="sng" sz="1400" spc="-2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Kanade</a:t>
            </a:r>
            <a:r>
              <a:rPr dirty="0" sz="1400">
                <a:latin typeface="Times New Roman"/>
                <a:cs typeface="Times New Roman"/>
              </a:rPr>
              <a:t>,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SCS,</a:t>
            </a:r>
            <a:r>
              <a:rPr dirty="0" sz="12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CMU</a:t>
            </a:r>
            <a:r>
              <a:rPr dirty="0" sz="1400">
                <a:latin typeface="Times New Roman"/>
                <a:cs typeface="Times New Roman"/>
              </a:rPr>
              <a:t>,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Ching-Chung</a:t>
            </a:r>
            <a:r>
              <a:rPr dirty="0" u="sng" sz="1400" spc="-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</a:t>
            </a:r>
            <a:r>
              <a:rPr dirty="0" sz="1400">
                <a:latin typeface="Times New Roman"/>
                <a:cs typeface="Times New Roman"/>
              </a:rPr>
              <a:t>,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ECE</a:t>
            </a:r>
            <a:r>
              <a:rPr dirty="0" sz="1400">
                <a:latin typeface="Times New Roman"/>
                <a:cs typeface="Times New Roman"/>
              </a:rPr>
              <a:t>,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and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Jeffrey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 spc="-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F.</a:t>
            </a:r>
            <a:r>
              <a:rPr dirty="0" u="sng" sz="1400" spc="-4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Cohn</a:t>
            </a:r>
            <a:r>
              <a:rPr dirty="0" sz="1400">
                <a:latin typeface="Times New Roman"/>
                <a:cs typeface="Times New Roman"/>
              </a:rPr>
              <a:t>,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Psychology</a:t>
            </a:r>
            <a:r>
              <a:rPr dirty="0" sz="1200" spc="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and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Psychiatry</a:t>
            </a:r>
            <a:r>
              <a:rPr dirty="0" sz="1400">
                <a:latin typeface="Times New Roman"/>
                <a:cs typeface="Times New Roman"/>
              </a:rPr>
              <a:t>,</a:t>
            </a:r>
            <a:r>
              <a:rPr dirty="0" sz="1400" spc="3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UPitt.</a:t>
            </a:r>
            <a:endParaRPr sz="1400">
              <a:latin typeface="Times New Roman"/>
              <a:cs typeface="Times New Roman"/>
            </a:endParaRPr>
          </a:p>
          <a:p>
            <a:pPr marL="277495" indent="-264795">
              <a:lnSpc>
                <a:spcPts val="1914"/>
              </a:lnSpc>
              <a:buFont typeface="Wingdings"/>
              <a:buChar char=""/>
              <a:tabLst>
                <a:tab pos="277495" algn="l"/>
              </a:tabLst>
            </a:pPr>
            <a:r>
              <a:rPr dirty="0" sz="1600" spc="-20" b="1">
                <a:solidFill>
                  <a:srgbClr val="00B0F0"/>
                </a:solidFill>
                <a:latin typeface="Times New Roman"/>
                <a:cs typeface="Times New Roman"/>
              </a:rPr>
              <a:t>Cross-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Disciplinary</a:t>
            </a:r>
            <a:r>
              <a:rPr dirty="0" sz="1600" spc="-10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Research:</a:t>
            </a:r>
            <a:r>
              <a:rPr dirty="0" sz="1600" spc="-3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Brings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together</a:t>
            </a:r>
            <a:r>
              <a:rPr dirty="0" sz="1600" spc="-2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niches</a:t>
            </a:r>
            <a:r>
              <a:rPr dirty="0" sz="1600" spc="-3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of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colleges</a:t>
            </a:r>
            <a:r>
              <a:rPr dirty="0" sz="1600" spc="-2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to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develop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25">
                <a:latin typeface="Times New Roman"/>
                <a:cs typeface="Times New Roman"/>
              </a:rPr>
              <a:t>the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5251" y="2145457"/>
            <a:ext cx="468503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3045" indent="-220345">
              <a:lnSpc>
                <a:spcPct val="100000"/>
              </a:lnSpc>
              <a:spcBef>
                <a:spcPts val="95"/>
              </a:spcBef>
              <a:buAutoNum type="arabicParenR"/>
              <a:tabLst>
                <a:tab pos="233045" algn="l"/>
              </a:tabLst>
            </a:pPr>
            <a:r>
              <a:rPr dirty="0" sz="1600" spc="-20">
                <a:solidFill>
                  <a:srgbClr val="FF0000"/>
                </a:solidFill>
                <a:latin typeface="Times New Roman"/>
                <a:cs typeface="Times New Roman"/>
              </a:rPr>
              <a:t>computing-</a:t>
            </a:r>
            <a:r>
              <a:rPr dirty="0" sz="1600" spc="-10">
                <a:solidFill>
                  <a:srgbClr val="FF0000"/>
                </a:solidFill>
                <a:latin typeface="Times New Roman"/>
                <a:cs typeface="Times New Roman"/>
              </a:rPr>
              <a:t>centric</a:t>
            </a:r>
            <a:r>
              <a:rPr dirty="0" sz="1600" spc="-10">
                <a:latin typeface="Times New Roman"/>
                <a:cs typeface="Times New Roman"/>
              </a:rPr>
              <a:t>,</a:t>
            </a:r>
            <a:endParaRPr sz="1600">
              <a:latin typeface="Times New Roman"/>
              <a:cs typeface="Times New Roman"/>
            </a:endParaRPr>
          </a:p>
          <a:p>
            <a:pPr marL="232410" indent="-219710">
              <a:lnSpc>
                <a:spcPct val="100000"/>
              </a:lnSpc>
              <a:buAutoNum type="arabicParenR"/>
              <a:tabLst>
                <a:tab pos="232410" algn="l"/>
              </a:tabLst>
            </a:pPr>
            <a:r>
              <a:rPr dirty="0" sz="1600" spc="-10">
                <a:solidFill>
                  <a:srgbClr val="FF0000"/>
                </a:solidFill>
                <a:latin typeface="Times New Roman"/>
                <a:cs typeface="Times New Roman"/>
              </a:rPr>
              <a:t>cross-disciplinary,</a:t>
            </a:r>
            <a:endParaRPr sz="1600">
              <a:latin typeface="Times New Roman"/>
              <a:cs typeface="Times New Roman"/>
            </a:endParaRPr>
          </a:p>
          <a:p>
            <a:pPr marL="12700" marR="5080" indent="220345">
              <a:lnSpc>
                <a:spcPct val="100000"/>
              </a:lnSpc>
              <a:buAutoNum type="arabicParenR"/>
              <a:tabLst>
                <a:tab pos="233045" algn="l"/>
              </a:tabLst>
            </a:pPr>
            <a:r>
              <a:rPr dirty="0" sz="1600" spc="-10">
                <a:solidFill>
                  <a:srgbClr val="FF0000"/>
                </a:solidFill>
                <a:latin typeface="Times New Roman"/>
                <a:cs typeface="Times New Roman"/>
              </a:rPr>
              <a:t>industry-</a:t>
            </a:r>
            <a:r>
              <a:rPr dirty="0" sz="1600">
                <a:solidFill>
                  <a:srgbClr val="FF0000"/>
                </a:solidFill>
                <a:latin typeface="Times New Roman"/>
                <a:cs typeface="Times New Roman"/>
              </a:rPr>
              <a:t>military </a:t>
            </a:r>
            <a:r>
              <a:rPr dirty="0" sz="1600" spc="-10">
                <a:solidFill>
                  <a:srgbClr val="FF0000"/>
                </a:solidFill>
                <a:latin typeface="Times New Roman"/>
                <a:cs typeface="Times New Roman"/>
              </a:rPr>
              <a:t>(government)-</a:t>
            </a:r>
            <a:r>
              <a:rPr dirty="0" sz="1600">
                <a:solidFill>
                  <a:srgbClr val="FF0000"/>
                </a:solidFill>
                <a:latin typeface="Times New Roman"/>
                <a:cs typeface="Times New Roman"/>
              </a:rPr>
              <a:t>university</a:t>
            </a:r>
            <a:r>
              <a:rPr dirty="0" sz="1600" spc="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Times New Roman"/>
                <a:cs typeface="Times New Roman"/>
              </a:rPr>
              <a:t>cooperation </a:t>
            </a:r>
            <a:r>
              <a:rPr dirty="0" sz="1600">
                <a:latin typeface="Times New Roman"/>
                <a:cs typeface="Times New Roman"/>
              </a:rPr>
              <a:t>technologies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>
                <a:latin typeface="Times New Roman"/>
                <a:cs typeface="Times New Roman"/>
              </a:rPr>
              <a:t>and</a:t>
            </a:r>
            <a:r>
              <a:rPr dirty="0" sz="1600" spc="-40">
                <a:latin typeface="Times New Roman"/>
                <a:cs typeface="Times New Roman"/>
              </a:rPr>
              <a:t> </a:t>
            </a:r>
            <a:r>
              <a:rPr dirty="0" sz="1600" spc="-10">
                <a:latin typeface="Times New Roman"/>
                <a:cs typeface="Times New Roman"/>
              </a:rPr>
              <a:t>applications.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6832" y="3120819"/>
            <a:ext cx="83877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277495" algn="l"/>
              </a:tabLst>
            </a:pP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Pioneering</a:t>
            </a:r>
            <a:r>
              <a:rPr dirty="0" sz="1600" spc="-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Research</a:t>
            </a:r>
            <a:r>
              <a:rPr dirty="0" sz="1600" spc="-1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600" spc="-20" b="1">
                <a:solidFill>
                  <a:srgbClr val="00B0F0"/>
                </a:solidFill>
                <a:latin typeface="Times New Roman"/>
                <a:cs typeface="Times New Roman"/>
              </a:rPr>
              <a:t>(Takeo, </a:t>
            </a:r>
            <a:r>
              <a:rPr dirty="0" sz="1600" b="1">
                <a:solidFill>
                  <a:srgbClr val="00B0F0"/>
                </a:solidFill>
                <a:latin typeface="Times New Roman"/>
                <a:cs typeface="Times New Roman"/>
              </a:rPr>
              <a:t>CMU):</a:t>
            </a:r>
            <a:r>
              <a:rPr dirty="0" sz="1600" spc="-15" b="1">
                <a:solidFill>
                  <a:srgbClr val="00B0F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One</a:t>
            </a:r>
            <a:r>
              <a:rPr dirty="0" sz="1400" spc="-2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of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the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first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-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1)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Surveillance</a:t>
            </a:r>
            <a:r>
              <a:rPr dirty="0" sz="1400" spc="-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F0000"/>
                </a:solidFill>
                <a:latin typeface="Times New Roman"/>
                <a:cs typeface="Times New Roman"/>
              </a:rPr>
              <a:t>(DARPA)</a:t>
            </a: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or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2)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F0000"/>
                </a:solidFill>
                <a:latin typeface="Times New Roman"/>
                <a:cs typeface="Times New Roman"/>
              </a:rPr>
              <a:t>FACS-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Based</a:t>
            </a:r>
            <a:r>
              <a:rPr dirty="0" sz="1400" spc="-3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imes New Roman"/>
                <a:cs typeface="Times New Roman"/>
              </a:rPr>
              <a:t>Facial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2055" y="3321905"/>
            <a:ext cx="36474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0000"/>
                </a:solidFill>
                <a:latin typeface="Times New Roman"/>
                <a:cs typeface="Times New Roman"/>
              </a:rPr>
              <a:t>Expression</a:t>
            </a:r>
            <a:r>
              <a:rPr dirty="0" sz="1400" spc="-12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0000"/>
                </a:solidFill>
                <a:latin typeface="Times New Roman"/>
                <a:cs typeface="Times New Roman"/>
              </a:rPr>
              <a:t>Analysis (NIH) </a:t>
            </a:r>
            <a:r>
              <a:rPr dirty="0" sz="1400">
                <a:latin typeface="Times New Roman"/>
                <a:cs typeface="Times New Roman"/>
              </a:rPr>
              <a:t>–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systems</a:t>
            </a:r>
            <a:r>
              <a:rPr dirty="0" sz="1400" spc="2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in</a:t>
            </a:r>
            <a:r>
              <a:rPr dirty="0" sz="1400" spc="-1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the</a:t>
            </a:r>
            <a:r>
              <a:rPr dirty="0" sz="1400" spc="-1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world.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83337" y="1189192"/>
            <a:ext cx="21228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175" algn="l"/>
              </a:tabLst>
            </a:pPr>
            <a:r>
              <a:rPr dirty="0" sz="1200" spc="-25">
                <a:solidFill>
                  <a:srgbClr val="948A54"/>
                </a:solidFill>
                <a:latin typeface="Calibri"/>
                <a:cs typeface="Calibri"/>
              </a:rPr>
              <a:t>RI:</a:t>
            </a: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	Robotics</a:t>
            </a:r>
            <a:r>
              <a:rPr dirty="0" sz="1200" spc="-60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948A54"/>
                </a:solidFill>
                <a:latin typeface="Calibri"/>
                <a:cs typeface="Calibri"/>
              </a:rPr>
              <a:t>Institute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SCS:</a:t>
            </a:r>
            <a:r>
              <a:rPr dirty="0" sz="1200" spc="130">
                <a:solidFill>
                  <a:srgbClr val="948A54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School</a:t>
            </a:r>
            <a:r>
              <a:rPr dirty="0" sz="1200" spc="-20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of Computer</a:t>
            </a:r>
            <a:r>
              <a:rPr dirty="0" sz="1200" spc="-35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948A54"/>
                </a:solidFill>
                <a:latin typeface="Calibri"/>
                <a:cs typeface="Calibri"/>
              </a:rPr>
              <a:t>Science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983337" y="1554952"/>
            <a:ext cx="1595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CMU:</a:t>
            </a:r>
            <a:r>
              <a:rPr dirty="0" sz="1200" spc="-10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Carnegie</a:t>
            </a:r>
            <a:r>
              <a:rPr dirty="0" sz="1200" spc="-35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Mellon</a:t>
            </a:r>
            <a:r>
              <a:rPr dirty="0" sz="1200" spc="-15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948A54"/>
                </a:solidFill>
                <a:latin typeface="Calibri"/>
                <a:cs typeface="Calibri"/>
              </a:rPr>
              <a:t>U.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79463" y="6632199"/>
            <a:ext cx="417131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5"/>
              </a:lnSpc>
              <a:tabLst>
                <a:tab pos="4093210" algn="l"/>
              </a:tabLst>
            </a:pP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NCKU,</a:t>
            </a:r>
            <a:r>
              <a:rPr dirty="0" sz="1600" spc="-25">
                <a:latin typeface="Calibri"/>
                <a:cs typeface="Calibri"/>
              </a:rPr>
              <a:t> TW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baseline="9259" sz="1800" spc="-75">
                <a:latin typeface="Calibri"/>
                <a:cs typeface="Calibri"/>
              </a:rPr>
              <a:t>6</a:t>
            </a:r>
            <a:endParaRPr baseline="9259"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983337" y="2186963"/>
            <a:ext cx="21837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ECE:</a:t>
            </a:r>
            <a:r>
              <a:rPr dirty="0" sz="1200" spc="120">
                <a:solidFill>
                  <a:srgbClr val="948A54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Electrical</a:t>
            </a:r>
            <a:r>
              <a:rPr dirty="0" sz="1200" spc="-15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and</a:t>
            </a:r>
            <a:r>
              <a:rPr dirty="0" sz="1200" spc="-30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948A54"/>
                </a:solidFill>
                <a:latin typeface="Calibri"/>
                <a:cs typeface="Calibri"/>
              </a:rPr>
              <a:t>Computer</a:t>
            </a:r>
            <a:r>
              <a:rPr dirty="0" sz="1200" spc="-40">
                <a:solidFill>
                  <a:srgbClr val="948A54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948A54"/>
                </a:solidFill>
                <a:latin typeface="Calibri"/>
                <a:cs typeface="Calibri"/>
              </a:rPr>
              <a:t>Eng.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4196" y="2101850"/>
            <a:ext cx="9067800" cy="4756150"/>
            <a:chOff x="44196" y="2101850"/>
            <a:chExt cx="9067800" cy="4756150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" y="3578364"/>
              <a:ext cx="4506455" cy="327963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4004" y="3563111"/>
              <a:ext cx="4507992" cy="327964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65" y="2101850"/>
              <a:ext cx="240284" cy="188467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5358192" y="2647649"/>
            <a:ext cx="32766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54">
                <a:solidFill>
                  <a:srgbClr val="7030A0"/>
                </a:solidFill>
                <a:latin typeface="Times New Roman"/>
                <a:cs typeface="Times New Roman"/>
              </a:rPr>
              <a:t>εѤࢌ~ߐፐçᕮࢂϦљय़၂ޑచҹ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96265" y="2708401"/>
            <a:ext cx="5242560" cy="781685"/>
            <a:chOff x="96265" y="2708401"/>
            <a:chExt cx="5242560" cy="781685"/>
          </a:xfrm>
        </p:grpSpPr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6510" y="2708401"/>
              <a:ext cx="241808" cy="18846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65" y="3301237"/>
              <a:ext cx="240284" cy="188467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4517731" y="3320196"/>
            <a:ext cx="44418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7030A0"/>
                </a:solidFill>
                <a:latin typeface="Calibri"/>
                <a:cs typeface="Calibri"/>
              </a:rPr>
              <a:t>Other</a:t>
            </a:r>
            <a:r>
              <a:rPr dirty="0" sz="1600" spc="-2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030A0"/>
                </a:solidFill>
                <a:latin typeface="Calibri"/>
                <a:cs typeface="Calibri"/>
              </a:rPr>
              <a:t>teams:</a:t>
            </a:r>
            <a:r>
              <a:rPr dirty="0" sz="1600" spc="-45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030A0"/>
                </a:solidFill>
                <a:latin typeface="Calibri"/>
                <a:cs typeface="Calibri"/>
              </a:rPr>
              <a:t>3)</a:t>
            </a:r>
            <a:r>
              <a:rPr dirty="0" sz="1600" spc="-2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030A0"/>
                </a:solidFill>
                <a:latin typeface="Calibri"/>
                <a:cs typeface="Calibri"/>
              </a:rPr>
              <a:t>Self-</a:t>
            </a:r>
            <a:r>
              <a:rPr dirty="0" sz="1600">
                <a:solidFill>
                  <a:srgbClr val="7030A0"/>
                </a:solidFill>
                <a:latin typeface="Calibri"/>
                <a:cs typeface="Calibri"/>
              </a:rPr>
              <a:t>Driving</a:t>
            </a:r>
            <a:r>
              <a:rPr dirty="0" sz="1600" spc="-45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030A0"/>
                </a:solidFill>
                <a:latin typeface="Calibri"/>
                <a:cs typeface="Calibri"/>
              </a:rPr>
              <a:t>Cars,</a:t>
            </a:r>
            <a:r>
              <a:rPr dirty="0" sz="1600" spc="-25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030A0"/>
                </a:solidFill>
                <a:latin typeface="Calibri"/>
                <a:cs typeface="Calibri"/>
              </a:rPr>
              <a:t>4)</a:t>
            </a:r>
            <a:r>
              <a:rPr dirty="0" sz="1600" spc="-3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7030A0"/>
                </a:solidFill>
                <a:latin typeface="Calibri"/>
                <a:cs typeface="Calibri"/>
              </a:rPr>
              <a:t>Boston</a:t>
            </a:r>
            <a:r>
              <a:rPr dirty="0" sz="1600" spc="-15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7030A0"/>
                </a:solidFill>
                <a:latin typeface="Calibri"/>
                <a:cs typeface="Calibri"/>
              </a:rPr>
              <a:t>Dynamics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9831" y="494831"/>
            <a:ext cx="8681085" cy="5081905"/>
            <a:chOff x="179831" y="494831"/>
            <a:chExt cx="8681085" cy="50819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693420"/>
              <a:ext cx="8680704" cy="48828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9627" y="494831"/>
              <a:ext cx="214884" cy="16529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9447" y="494831"/>
              <a:ext cx="214884" cy="16529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5615" y="502451"/>
              <a:ext cx="216407" cy="16529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12700" y="-10748"/>
            <a:ext cx="629094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  <a:tab pos="2412365" algn="l"/>
                <a:tab pos="2811780" algn="l"/>
                <a:tab pos="3077845" algn="l"/>
                <a:tab pos="4277995" algn="l"/>
              </a:tabLst>
            </a:pPr>
            <a:r>
              <a:rPr dirty="0" sz="2100" spc="225" b="1">
                <a:latin typeface="Times New Roman"/>
                <a:cs typeface="Times New Roman"/>
              </a:rPr>
              <a:t>5.2.1-</a:t>
            </a:r>
            <a:r>
              <a:rPr dirty="0" sz="2100" spc="-50" b="1">
                <a:latin typeface="Times New Roman"/>
                <a:cs typeface="Times New Roman"/>
              </a:rPr>
              <a:t>4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135" b="1">
                <a:latin typeface="Times New Roman"/>
                <a:cs typeface="Times New Roman"/>
              </a:rPr>
              <a:t>Stitching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25" b="1">
                <a:latin typeface="Times New Roman"/>
                <a:cs typeface="Times New Roman"/>
              </a:rPr>
              <a:t>by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50" b="1">
                <a:latin typeface="Times New Roman"/>
                <a:cs typeface="Times New Roman"/>
              </a:rPr>
              <a:t>4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-10" b="1">
                <a:latin typeface="Times New Roman"/>
                <a:cs typeface="Times New Roman"/>
              </a:rPr>
              <a:t>Cameras: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455" b="1">
                <a:latin typeface="Times New Roman"/>
                <a:cs typeface="Times New Roman"/>
              </a:rPr>
              <a:t>ࡌ୯ύᏢ(2/2)</a:t>
            </a:r>
            <a:endParaRPr sz="210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1100" y="450869"/>
            <a:ext cx="216407" cy="16646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81455"/>
            <a:ext cx="9108946" cy="264718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8739" y="122783"/>
            <a:ext cx="3797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0" b="1">
                <a:latin typeface="Times New Roman"/>
                <a:cs typeface="Times New Roman"/>
              </a:rPr>
              <a:t>5.2.1-</a:t>
            </a:r>
            <a:r>
              <a:rPr dirty="0" sz="1800" b="1">
                <a:latin typeface="Times New Roman"/>
                <a:cs typeface="Times New Roman"/>
              </a:rPr>
              <a:t>4</a:t>
            </a:r>
            <a:r>
              <a:rPr dirty="0" sz="1800" spc="450" b="1">
                <a:latin typeface="Times New Roman"/>
                <a:cs typeface="Times New Roman"/>
              </a:rPr>
              <a:t> </a:t>
            </a:r>
            <a:r>
              <a:rPr dirty="0" sz="1800" spc="455" b="1">
                <a:latin typeface="Times New Roman"/>
                <a:cs typeface="Times New Roman"/>
              </a:rPr>
              <a:t>çεඵች</a:t>
            </a:r>
            <a:r>
              <a:rPr dirty="0" sz="1800" spc="455" b="1">
                <a:latin typeface="Times New Roman"/>
                <a:cs typeface="Times New Roman"/>
              </a:rPr>
              <a:t>ݚ</a:t>
            </a:r>
            <a:r>
              <a:rPr dirty="0" sz="1800" spc="455" b="1">
                <a:latin typeface="Times New Roman"/>
                <a:cs typeface="Times New Roman"/>
              </a:rPr>
              <a:t>ԣግಞԣ(2/2)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22511" y="6562211"/>
            <a:ext cx="141605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 spc="-25">
                <a:solidFill>
                  <a:srgbClr val="898989"/>
                </a:solidFill>
                <a:latin typeface="Calibri"/>
                <a:cs typeface="Calibri"/>
              </a:rPr>
              <a:t>61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455" y="1376172"/>
            <a:ext cx="8177783" cy="46009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489" y="634"/>
            <a:ext cx="455803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  <a:tab pos="388048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5.2.2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420" b="1">
                <a:latin typeface="Times New Roman"/>
                <a:cs typeface="Times New Roman"/>
              </a:rPr>
              <a:t>Кᖻ:“ᡏ</a:t>
            </a:r>
            <a:r>
              <a:rPr dirty="0" sz="2100" spc="420" b="1">
                <a:solidFill>
                  <a:srgbClr val="FF0000"/>
                </a:solidFill>
                <a:latin typeface="Times New Roman"/>
                <a:cs typeface="Times New Roman"/>
              </a:rPr>
              <a:t>ମࢎ</a:t>
            </a:r>
            <a:r>
              <a:rPr dirty="0" sz="2100" spc="420" b="1">
                <a:latin typeface="Times New Roman"/>
                <a:cs typeface="Times New Roman"/>
              </a:rPr>
              <a:t>୏բϩ݋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00" b="1">
                <a:latin typeface="Times New Roman"/>
                <a:cs typeface="Times New Roman"/>
              </a:rPr>
              <a:t>(1/2)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868544" y="579061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imes New Roman"/>
                <a:cs typeface="Times New Roman"/>
              </a:rPr>
              <a:t>62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5.2.2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2D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Skeleton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(2/2)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456" y="501256"/>
            <a:ext cx="9113520" cy="5761355"/>
            <a:chOff x="8456" y="501256"/>
            <a:chExt cx="9113520" cy="5761355"/>
          </a:xfrm>
        </p:grpSpPr>
        <p:sp>
          <p:nvSpPr>
            <p:cNvPr id="5" name="object 5" descr=""/>
            <p:cNvSpPr/>
            <p:nvPr/>
          </p:nvSpPr>
          <p:spPr>
            <a:xfrm>
              <a:off x="8456" y="501256"/>
              <a:ext cx="4565015" cy="2995295"/>
            </a:xfrm>
            <a:custGeom>
              <a:avLst/>
              <a:gdLst/>
              <a:ahLst/>
              <a:cxnLst/>
              <a:rect l="l" t="t" r="r" b="b"/>
              <a:pathLst>
                <a:path w="4565015" h="2995294">
                  <a:moveTo>
                    <a:pt x="0" y="2994913"/>
                  </a:moveTo>
                  <a:lnTo>
                    <a:pt x="4564902" y="2994913"/>
                  </a:lnTo>
                  <a:lnTo>
                    <a:pt x="4564902" y="0"/>
                  </a:lnTo>
                  <a:lnTo>
                    <a:pt x="0" y="0"/>
                  </a:lnTo>
                  <a:lnTo>
                    <a:pt x="0" y="299491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806" y="507606"/>
              <a:ext cx="4552315" cy="2982595"/>
            </a:xfrm>
            <a:custGeom>
              <a:avLst/>
              <a:gdLst/>
              <a:ahLst/>
              <a:cxnLst/>
              <a:rect l="l" t="t" r="r" b="b"/>
              <a:pathLst>
                <a:path w="4552315" h="2982595">
                  <a:moveTo>
                    <a:pt x="0" y="2982214"/>
                  </a:moveTo>
                  <a:lnTo>
                    <a:pt x="4552200" y="2982214"/>
                  </a:lnTo>
                  <a:lnTo>
                    <a:pt x="4552200" y="0"/>
                  </a:lnTo>
                  <a:lnTo>
                    <a:pt x="0" y="0"/>
                  </a:lnTo>
                  <a:lnTo>
                    <a:pt x="0" y="298221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31" y="3146907"/>
              <a:ext cx="247650" cy="2476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3231" y="3146907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4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67" y="3167557"/>
              <a:ext cx="206375" cy="20637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644009" y="501256"/>
              <a:ext cx="4444365" cy="2995295"/>
            </a:xfrm>
            <a:custGeom>
              <a:avLst/>
              <a:gdLst/>
              <a:ahLst/>
              <a:cxnLst/>
              <a:rect l="l" t="t" r="r" b="b"/>
              <a:pathLst>
                <a:path w="4444365" h="2995294">
                  <a:moveTo>
                    <a:pt x="0" y="2994913"/>
                  </a:moveTo>
                  <a:lnTo>
                    <a:pt x="4444149" y="2994913"/>
                  </a:lnTo>
                  <a:lnTo>
                    <a:pt x="4444149" y="0"/>
                  </a:lnTo>
                  <a:lnTo>
                    <a:pt x="0" y="0"/>
                  </a:lnTo>
                  <a:lnTo>
                    <a:pt x="0" y="299491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650359" y="507606"/>
              <a:ext cx="4431665" cy="2982595"/>
            </a:xfrm>
            <a:custGeom>
              <a:avLst/>
              <a:gdLst/>
              <a:ahLst/>
              <a:cxnLst/>
              <a:rect l="l" t="t" r="r" b="b"/>
              <a:pathLst>
                <a:path w="4431665" h="2982595">
                  <a:moveTo>
                    <a:pt x="0" y="2982214"/>
                  </a:moveTo>
                  <a:lnTo>
                    <a:pt x="4431449" y="2982214"/>
                  </a:lnTo>
                  <a:lnTo>
                    <a:pt x="4431449" y="0"/>
                  </a:lnTo>
                  <a:lnTo>
                    <a:pt x="0" y="0"/>
                  </a:lnTo>
                  <a:lnTo>
                    <a:pt x="0" y="298221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8784" y="3146907"/>
              <a:ext cx="247650" cy="24766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748784" y="3146907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4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9420" y="3167557"/>
              <a:ext cx="206375" cy="20637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677708" y="3704375"/>
              <a:ext cx="4444365" cy="2499995"/>
            </a:xfrm>
            <a:custGeom>
              <a:avLst/>
              <a:gdLst/>
              <a:ahLst/>
              <a:cxnLst/>
              <a:rect l="l" t="t" r="r" b="b"/>
              <a:pathLst>
                <a:path w="4444365" h="2499995">
                  <a:moveTo>
                    <a:pt x="0" y="2499770"/>
                  </a:moveTo>
                  <a:lnTo>
                    <a:pt x="4444136" y="2499770"/>
                  </a:lnTo>
                  <a:lnTo>
                    <a:pt x="4444136" y="0"/>
                  </a:lnTo>
                  <a:lnTo>
                    <a:pt x="0" y="0"/>
                  </a:lnTo>
                  <a:lnTo>
                    <a:pt x="0" y="249977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684058" y="3710723"/>
              <a:ext cx="4431665" cy="2487295"/>
            </a:xfrm>
            <a:custGeom>
              <a:avLst/>
              <a:gdLst/>
              <a:ahLst/>
              <a:cxnLst/>
              <a:rect l="l" t="t" r="r" b="b"/>
              <a:pathLst>
                <a:path w="4431665" h="2487295">
                  <a:moveTo>
                    <a:pt x="0" y="2487071"/>
                  </a:moveTo>
                  <a:lnTo>
                    <a:pt x="4431435" y="2487071"/>
                  </a:lnTo>
                  <a:lnTo>
                    <a:pt x="4431435" y="0"/>
                  </a:lnTo>
                  <a:lnTo>
                    <a:pt x="0" y="0"/>
                  </a:lnTo>
                  <a:lnTo>
                    <a:pt x="0" y="2487071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2483" y="5854883"/>
              <a:ext cx="247649" cy="24766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782483" y="5854883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4" y="247661"/>
                  </a:moveTo>
                  <a:lnTo>
                    <a:pt x="29089" y="243913"/>
                  </a:lnTo>
                  <a:lnTo>
                    <a:pt x="13954" y="233707"/>
                  </a:lnTo>
                  <a:lnTo>
                    <a:pt x="3748" y="218572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4" y="0"/>
                  </a:lnTo>
                  <a:lnTo>
                    <a:pt x="200024" y="0"/>
                  </a:lnTo>
                  <a:lnTo>
                    <a:pt x="218559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49" y="47624"/>
                  </a:lnTo>
                  <a:lnTo>
                    <a:pt x="247649" y="200037"/>
                  </a:lnTo>
                  <a:lnTo>
                    <a:pt x="243901" y="218572"/>
                  </a:lnTo>
                  <a:lnTo>
                    <a:pt x="233695" y="233707"/>
                  </a:lnTo>
                  <a:lnTo>
                    <a:pt x="218559" y="243913"/>
                  </a:lnTo>
                  <a:lnTo>
                    <a:pt x="200024" y="247661"/>
                  </a:lnTo>
                  <a:lnTo>
                    <a:pt x="47624" y="247661"/>
                  </a:lnTo>
                  <a:close/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3119" y="5875534"/>
              <a:ext cx="206374" cy="20637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0002" y="3717037"/>
              <a:ext cx="4525010" cy="2545715"/>
            </a:xfrm>
            <a:custGeom>
              <a:avLst/>
              <a:gdLst/>
              <a:ahLst/>
              <a:cxnLst/>
              <a:rect l="l" t="t" r="r" b="b"/>
              <a:pathLst>
                <a:path w="4525010" h="2545715">
                  <a:moveTo>
                    <a:pt x="0" y="2545250"/>
                  </a:moveTo>
                  <a:lnTo>
                    <a:pt x="4524892" y="2545250"/>
                  </a:lnTo>
                  <a:lnTo>
                    <a:pt x="4524892" y="0"/>
                  </a:lnTo>
                  <a:lnTo>
                    <a:pt x="0" y="0"/>
                  </a:lnTo>
                  <a:lnTo>
                    <a:pt x="0" y="254525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6352" y="3723385"/>
              <a:ext cx="4512310" cy="2533015"/>
            </a:xfrm>
            <a:custGeom>
              <a:avLst/>
              <a:gdLst/>
              <a:ahLst/>
              <a:cxnLst/>
              <a:rect l="l" t="t" r="r" b="b"/>
              <a:pathLst>
                <a:path w="4512310" h="2533015">
                  <a:moveTo>
                    <a:pt x="0" y="2532551"/>
                  </a:moveTo>
                  <a:lnTo>
                    <a:pt x="4512197" y="2532551"/>
                  </a:lnTo>
                  <a:lnTo>
                    <a:pt x="4512197" y="0"/>
                  </a:lnTo>
                  <a:lnTo>
                    <a:pt x="0" y="0"/>
                  </a:lnTo>
                  <a:lnTo>
                    <a:pt x="0" y="2532551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77" y="5913025"/>
              <a:ext cx="247649" cy="247662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44777" y="5913025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4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2"/>
                  </a:lnTo>
                  <a:lnTo>
                    <a:pt x="0" y="200037"/>
                  </a:lnTo>
                  <a:lnTo>
                    <a:pt x="0" y="47624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4" y="0"/>
                  </a:lnTo>
                  <a:lnTo>
                    <a:pt x="200024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49" y="47624"/>
                  </a:lnTo>
                  <a:lnTo>
                    <a:pt x="247649" y="200037"/>
                  </a:lnTo>
                  <a:lnTo>
                    <a:pt x="243901" y="218572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4" y="247662"/>
                  </a:lnTo>
                  <a:lnTo>
                    <a:pt x="47624" y="247662"/>
                  </a:lnTo>
                  <a:close/>
                </a:path>
              </a:pathLst>
            </a:custGeom>
            <a:ln w="6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13" y="5933675"/>
              <a:ext cx="206374" cy="206374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635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>
                <a:solidFill>
                  <a:srgbClr val="898989"/>
                </a:solidFill>
                <a:latin typeface="Times New Roman"/>
                <a:cs typeface="Times New Roman"/>
              </a:rPr>
              <a:t>64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" y="1363980"/>
            <a:ext cx="7345667" cy="45902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" y="78736"/>
            <a:ext cx="429196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5.2.2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29" b="1">
                <a:latin typeface="Times New Roman"/>
                <a:cs typeface="Times New Roman"/>
              </a:rPr>
              <a:t>ମࢎϩ݋-</a:t>
            </a:r>
            <a:r>
              <a:rPr dirty="0" sz="2100" spc="175" b="1">
                <a:latin typeface="Times New Roman"/>
                <a:cs typeface="Times New Roman"/>
              </a:rPr>
              <a:t>௨ౚวౚ୏բ(1/2)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635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>
                <a:solidFill>
                  <a:srgbClr val="898989"/>
                </a:solidFill>
                <a:latin typeface="Times New Roman"/>
                <a:cs typeface="Times New Roman"/>
              </a:rPr>
              <a:t>64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7392346" y="1385591"/>
            <a:ext cx="1829435" cy="802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ts val="1435"/>
              </a:lnSpc>
              <a:spcBef>
                <a:spcPts val="100"/>
              </a:spcBef>
            </a:pPr>
            <a:r>
              <a:rPr dirty="0" sz="1200" spc="-25">
                <a:latin typeface="Lucida Sans Unicode"/>
                <a:cs typeface="Lucida Sans Unicode"/>
              </a:rPr>
              <a:t>䣺⇔№↞䐡䐞⇔俼</a:t>
            </a:r>
            <a:r>
              <a:rPr dirty="0" sz="1200" spc="20">
                <a:latin typeface="Calibri"/>
                <a:cs typeface="Calibri"/>
              </a:rPr>
              <a:t>= </a:t>
            </a:r>
            <a:r>
              <a:rPr dirty="0" sz="1200">
                <a:latin typeface="Lucida Sans Unicode"/>
                <a:cs typeface="Lucida Sans Unicode"/>
              </a:rPr>
              <a:t>Ṍ</a:t>
            </a:r>
            <a:r>
              <a:rPr dirty="0" sz="1200" spc="-50">
                <a:latin typeface="Lucida Sans Unicode"/>
                <a:cs typeface="Lucida Sans Unicode"/>
              </a:rPr>
              <a:t>俼</a:t>
            </a:r>
            <a:endParaRPr sz="1200">
              <a:latin typeface="Lucida Sans Unicode"/>
              <a:cs typeface="Lucida Sans Unicode"/>
            </a:endParaRPr>
          </a:p>
          <a:p>
            <a:pPr marL="25400">
              <a:lnSpc>
                <a:spcPts val="1614"/>
              </a:lnSpc>
            </a:pPr>
            <a:r>
              <a:rPr dirty="0" sz="1350" i="1">
                <a:latin typeface="Calibri"/>
                <a:cs typeface="Calibri"/>
              </a:rPr>
              <a:t>(m</a:t>
            </a:r>
            <a:r>
              <a:rPr dirty="0" sz="1350" i="1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350" i="1">
                <a:latin typeface="Calibri"/>
                <a:cs typeface="Calibri"/>
              </a:rPr>
              <a:t>)</a:t>
            </a:r>
            <a:r>
              <a:rPr dirty="0" sz="1350" spc="-10" i="1">
                <a:latin typeface="Calibri"/>
                <a:cs typeface="Calibri"/>
              </a:rPr>
              <a:t> </a:t>
            </a:r>
            <a:r>
              <a:rPr dirty="0" sz="1350" i="1">
                <a:latin typeface="Calibri"/>
                <a:cs typeface="Calibri"/>
              </a:rPr>
              <a:t>*</a:t>
            </a:r>
            <a:r>
              <a:rPr dirty="0" sz="1350" spc="-20" i="1">
                <a:latin typeface="Calibri"/>
                <a:cs typeface="Calibri"/>
              </a:rPr>
              <a:t> </a:t>
            </a:r>
            <a:r>
              <a:rPr dirty="0" sz="1350" i="1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z="1350" spc="-1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350" i="1">
                <a:latin typeface="Calibri"/>
                <a:cs typeface="Calibri"/>
              </a:rPr>
              <a:t>=</a:t>
            </a:r>
            <a:r>
              <a:rPr dirty="0" sz="1350" spc="-20" i="1">
                <a:latin typeface="Calibri"/>
                <a:cs typeface="Calibri"/>
              </a:rPr>
              <a:t> </a:t>
            </a:r>
            <a:r>
              <a:rPr dirty="0" sz="1350" spc="-25" i="1">
                <a:latin typeface="Calibri"/>
                <a:cs typeface="Calibri"/>
              </a:rPr>
              <a:t>mg</a:t>
            </a:r>
            <a:r>
              <a:rPr dirty="0" sz="1350" spc="-25" i="1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350">
              <a:latin typeface="Calibri"/>
              <a:cs typeface="Calibri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dirty="0" sz="1350" i="1">
                <a:latin typeface="Calibri"/>
                <a:cs typeface="Calibri"/>
              </a:rPr>
              <a:t>m</a:t>
            </a:r>
            <a:r>
              <a:rPr dirty="0" sz="1350" spc="-20" i="1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*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2.3</a:t>
            </a:r>
            <a:r>
              <a:rPr dirty="0" sz="1350" spc="-3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m/sec</a:t>
            </a:r>
            <a:r>
              <a:rPr dirty="0" baseline="24691" sz="1350">
                <a:latin typeface="Calibri"/>
                <a:cs typeface="Calibri"/>
              </a:rPr>
              <a:t>2</a:t>
            </a:r>
            <a:r>
              <a:rPr dirty="0" baseline="24691" sz="1350" spc="104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*</a:t>
            </a:r>
            <a:r>
              <a:rPr dirty="0" sz="1350" spc="-20">
                <a:latin typeface="Calibri"/>
                <a:cs typeface="Calibri"/>
              </a:rPr>
              <a:t> 3.19m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405046" y="2161307"/>
            <a:ext cx="66484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Calibri"/>
                <a:cs typeface="Calibri"/>
              </a:rPr>
              <a:t>=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 i="1">
                <a:latin typeface="Calibri"/>
                <a:cs typeface="Calibri"/>
              </a:rPr>
              <a:t>m</a:t>
            </a:r>
            <a:r>
              <a:rPr dirty="0" sz="1350" spc="-10" i="1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*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 spc="-25">
                <a:latin typeface="Calibri"/>
                <a:cs typeface="Calibri"/>
              </a:rPr>
              <a:t>9.8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38491" y="2161307"/>
            <a:ext cx="514984" cy="646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1765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Calibri"/>
                <a:cs typeface="Calibri"/>
              </a:rPr>
              <a:t>*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 spc="-50" i="1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14"/>
              </a:lnSpc>
              <a:spcBef>
                <a:spcPts val="30"/>
              </a:spcBef>
            </a:pPr>
            <a:r>
              <a:rPr dirty="0" sz="1350" spc="-1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dirty="0" sz="1350" spc="-10">
                <a:solidFill>
                  <a:srgbClr val="FF0000"/>
                </a:solidFill>
                <a:latin typeface="Calibri"/>
                <a:cs typeface="Calibri"/>
              </a:rPr>
              <a:t>0.75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14"/>
              </a:lnSpc>
            </a:pPr>
            <a:r>
              <a:rPr dirty="0" sz="1350" spc="-5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405046" y="2551451"/>
            <a:ext cx="8045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Calibri"/>
                <a:cs typeface="Calibri"/>
              </a:rPr>
              <a:t>m</a:t>
            </a:r>
            <a:r>
              <a:rPr dirty="0" sz="1200" spc="-10" i="1">
                <a:latin typeface="Calibri"/>
                <a:cs typeface="Calibri"/>
              </a:rPr>
              <a:t>: </a:t>
            </a:r>
            <a:r>
              <a:rPr dirty="0" sz="1200" spc="-25">
                <a:latin typeface="Lucida Sans Unicode"/>
                <a:cs typeface="Lucida Sans Unicode"/>
              </a:rPr>
              <a:t>槓惌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libri"/>
                <a:cs typeface="Calibri"/>
              </a:rPr>
              <a:t>a: </a:t>
            </a:r>
            <a:r>
              <a:rPr dirty="0" sz="1200" spc="160">
                <a:latin typeface="Lucida Sans Unicode"/>
                <a:cs typeface="Lucida Sans Unicode"/>
              </a:rPr>
              <a:t>↟弞</a:t>
            </a:r>
            <a:r>
              <a:rPr dirty="0" sz="1200" spc="165">
                <a:latin typeface="Lucida Sans Unicode"/>
                <a:cs typeface="Lucida Sans Unicode"/>
              </a:rPr>
              <a:t>ⶥ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libri"/>
                <a:cs typeface="Calibri"/>
              </a:rPr>
              <a:t>s:</a:t>
            </a:r>
            <a:r>
              <a:rPr dirty="0" sz="1200" spc="275" i="1">
                <a:latin typeface="Calibri"/>
                <a:cs typeface="Calibri"/>
              </a:rPr>
              <a:t> </a:t>
            </a:r>
            <a:r>
              <a:rPr dirty="0" sz="1200" spc="-65">
                <a:latin typeface="Lucida Sans Unicode"/>
                <a:cs typeface="Lucida Sans Unicode"/>
              </a:rPr>
              <a:t>䣺⇔峜旡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405046" y="3282971"/>
            <a:ext cx="9417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Calibri"/>
                <a:cs typeface="Calibri"/>
              </a:rPr>
              <a:t>g: </a:t>
            </a:r>
            <a:r>
              <a:rPr dirty="0" sz="1200" spc="225">
                <a:latin typeface="Lucida Sans Unicode"/>
                <a:cs typeface="Lucida Sans Unicode"/>
              </a:rPr>
              <a:t>惌</a:t>
            </a:r>
            <a:r>
              <a:rPr dirty="0" sz="1200" spc="90">
                <a:latin typeface="Lucida Sans Unicode"/>
                <a:cs typeface="Lucida Sans Unicode"/>
              </a:rPr>
              <a:t>fi↟</a:t>
            </a:r>
            <a:r>
              <a:rPr dirty="0" sz="1200" spc="225">
                <a:latin typeface="Lucida Sans Unicode"/>
                <a:cs typeface="Lucida Sans Unicode"/>
              </a:rPr>
              <a:t>弞</a:t>
            </a:r>
            <a:r>
              <a:rPr dirty="0" sz="1200" spc="175">
                <a:latin typeface="Lucida Sans Unicode"/>
                <a:cs typeface="Lucida Sans Unicode"/>
              </a:rPr>
              <a:t>ⶥ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libri"/>
                <a:cs typeface="Calibri"/>
              </a:rPr>
              <a:t>h: </a:t>
            </a:r>
            <a:r>
              <a:rPr dirty="0" sz="1200">
                <a:latin typeface="Lucida Sans Unicode"/>
                <a:cs typeface="Lucida Sans Unicode"/>
              </a:rPr>
              <a:t>峲䖃槗</a:t>
            </a:r>
            <a:r>
              <a:rPr dirty="0" sz="1200" spc="-50">
                <a:latin typeface="Lucida Sans Unicode"/>
                <a:cs typeface="Lucida Sans Unicode"/>
              </a:rPr>
              <a:t>ⶥ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54447" y="1453130"/>
            <a:ext cx="1829435" cy="802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ts val="1435"/>
              </a:lnSpc>
              <a:spcBef>
                <a:spcPts val="100"/>
              </a:spcBef>
            </a:pPr>
            <a:r>
              <a:rPr dirty="0" sz="1200" spc="-25">
                <a:latin typeface="Lucida Sans Unicode"/>
                <a:cs typeface="Lucida Sans Unicode"/>
              </a:rPr>
              <a:t>䣺⇔№↞䐡䐞⇔俼</a:t>
            </a:r>
            <a:r>
              <a:rPr dirty="0" sz="1200" spc="20">
                <a:latin typeface="Calibri"/>
                <a:cs typeface="Calibri"/>
              </a:rPr>
              <a:t>= </a:t>
            </a:r>
            <a:r>
              <a:rPr dirty="0" sz="1200">
                <a:latin typeface="Lucida Sans Unicode"/>
                <a:cs typeface="Lucida Sans Unicode"/>
              </a:rPr>
              <a:t>Ṍ</a:t>
            </a:r>
            <a:r>
              <a:rPr dirty="0" sz="1200" spc="-50">
                <a:latin typeface="Lucida Sans Unicode"/>
                <a:cs typeface="Lucida Sans Unicode"/>
              </a:rPr>
              <a:t>俼</a:t>
            </a:r>
            <a:endParaRPr sz="1200">
              <a:latin typeface="Lucida Sans Unicode"/>
              <a:cs typeface="Lucida Sans Unicode"/>
            </a:endParaRPr>
          </a:p>
          <a:p>
            <a:pPr marL="25400">
              <a:lnSpc>
                <a:spcPts val="1614"/>
              </a:lnSpc>
            </a:pPr>
            <a:r>
              <a:rPr dirty="0" sz="1350" i="1">
                <a:latin typeface="Calibri"/>
                <a:cs typeface="Calibri"/>
              </a:rPr>
              <a:t>(m</a:t>
            </a:r>
            <a:r>
              <a:rPr dirty="0" sz="1350" i="1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1350" i="1">
                <a:latin typeface="Calibri"/>
                <a:cs typeface="Calibri"/>
              </a:rPr>
              <a:t>)</a:t>
            </a:r>
            <a:r>
              <a:rPr dirty="0" sz="1350" spc="-10" i="1">
                <a:latin typeface="Calibri"/>
                <a:cs typeface="Calibri"/>
              </a:rPr>
              <a:t> </a:t>
            </a:r>
            <a:r>
              <a:rPr dirty="0" sz="1350" i="1">
                <a:latin typeface="Calibri"/>
                <a:cs typeface="Calibri"/>
              </a:rPr>
              <a:t>*</a:t>
            </a:r>
            <a:r>
              <a:rPr dirty="0" sz="1350" spc="-20" i="1">
                <a:latin typeface="Calibri"/>
                <a:cs typeface="Calibri"/>
              </a:rPr>
              <a:t> </a:t>
            </a:r>
            <a:r>
              <a:rPr dirty="0" sz="1350" i="1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dirty="0" sz="1350" spc="-10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350" i="1">
                <a:latin typeface="Calibri"/>
                <a:cs typeface="Calibri"/>
              </a:rPr>
              <a:t>=</a:t>
            </a:r>
            <a:r>
              <a:rPr dirty="0" sz="1350" spc="-20" i="1">
                <a:latin typeface="Calibri"/>
                <a:cs typeface="Calibri"/>
              </a:rPr>
              <a:t> </a:t>
            </a:r>
            <a:r>
              <a:rPr dirty="0" sz="1350" spc="-25" i="1">
                <a:latin typeface="Calibri"/>
                <a:cs typeface="Calibri"/>
              </a:rPr>
              <a:t>mg</a:t>
            </a:r>
            <a:r>
              <a:rPr dirty="0" sz="1350" spc="-25" i="1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350">
              <a:latin typeface="Calibri"/>
              <a:cs typeface="Calibri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dirty="0" sz="1350" i="1">
                <a:latin typeface="Calibri"/>
                <a:cs typeface="Calibri"/>
              </a:rPr>
              <a:t>m</a:t>
            </a:r>
            <a:r>
              <a:rPr dirty="0" sz="1350" spc="-20" i="1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*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3.6</a:t>
            </a:r>
            <a:r>
              <a:rPr dirty="0" sz="1350" spc="-35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m/sec</a:t>
            </a:r>
            <a:r>
              <a:rPr dirty="0" baseline="24691" sz="1350">
                <a:latin typeface="Calibri"/>
                <a:cs typeface="Calibri"/>
              </a:rPr>
              <a:t>2</a:t>
            </a:r>
            <a:r>
              <a:rPr dirty="0" baseline="24691" sz="1350" spc="104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*</a:t>
            </a:r>
            <a:r>
              <a:rPr dirty="0" sz="1350" spc="-20">
                <a:latin typeface="Calibri"/>
                <a:cs typeface="Calibri"/>
              </a:rPr>
              <a:t> 2.12m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267113" y="2228899"/>
            <a:ext cx="66484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latin typeface="Calibri"/>
                <a:cs typeface="Calibri"/>
              </a:rPr>
              <a:t>=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 i="1">
                <a:latin typeface="Calibri"/>
                <a:cs typeface="Calibri"/>
              </a:rPr>
              <a:t>m</a:t>
            </a:r>
            <a:r>
              <a:rPr dirty="0" sz="1350" spc="-10" i="1">
                <a:latin typeface="Calibri"/>
                <a:cs typeface="Calibri"/>
              </a:rPr>
              <a:t> </a:t>
            </a:r>
            <a:r>
              <a:rPr dirty="0" sz="1350">
                <a:latin typeface="Calibri"/>
                <a:cs typeface="Calibri"/>
              </a:rPr>
              <a:t>*</a:t>
            </a:r>
            <a:r>
              <a:rPr dirty="0" sz="1350" spc="-10">
                <a:latin typeface="Calibri"/>
                <a:cs typeface="Calibri"/>
              </a:rPr>
              <a:t> </a:t>
            </a:r>
            <a:r>
              <a:rPr dirty="0" sz="1350" spc="-25">
                <a:latin typeface="Calibri"/>
                <a:cs typeface="Calibri"/>
              </a:rPr>
              <a:t>9.8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18997" y="2228899"/>
            <a:ext cx="514984" cy="633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655">
              <a:lnSpc>
                <a:spcPts val="1585"/>
              </a:lnSpc>
              <a:spcBef>
                <a:spcPts val="105"/>
              </a:spcBef>
            </a:pPr>
            <a:r>
              <a:rPr dirty="0" sz="1350">
                <a:latin typeface="Calibri"/>
                <a:cs typeface="Calibri"/>
              </a:rPr>
              <a:t>*</a:t>
            </a:r>
            <a:r>
              <a:rPr dirty="0" sz="1350" spc="-20">
                <a:latin typeface="Calibri"/>
                <a:cs typeface="Calibri"/>
              </a:rPr>
              <a:t> </a:t>
            </a:r>
            <a:r>
              <a:rPr dirty="0" sz="1350" spc="-50" i="1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575"/>
              </a:lnSpc>
            </a:pPr>
            <a:r>
              <a:rPr dirty="0" sz="1350" spc="-1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dirty="0" sz="1350" spc="-10">
                <a:solidFill>
                  <a:srgbClr val="FF0000"/>
                </a:solidFill>
                <a:latin typeface="Calibri"/>
                <a:cs typeface="Calibri"/>
              </a:rPr>
              <a:t>0.78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14"/>
              </a:lnSpc>
            </a:pPr>
            <a:r>
              <a:rPr dirty="0" sz="1350" spc="-5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267147" y="2618990"/>
            <a:ext cx="8045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Calibri"/>
                <a:cs typeface="Calibri"/>
              </a:rPr>
              <a:t>m</a:t>
            </a:r>
            <a:r>
              <a:rPr dirty="0" sz="1200" spc="-10" i="1">
                <a:latin typeface="Calibri"/>
                <a:cs typeface="Calibri"/>
              </a:rPr>
              <a:t>: </a:t>
            </a:r>
            <a:r>
              <a:rPr dirty="0" sz="1200" spc="-25">
                <a:latin typeface="Lucida Sans Unicode"/>
                <a:cs typeface="Lucida Sans Unicode"/>
              </a:rPr>
              <a:t>槓惌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libri"/>
                <a:cs typeface="Calibri"/>
              </a:rPr>
              <a:t>a: </a:t>
            </a:r>
            <a:r>
              <a:rPr dirty="0" sz="1200" spc="160">
                <a:latin typeface="Lucida Sans Unicode"/>
                <a:cs typeface="Lucida Sans Unicode"/>
              </a:rPr>
              <a:t>↟弞</a:t>
            </a:r>
            <a:r>
              <a:rPr dirty="0" sz="1200" spc="165">
                <a:latin typeface="Lucida Sans Unicode"/>
                <a:cs typeface="Lucida Sans Unicode"/>
              </a:rPr>
              <a:t>ⶥ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libri"/>
                <a:cs typeface="Calibri"/>
              </a:rPr>
              <a:t>s:</a:t>
            </a:r>
            <a:r>
              <a:rPr dirty="0" sz="1200" spc="275" i="1">
                <a:latin typeface="Calibri"/>
                <a:cs typeface="Calibri"/>
              </a:rPr>
              <a:t> </a:t>
            </a:r>
            <a:r>
              <a:rPr dirty="0" sz="1200" spc="-65">
                <a:latin typeface="Lucida Sans Unicode"/>
                <a:cs typeface="Lucida Sans Unicode"/>
              </a:rPr>
              <a:t>䣺⇔峜旡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267147" y="3350510"/>
            <a:ext cx="9417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Calibri"/>
                <a:cs typeface="Calibri"/>
              </a:rPr>
              <a:t>g: </a:t>
            </a:r>
            <a:r>
              <a:rPr dirty="0" sz="1200" spc="225">
                <a:latin typeface="Lucida Sans Unicode"/>
                <a:cs typeface="Lucida Sans Unicode"/>
              </a:rPr>
              <a:t>惌</a:t>
            </a:r>
            <a:r>
              <a:rPr dirty="0" sz="1200" spc="90">
                <a:latin typeface="Lucida Sans Unicode"/>
                <a:cs typeface="Lucida Sans Unicode"/>
              </a:rPr>
              <a:t>fi↟</a:t>
            </a:r>
            <a:r>
              <a:rPr dirty="0" sz="1200" spc="225">
                <a:latin typeface="Lucida Sans Unicode"/>
                <a:cs typeface="Lucida Sans Unicode"/>
              </a:rPr>
              <a:t>弞</a:t>
            </a:r>
            <a:r>
              <a:rPr dirty="0" sz="1200" spc="175">
                <a:latin typeface="Lucida Sans Unicode"/>
                <a:cs typeface="Lucida Sans Unicode"/>
              </a:rPr>
              <a:t>ⶥ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libri"/>
                <a:cs typeface="Calibri"/>
              </a:rPr>
              <a:t>h: </a:t>
            </a:r>
            <a:r>
              <a:rPr dirty="0" sz="1200">
                <a:latin typeface="Lucida Sans Unicode"/>
                <a:cs typeface="Lucida Sans Unicode"/>
              </a:rPr>
              <a:t>峲䖃槗</a:t>
            </a:r>
            <a:r>
              <a:rPr dirty="0" sz="1200" spc="-50">
                <a:latin typeface="Lucida Sans Unicode"/>
                <a:cs typeface="Lucida Sans Unicode"/>
              </a:rPr>
              <a:t>ⶥ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9" y="1475232"/>
            <a:ext cx="7127746" cy="44546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880" y="65345"/>
            <a:ext cx="429196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5.2.2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29" b="1">
                <a:latin typeface="Times New Roman"/>
                <a:cs typeface="Times New Roman"/>
              </a:rPr>
              <a:t>ମࢎϩ݋-</a:t>
            </a:r>
            <a:r>
              <a:rPr dirty="0" sz="2100" spc="175" b="1">
                <a:latin typeface="Times New Roman"/>
                <a:cs typeface="Times New Roman"/>
              </a:rPr>
              <a:t>௨ౚఠౚ୏բ(2/2)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635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>
                <a:solidFill>
                  <a:srgbClr val="898989"/>
                </a:solidFill>
                <a:latin typeface="Times New Roman"/>
                <a:cs typeface="Times New Roman"/>
              </a:rPr>
              <a:t>64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5.2.3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Soccer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(1/2)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784" y="499023"/>
            <a:ext cx="4131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298450" algn="l"/>
              </a:tabLst>
            </a:pPr>
            <a:r>
              <a:rPr dirty="0" sz="1800" spc="215">
                <a:latin typeface="SimSun"/>
                <a:cs typeface="SimSun"/>
              </a:rPr>
              <a:t>⢙⨶㌫:</a:t>
            </a:r>
            <a:r>
              <a:rPr dirty="0" sz="1800">
                <a:latin typeface="Lucida Sans Unicode"/>
                <a:cs typeface="Lucida Sans Unicode"/>
              </a:rPr>
              <a:t>昛㗙᷆</a:t>
            </a:r>
            <a:r>
              <a:rPr dirty="0" sz="1800" spc="-160">
                <a:latin typeface="Lucida Sans Unicode"/>
                <a:cs typeface="Lucida Sans Unicode"/>
              </a:rPr>
              <a:t> </a:t>
            </a:r>
            <a:r>
              <a:rPr dirty="0" sz="1800" spc="270">
                <a:latin typeface="SimSun"/>
                <a:cs typeface="SimSun"/>
              </a:rPr>
              <a:t>(䏣</a:t>
            </a:r>
            <a:r>
              <a:rPr dirty="0" sz="1800" spc="360">
                <a:latin typeface="SimSun"/>
                <a:cs typeface="SimSun"/>
              </a:rPr>
              <a:t>⨳ṑ䲺</a:t>
            </a:r>
            <a:r>
              <a:rPr dirty="0" sz="1800" spc="85">
                <a:latin typeface="SimSun"/>
                <a:cs typeface="SimSun"/>
              </a:rPr>
              <a:t>3</a:t>
            </a:r>
            <a:r>
              <a:rPr dirty="0" sz="1800" spc="45">
                <a:latin typeface="Calibri"/>
                <a:cs typeface="Calibri"/>
              </a:rPr>
              <a:t>, </a:t>
            </a:r>
            <a:r>
              <a:rPr dirty="0" sz="1800" spc="125">
                <a:latin typeface="Lucida Sans Unicode"/>
                <a:cs typeface="Lucida Sans Unicode"/>
              </a:rPr>
              <a:t>⻝</a:t>
            </a:r>
            <a:r>
              <a:rPr dirty="0" sz="1800" spc="85">
                <a:latin typeface="Lucida Sans Unicode"/>
                <a:cs typeface="Lucida Sans Unicode"/>
              </a:rPr>
              <a:t>▱ṩ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52" y="954024"/>
            <a:ext cx="8747747" cy="4922507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635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>
                <a:solidFill>
                  <a:srgbClr val="898989"/>
                </a:solidFill>
                <a:latin typeface="Times New Roman"/>
                <a:cs typeface="Times New Roman"/>
              </a:rPr>
              <a:t>64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5.2.3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Soccer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(2/2)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7504" y="692696"/>
            <a:ext cx="9043035" cy="5113020"/>
            <a:chOff x="107504" y="692696"/>
            <a:chExt cx="9043035" cy="5113020"/>
          </a:xfrm>
        </p:grpSpPr>
        <p:sp>
          <p:nvSpPr>
            <p:cNvPr id="5" name="object 5" descr=""/>
            <p:cNvSpPr/>
            <p:nvPr/>
          </p:nvSpPr>
          <p:spPr>
            <a:xfrm>
              <a:off x="107504" y="692696"/>
              <a:ext cx="9036685" cy="5113020"/>
            </a:xfrm>
            <a:custGeom>
              <a:avLst/>
              <a:gdLst/>
              <a:ahLst/>
              <a:cxnLst/>
              <a:rect l="l" t="t" r="r" b="b"/>
              <a:pathLst>
                <a:path w="9036685" h="5113020">
                  <a:moveTo>
                    <a:pt x="0" y="5112565"/>
                  </a:moveTo>
                  <a:lnTo>
                    <a:pt x="9036495" y="5112565"/>
                  </a:lnTo>
                  <a:lnTo>
                    <a:pt x="9036495" y="0"/>
                  </a:lnTo>
                  <a:lnTo>
                    <a:pt x="0" y="0"/>
                  </a:lnTo>
                  <a:lnTo>
                    <a:pt x="0" y="511256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3854" y="699049"/>
              <a:ext cx="9030335" cy="5100320"/>
            </a:xfrm>
            <a:custGeom>
              <a:avLst/>
              <a:gdLst/>
              <a:ahLst/>
              <a:cxnLst/>
              <a:rect l="l" t="t" r="r" b="b"/>
              <a:pathLst>
                <a:path w="9030335" h="5100320">
                  <a:moveTo>
                    <a:pt x="9030145" y="0"/>
                  </a:moveTo>
                  <a:lnTo>
                    <a:pt x="0" y="0"/>
                  </a:lnTo>
                  <a:lnTo>
                    <a:pt x="0" y="5099862"/>
                  </a:lnTo>
                  <a:lnTo>
                    <a:pt x="9030145" y="50998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279" y="5455999"/>
              <a:ext cx="247649" cy="2476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12279" y="5455999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5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5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5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915" y="5476649"/>
              <a:ext cx="206374" cy="2063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635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pc="-25">
                <a:solidFill>
                  <a:srgbClr val="898989"/>
                </a:solidFill>
                <a:latin typeface="Times New Roman"/>
                <a:cs typeface="Times New Roman"/>
              </a:rPr>
              <a:t>64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687" y="-28765"/>
            <a:ext cx="50622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5.2.4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110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894" b="1">
                <a:latin typeface="Times New Roman"/>
                <a:cs typeface="Times New Roman"/>
              </a:rPr>
              <a:t>SεၮSçε–ෞ</a:t>
            </a:r>
            <a:r>
              <a:rPr dirty="0" sz="2400" spc="894" b="1">
                <a:latin typeface="Times New Roman"/>
                <a:cs typeface="Times New Roman"/>
              </a:rPr>
              <a:t>ݚ</a:t>
            </a:r>
            <a:r>
              <a:rPr dirty="0" sz="2400" spc="894" b="1"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895588" y="6612953"/>
            <a:ext cx="15557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spc="-25">
                <a:latin typeface="Calibri"/>
                <a:cs typeface="Calibri"/>
              </a:rPr>
              <a:t>68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94359" y="1019555"/>
            <a:ext cx="8542020" cy="5838825"/>
            <a:chOff x="594359" y="1019555"/>
            <a:chExt cx="8542020" cy="583882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399" y="1019555"/>
              <a:ext cx="6697980" cy="583844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59" y="1037843"/>
              <a:ext cx="1784603" cy="226466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54657" y="1213865"/>
              <a:ext cx="757555" cy="1209040"/>
            </a:xfrm>
            <a:custGeom>
              <a:avLst/>
              <a:gdLst/>
              <a:ahLst/>
              <a:cxnLst/>
              <a:rect l="l" t="t" r="r" b="b"/>
              <a:pathLst>
                <a:path w="757555" h="1209039">
                  <a:moveTo>
                    <a:pt x="0" y="1208531"/>
                  </a:moveTo>
                  <a:lnTo>
                    <a:pt x="757428" y="1208531"/>
                  </a:lnTo>
                  <a:lnTo>
                    <a:pt x="757428" y="0"/>
                  </a:lnTo>
                  <a:lnTo>
                    <a:pt x="0" y="0"/>
                  </a:lnTo>
                  <a:lnTo>
                    <a:pt x="0" y="1208531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30469" y="1592070"/>
              <a:ext cx="10795" cy="1825625"/>
            </a:xfrm>
            <a:custGeom>
              <a:avLst/>
              <a:gdLst/>
              <a:ahLst/>
              <a:cxnLst/>
              <a:rect l="l" t="t" r="r" b="b"/>
              <a:pathLst>
                <a:path w="10794" h="1825625">
                  <a:moveTo>
                    <a:pt x="0" y="0"/>
                  </a:moveTo>
                  <a:lnTo>
                    <a:pt x="10744" y="1825167"/>
                  </a:lnTo>
                </a:path>
              </a:pathLst>
            </a:custGeom>
            <a:ln w="127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92440" y="1528571"/>
              <a:ext cx="86995" cy="1952625"/>
            </a:xfrm>
            <a:custGeom>
              <a:avLst/>
              <a:gdLst/>
              <a:ahLst/>
              <a:cxnLst/>
              <a:rect l="l" t="t" r="r" b="b"/>
              <a:pathLst>
                <a:path w="86994" h="1952625">
                  <a:moveTo>
                    <a:pt x="76200" y="75971"/>
                  </a:moveTo>
                  <a:lnTo>
                    <a:pt x="37642" y="0"/>
                  </a:lnTo>
                  <a:lnTo>
                    <a:pt x="0" y="76428"/>
                  </a:lnTo>
                  <a:lnTo>
                    <a:pt x="76200" y="75971"/>
                  </a:lnTo>
                  <a:close/>
                </a:path>
                <a:path w="86994" h="1952625">
                  <a:moveTo>
                    <a:pt x="86791" y="1875751"/>
                  </a:moveTo>
                  <a:lnTo>
                    <a:pt x="10591" y="1876196"/>
                  </a:lnTo>
                  <a:lnTo>
                    <a:pt x="49136" y="1952167"/>
                  </a:lnTo>
                  <a:lnTo>
                    <a:pt x="86791" y="1875751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546188" y="2422779"/>
            <a:ext cx="590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C000"/>
                </a:solidFill>
                <a:latin typeface="Times New Roman"/>
                <a:cs typeface="Times New Roman"/>
              </a:rPr>
              <a:t>13.9</a:t>
            </a:r>
            <a:r>
              <a:rPr dirty="0" sz="16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1600" spc="-50">
                <a:solidFill>
                  <a:srgbClr val="FFC000"/>
                </a:solidFill>
                <a:latin typeface="Times New Roman"/>
                <a:cs typeface="Times New Roman"/>
              </a:rPr>
              <a:t>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06559" y="3358434"/>
            <a:ext cx="1685289" cy="48133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233679">
              <a:lnSpc>
                <a:spcPct val="100000"/>
              </a:lnSpc>
              <a:spcBef>
                <a:spcPts val="200"/>
              </a:spcBef>
            </a:pPr>
            <a:r>
              <a:rPr dirty="0" sz="1200">
                <a:latin typeface="Times New Roman"/>
                <a:cs typeface="Times New Roman"/>
              </a:rPr>
              <a:t>Fixed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Camera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Location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00" spc="-25">
                <a:latin typeface="Times New Roman"/>
                <a:cs typeface="Times New Roman"/>
              </a:rPr>
              <a:t>ၢѠ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3260599"/>
            <a:ext cx="605155" cy="479425"/>
            <a:chOff x="0" y="3260599"/>
            <a:chExt cx="605155" cy="479425"/>
          </a:xfrm>
        </p:grpSpPr>
        <p:sp>
          <p:nvSpPr>
            <p:cNvPr id="14" name="object 14" descr=""/>
            <p:cNvSpPr/>
            <p:nvPr/>
          </p:nvSpPr>
          <p:spPr>
            <a:xfrm>
              <a:off x="56639" y="3298698"/>
              <a:ext cx="539115" cy="0"/>
            </a:xfrm>
            <a:custGeom>
              <a:avLst/>
              <a:gdLst/>
              <a:ahLst/>
              <a:cxnLst/>
              <a:rect l="l" t="t" r="r" b="b"/>
              <a:pathLst>
                <a:path w="539115" h="0">
                  <a:moveTo>
                    <a:pt x="538822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3260599"/>
              <a:ext cx="69850" cy="76835"/>
            </a:xfrm>
            <a:custGeom>
              <a:avLst/>
              <a:gdLst/>
              <a:ahLst/>
              <a:cxnLst/>
              <a:rect l="l" t="t" r="r" b="b"/>
              <a:pathLst>
                <a:path w="69850" h="76835">
                  <a:moveTo>
                    <a:pt x="69342" y="0"/>
                  </a:moveTo>
                  <a:lnTo>
                    <a:pt x="0" y="34671"/>
                  </a:lnTo>
                  <a:lnTo>
                    <a:pt x="0" y="41529"/>
                  </a:lnTo>
                  <a:lnTo>
                    <a:pt x="69342" y="76212"/>
                  </a:lnTo>
                  <a:lnTo>
                    <a:pt x="69342" y="0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63461" y="3298698"/>
              <a:ext cx="132080" cy="381000"/>
            </a:xfrm>
            <a:custGeom>
              <a:avLst/>
              <a:gdLst/>
              <a:ahLst/>
              <a:cxnLst/>
              <a:rect l="l" t="t" r="r" b="b"/>
              <a:pathLst>
                <a:path w="132079" h="381000">
                  <a:moveTo>
                    <a:pt x="131660" y="0"/>
                  </a:moveTo>
                  <a:lnTo>
                    <a:pt x="0" y="380936"/>
                  </a:lnTo>
                </a:path>
              </a:pathLst>
            </a:custGeom>
            <a:ln w="1905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31599" y="3655192"/>
              <a:ext cx="72390" cy="85090"/>
            </a:xfrm>
            <a:custGeom>
              <a:avLst/>
              <a:gdLst/>
              <a:ahLst/>
              <a:cxnLst/>
              <a:rect l="l" t="t" r="r" b="b"/>
              <a:pathLst>
                <a:path w="72390" h="85089">
                  <a:moveTo>
                    <a:pt x="0" y="0"/>
                  </a:moveTo>
                  <a:lnTo>
                    <a:pt x="11125" y="84467"/>
                  </a:lnTo>
                  <a:lnTo>
                    <a:pt x="72021" y="24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499" y="3290050"/>
            <a:ext cx="4343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670">
                <a:latin typeface="Times New Roman"/>
                <a:cs typeface="Times New Roman"/>
              </a:rPr>
              <a:t>ݚ</a:t>
            </a:r>
            <a:r>
              <a:rPr dirty="0" sz="1600" spc="670">
                <a:latin typeface="Times New Roman"/>
                <a:cs typeface="Times New Roman"/>
              </a:rPr>
              <a:t>ԣ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8739" y="482259"/>
            <a:ext cx="308419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105"/>
              </a:spcBef>
              <a:buFont typeface="Wingdings"/>
              <a:buChar char=""/>
              <a:tabLst>
                <a:tab pos="227329" algn="l"/>
              </a:tabLst>
            </a:pPr>
            <a:r>
              <a:rPr dirty="0" sz="1400" spc="65">
                <a:solidFill>
                  <a:srgbClr val="00B0F0"/>
                </a:solidFill>
                <a:latin typeface="Times New Roman"/>
                <a:cs typeface="Times New Roman"/>
              </a:rPr>
              <a:t>ᆅ౛Ꮲଣᡏ଼Ҷ܌:</a:t>
            </a:r>
            <a:r>
              <a:rPr dirty="0" sz="1400" spc="65">
                <a:latin typeface="Times New Roman"/>
                <a:cs typeface="Times New Roman"/>
              </a:rPr>
              <a:t>໳ྙੇ܌ߏ௲௤</a:t>
            </a:r>
            <a:endParaRPr sz="1400">
              <a:latin typeface="Times New Roman"/>
              <a:cs typeface="Times New Roman"/>
            </a:endParaRPr>
          </a:p>
          <a:p>
            <a:pPr marL="227329" indent="-214629">
              <a:lnSpc>
                <a:spcPct val="100000"/>
              </a:lnSpc>
              <a:buFont typeface="Wingdings"/>
              <a:buChar char=""/>
              <a:tabLst>
                <a:tab pos="227329" algn="l"/>
              </a:tabLst>
            </a:pPr>
            <a:r>
              <a:rPr dirty="0" sz="1400" spc="-10">
                <a:latin typeface="Times New Roman"/>
                <a:cs typeface="Times New Roman"/>
              </a:rPr>
              <a:t>ၗૻ</a:t>
            </a:r>
            <a:r>
              <a:rPr dirty="0" sz="1400" spc="-10">
                <a:latin typeface="Times New Roman"/>
                <a:cs typeface="Times New Roman"/>
              </a:rPr>
              <a:t>س</a:t>
            </a:r>
            <a:r>
              <a:rPr dirty="0" sz="1400" spc="-10">
                <a:latin typeface="Times New Roman"/>
                <a:cs typeface="Times New Roman"/>
              </a:rPr>
              <a:t>ೱ᎜݇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0" y="0"/>
              <a:ext cx="9068429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5048"/>
              <a:ext cx="9087612" cy="511149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687" y="-28765"/>
            <a:ext cx="49098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30040" algn="l"/>
              </a:tabLst>
            </a:pPr>
            <a:r>
              <a:rPr dirty="0" sz="2400" b="1">
                <a:latin typeface="Calibri"/>
                <a:cs typeface="Calibri"/>
              </a:rPr>
              <a:t>5.2.4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110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985" b="1">
                <a:latin typeface="Times New Roman"/>
                <a:cs typeface="Times New Roman"/>
              </a:rPr>
              <a:t>SεၮSçε–ෞ</a:t>
            </a:r>
            <a:r>
              <a:rPr dirty="0" sz="2400" spc="985" b="1">
                <a:latin typeface="Times New Roman"/>
                <a:cs typeface="Times New Roman"/>
              </a:rPr>
              <a:t>ݚ</a:t>
            </a:r>
            <a:r>
              <a:rPr dirty="0" sz="2400" b="1">
                <a:latin typeface="Times New Roman"/>
                <a:cs typeface="Times New Roman"/>
              </a:rPr>
              <a:t>	</a:t>
            </a:r>
            <a:r>
              <a:rPr dirty="0" sz="2400" spc="250" b="1"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882888" y="6600253"/>
            <a:ext cx="18097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latin typeface="Calibri"/>
                <a:cs typeface="Calibri"/>
              </a:rPr>
              <a:t>69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48640" y="6445551"/>
            <a:ext cx="932180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30"/>
              </a:lnSpc>
            </a:pPr>
            <a:r>
              <a:rPr dirty="0" sz="1400">
                <a:latin typeface="Times New Roman"/>
                <a:cs typeface="Times New Roman"/>
              </a:rPr>
              <a:t>CSIE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NCKU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22909" y="6445551"/>
            <a:ext cx="2000885" cy="389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00"/>
              </a:lnSpc>
            </a:pPr>
            <a:r>
              <a:rPr dirty="0" sz="1400">
                <a:latin typeface="Times New Roman"/>
                <a:cs typeface="Times New Roman"/>
              </a:rPr>
              <a:t>Jenn-Jier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James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Lien</a:t>
            </a:r>
            <a:endParaRPr sz="1400">
              <a:latin typeface="Times New Roman"/>
              <a:cs typeface="Times New Roman"/>
            </a:endParaRPr>
          </a:p>
          <a:p>
            <a:pPr marL="1056005">
              <a:lnSpc>
                <a:spcPts val="1689"/>
              </a:lnSpc>
            </a:pP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NCKU,</a:t>
            </a:r>
            <a:r>
              <a:rPr dirty="0" sz="1600" spc="-25">
                <a:latin typeface="Calibri"/>
                <a:cs typeface="Calibri"/>
              </a:rPr>
              <a:t> TW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67652" y="800100"/>
            <a:ext cx="8976360" cy="6014085"/>
            <a:chOff x="167652" y="800100"/>
            <a:chExt cx="8976360" cy="601408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5268" y="4985003"/>
              <a:ext cx="6257542" cy="18287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52" y="800100"/>
              <a:ext cx="2156447" cy="601370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592324" y="2852927"/>
              <a:ext cx="6551930" cy="25400"/>
            </a:xfrm>
            <a:custGeom>
              <a:avLst/>
              <a:gdLst/>
              <a:ahLst/>
              <a:cxnLst/>
              <a:rect l="l" t="t" r="r" b="b"/>
              <a:pathLst>
                <a:path w="6551930" h="25400">
                  <a:moveTo>
                    <a:pt x="0" y="25400"/>
                  </a:moveTo>
                  <a:lnTo>
                    <a:pt x="6551676" y="25400"/>
                  </a:lnTo>
                  <a:lnTo>
                    <a:pt x="6551676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554211" y="800100"/>
              <a:ext cx="6590030" cy="2052955"/>
            </a:xfrm>
            <a:custGeom>
              <a:avLst/>
              <a:gdLst/>
              <a:ahLst/>
              <a:cxnLst/>
              <a:rect l="l" t="t" r="r" b="b"/>
              <a:pathLst>
                <a:path w="6590030" h="2052955">
                  <a:moveTo>
                    <a:pt x="6589788" y="0"/>
                  </a:moveTo>
                  <a:lnTo>
                    <a:pt x="0" y="0"/>
                  </a:lnTo>
                  <a:lnTo>
                    <a:pt x="0" y="2052827"/>
                  </a:lnTo>
                  <a:lnTo>
                    <a:pt x="6589788" y="2052827"/>
                  </a:lnTo>
                  <a:lnTo>
                    <a:pt x="6589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57900" y="-122682"/>
            <a:ext cx="5597525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6985">
              <a:lnSpc>
                <a:spcPct val="100000"/>
              </a:lnSpc>
              <a:spcBef>
                <a:spcPts val="95"/>
              </a:spcBef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Media:</a:t>
            </a:r>
            <a:r>
              <a:rPr dirty="0" u="sng" spc="-3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Newspaper</a:t>
            </a:r>
          </a:p>
          <a:p>
            <a:pPr algn="ctr">
              <a:lnSpc>
                <a:spcPct val="100000"/>
              </a:lnSpc>
            </a:pP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about</a:t>
            </a:r>
            <a:r>
              <a:rPr dirty="0" u="sng" spc="-5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-2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Human-</a:t>
            </a:r>
            <a:r>
              <a:rPr dirty="0" u="sng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Computer</a:t>
            </a:r>
            <a:r>
              <a:rPr dirty="0" u="sng" spc="-55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pc="-10" b="1">
                <a:solidFill>
                  <a:srgbClr val="1F497D"/>
                </a:solidFill>
                <a:uFill>
                  <a:solidFill>
                    <a:srgbClr val="1F497D"/>
                  </a:solidFill>
                </a:uFill>
                <a:latin typeface="Times New Roman"/>
                <a:cs typeface="Times New Roman"/>
              </a:rPr>
              <a:t>Interaction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8948419" y="6569376"/>
            <a:ext cx="114935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 spc="-5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45013" y="825754"/>
            <a:ext cx="6527800" cy="1829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7200" marR="6985" indent="-457200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457200" algn="l"/>
              </a:tabLst>
            </a:pPr>
            <a:r>
              <a:rPr dirty="0" sz="1600" b="1">
                <a:latin typeface="Times New Roman"/>
                <a:cs typeface="Times New Roman"/>
              </a:rPr>
              <a:t>1998/08/03:</a:t>
            </a:r>
            <a:r>
              <a:rPr dirty="0" sz="1600" spc="15" b="1">
                <a:latin typeface="Times New Roman"/>
                <a:cs typeface="Times New Roman"/>
              </a:rPr>
              <a:t> </a:t>
            </a:r>
            <a:r>
              <a:rPr dirty="0" sz="1600" b="1" i="1">
                <a:latin typeface="Times New Roman"/>
                <a:cs typeface="Times New Roman"/>
              </a:rPr>
              <a:t>Washington</a:t>
            </a:r>
            <a:r>
              <a:rPr dirty="0" sz="1600" spc="30" b="1" i="1">
                <a:latin typeface="Times New Roman"/>
                <a:cs typeface="Times New Roman"/>
              </a:rPr>
              <a:t> </a:t>
            </a:r>
            <a:r>
              <a:rPr dirty="0" sz="1600" b="1" i="1">
                <a:latin typeface="Times New Roman"/>
                <a:cs typeface="Times New Roman"/>
              </a:rPr>
              <a:t>Post,</a:t>
            </a:r>
            <a:r>
              <a:rPr dirty="0" sz="1600" spc="45" b="1" i="1">
                <a:latin typeface="Times New Roman"/>
                <a:cs typeface="Times New Roman"/>
              </a:rPr>
              <a:t> </a:t>
            </a:r>
            <a:r>
              <a:rPr dirty="0" sz="1600" spc="-10" b="1" i="1">
                <a:latin typeface="Times New Roman"/>
                <a:cs typeface="Times New Roman"/>
              </a:rPr>
              <a:t>Washington</a:t>
            </a:r>
            <a:r>
              <a:rPr dirty="0" sz="1600" spc="30" b="1" i="1">
                <a:latin typeface="Times New Roman"/>
                <a:cs typeface="Times New Roman"/>
              </a:rPr>
              <a:t> </a:t>
            </a:r>
            <a:r>
              <a:rPr dirty="0" sz="1600" b="1" i="1">
                <a:latin typeface="Times New Roman"/>
                <a:cs typeface="Times New Roman"/>
              </a:rPr>
              <a:t>Times</a:t>
            </a:r>
            <a:r>
              <a:rPr dirty="0" sz="1600" b="1">
                <a:latin typeface="Times New Roman"/>
                <a:cs typeface="Times New Roman"/>
              </a:rPr>
              <a:t>,</a:t>
            </a:r>
            <a:r>
              <a:rPr dirty="0" sz="1600" spc="3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and</a:t>
            </a:r>
            <a:r>
              <a:rPr dirty="0" sz="1600" spc="25" b="1">
                <a:latin typeface="Times New Roman"/>
                <a:cs typeface="Times New Roman"/>
              </a:rPr>
              <a:t> </a:t>
            </a:r>
            <a:r>
              <a:rPr dirty="0" sz="1600" b="1" i="1">
                <a:latin typeface="Times New Roman"/>
                <a:cs typeface="Times New Roman"/>
              </a:rPr>
              <a:t>Pittsburgh</a:t>
            </a:r>
            <a:r>
              <a:rPr dirty="0" sz="1600" spc="25" b="1" i="1">
                <a:latin typeface="Times New Roman"/>
                <a:cs typeface="Times New Roman"/>
              </a:rPr>
              <a:t> </a:t>
            </a:r>
            <a:r>
              <a:rPr dirty="0" sz="1600" spc="-10" b="1" i="1">
                <a:latin typeface="Times New Roman"/>
                <a:cs typeface="Times New Roman"/>
              </a:rPr>
              <a:t>Post- </a:t>
            </a:r>
            <a:r>
              <a:rPr dirty="0" sz="1600" b="1" i="1">
                <a:latin typeface="Times New Roman"/>
                <a:cs typeface="Times New Roman"/>
              </a:rPr>
              <a:t>Gazette</a:t>
            </a:r>
            <a:r>
              <a:rPr dirty="0" sz="1600" spc="-10" b="1" i="1">
                <a:latin typeface="Times New Roman"/>
                <a:cs typeface="Times New Roman"/>
              </a:rPr>
              <a:t> </a:t>
            </a:r>
            <a:r>
              <a:rPr dirty="0" sz="1600" spc="-50" b="1">
                <a:latin typeface="Times New Roman"/>
                <a:cs typeface="Times New Roman"/>
              </a:rPr>
              <a:t>–</a:t>
            </a:r>
            <a:endParaRPr sz="1600">
              <a:latin typeface="Times New Roman"/>
              <a:cs typeface="Times New Roman"/>
            </a:endParaRPr>
          </a:p>
          <a:p>
            <a:pPr marL="457200" marR="5080" indent="50165">
              <a:lnSpc>
                <a:spcPct val="100000"/>
              </a:lnSpc>
              <a:spcBef>
                <a:spcPts val="384"/>
              </a:spcBef>
            </a:pPr>
            <a:r>
              <a:rPr dirty="0" sz="1600" b="1">
                <a:latin typeface="Times New Roman"/>
                <a:cs typeface="Times New Roman"/>
              </a:rPr>
              <a:t>"Look</a:t>
            </a:r>
            <a:r>
              <a:rPr dirty="0" sz="1600" spc="2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Closely:</a:t>
            </a:r>
            <a:r>
              <a:rPr dirty="0" sz="1600" spc="4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Computer</a:t>
            </a:r>
            <a:r>
              <a:rPr dirty="0" sz="1600" spc="2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program</a:t>
            </a:r>
            <a:r>
              <a:rPr dirty="0" sz="1600" spc="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reads</a:t>
            </a:r>
            <a:r>
              <a:rPr dirty="0" sz="1600" spc="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deep</a:t>
            </a:r>
            <a:r>
              <a:rPr dirty="0" sz="1600" spc="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into</a:t>
            </a:r>
            <a:r>
              <a:rPr dirty="0" sz="1600" spc="5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our</a:t>
            </a:r>
            <a:r>
              <a:rPr dirty="0" sz="1600" spc="1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true</a:t>
            </a:r>
            <a:r>
              <a:rPr dirty="0" sz="1600" spc="55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feelings </a:t>
            </a:r>
            <a:r>
              <a:rPr dirty="0" sz="1600" b="1">
                <a:latin typeface="Times New Roman"/>
                <a:cs typeface="Times New Roman"/>
              </a:rPr>
              <a:t>by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analyzing</a:t>
            </a:r>
            <a:r>
              <a:rPr dirty="0" sz="1600" spc="-2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our</a:t>
            </a:r>
            <a:r>
              <a:rPr dirty="0" sz="1600" spc="-6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facial</a:t>
            </a:r>
            <a:r>
              <a:rPr dirty="0" sz="1600" spc="-15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expressions.“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endParaRPr sz="1600">
              <a:latin typeface="Times New Roman"/>
              <a:cs typeface="Times New Roman"/>
            </a:endParaRPr>
          </a:p>
          <a:p>
            <a:pPr marL="457200" marR="6350" indent="-45720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457200" algn="l"/>
              </a:tabLst>
            </a:pPr>
            <a:r>
              <a:rPr dirty="0" sz="1600" b="1">
                <a:latin typeface="Times New Roman"/>
                <a:cs typeface="Times New Roman"/>
              </a:rPr>
              <a:t>2001:</a:t>
            </a:r>
            <a:r>
              <a:rPr dirty="0" sz="1600" spc="1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ABC,</a:t>
            </a:r>
            <a:r>
              <a:rPr dirty="0" sz="1600" spc="1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NBC,</a:t>
            </a:r>
            <a:r>
              <a:rPr dirty="0" sz="1600" spc="1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and</a:t>
            </a:r>
            <a:r>
              <a:rPr dirty="0" sz="1600" spc="14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CBS</a:t>
            </a:r>
            <a:r>
              <a:rPr dirty="0" sz="1600" spc="14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TV</a:t>
            </a:r>
            <a:r>
              <a:rPr dirty="0" sz="1600" spc="114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Channels</a:t>
            </a:r>
            <a:r>
              <a:rPr dirty="0" sz="1600" spc="15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and</a:t>
            </a:r>
            <a:r>
              <a:rPr dirty="0" sz="1600" spc="15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Discovery</a:t>
            </a:r>
            <a:r>
              <a:rPr dirty="0" sz="1600" spc="15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Channel</a:t>
            </a:r>
            <a:r>
              <a:rPr dirty="0" sz="1600" spc="155" b="1">
                <a:latin typeface="Times New Roman"/>
                <a:cs typeface="Times New Roman"/>
              </a:rPr>
              <a:t> </a:t>
            </a:r>
            <a:r>
              <a:rPr dirty="0" sz="1600" spc="-25" b="1">
                <a:latin typeface="Times New Roman"/>
                <a:cs typeface="Times New Roman"/>
              </a:rPr>
              <a:t>in </a:t>
            </a:r>
            <a:r>
              <a:rPr dirty="0" sz="1600" b="1">
                <a:latin typeface="Times New Roman"/>
                <a:cs typeface="Times New Roman"/>
              </a:rPr>
              <a:t>USA:</a:t>
            </a:r>
            <a:r>
              <a:rPr dirty="0" sz="1600" spc="-4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“Surveillance</a:t>
            </a:r>
            <a:r>
              <a:rPr dirty="0" sz="1600" spc="-20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–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Security</a:t>
            </a:r>
            <a:r>
              <a:rPr dirty="0" sz="1600" spc="-15" b="1">
                <a:latin typeface="Times New Roman"/>
                <a:cs typeface="Times New Roman"/>
              </a:rPr>
              <a:t> </a:t>
            </a:r>
            <a:r>
              <a:rPr dirty="0" sz="1600" b="1">
                <a:latin typeface="Times New Roman"/>
                <a:cs typeface="Times New Roman"/>
              </a:rPr>
              <a:t>via</a:t>
            </a:r>
            <a:r>
              <a:rPr dirty="0" sz="1600" spc="-35" b="1">
                <a:latin typeface="Times New Roman"/>
                <a:cs typeface="Times New Roman"/>
              </a:rPr>
              <a:t> </a:t>
            </a:r>
            <a:r>
              <a:rPr dirty="0" sz="1600" spc="-10" b="1">
                <a:latin typeface="Times New Roman"/>
                <a:cs typeface="Times New Roman"/>
              </a:rPr>
              <a:t>CCTV”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8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1920"/>
              <a:ext cx="458723" cy="6797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39" y="121932"/>
              <a:ext cx="481584" cy="6796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39" y="121932"/>
              <a:ext cx="557784" cy="67969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40" y="121932"/>
              <a:ext cx="481584" cy="67969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140" y="121932"/>
              <a:ext cx="557784" cy="67969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976" y="121932"/>
              <a:ext cx="844283" cy="67969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888" y="121920"/>
              <a:ext cx="507492" cy="6797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8719" y="121932"/>
              <a:ext cx="557783" cy="67969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1119" y="121932"/>
              <a:ext cx="624840" cy="67969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300" y="121932"/>
              <a:ext cx="1642872" cy="67969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97294"/>
            <a:ext cx="3000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5.2.5</a:t>
            </a:r>
            <a:r>
              <a:rPr dirty="0" sz="2400" spc="-1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AR: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3D</a:t>
            </a:r>
            <a:r>
              <a:rPr dirty="0" sz="2400" spc="-2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Modeling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60192" y="228600"/>
            <a:ext cx="3599687" cy="6400798"/>
          </a:xfrm>
          <a:prstGeom prst="rect">
            <a:avLst/>
          </a:prstGeom>
        </p:spPr>
      </p:pic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9693" rIns="0" bIns="0" rtlCol="0" vert="horz">
            <a:spAutoFit/>
          </a:bodyPr>
          <a:lstStyle/>
          <a:p>
            <a:pPr marL="53975">
              <a:lnSpc>
                <a:spcPts val="1240"/>
              </a:lnSpc>
            </a:pPr>
            <a:fld id="{81D60167-4931-47E6-BA6A-407CBD079E47}" type="slidenum">
              <a:rPr dirty="0" sz="1200" spc="-25">
                <a:solidFill>
                  <a:srgbClr val="FFFFFF"/>
                </a:solidFill>
              </a:rPr>
              <a:t>71</a:t>
            </a:fld>
            <a:endParaRPr sz="1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36" y="908303"/>
              <a:ext cx="9066263" cy="509320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227" y="282999"/>
            <a:ext cx="69202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5.2.6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Display: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Super</a:t>
            </a:r>
            <a:r>
              <a:rPr dirty="0" sz="2400" spc="-9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Screen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in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Japan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Subway</a:t>
            </a:r>
            <a:r>
              <a:rPr dirty="0" sz="2400" spc="-10" b="1">
                <a:latin typeface="Times New Roman"/>
                <a:cs typeface="Times New Roman"/>
              </a:rPr>
              <a:t> Station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9693" rIns="0" bIns="0" rtlCol="0" vert="horz">
            <a:spAutoFit/>
          </a:bodyPr>
          <a:lstStyle/>
          <a:p>
            <a:pPr marL="53975">
              <a:lnSpc>
                <a:spcPts val="1240"/>
              </a:lnSpc>
            </a:pPr>
            <a:fld id="{81D60167-4931-47E6-BA6A-407CBD079E47}" type="slidenum">
              <a:rPr dirty="0" sz="1200" spc="-25">
                <a:solidFill>
                  <a:srgbClr val="FFFFFF"/>
                </a:solidFill>
              </a:rPr>
              <a:t>71</a:t>
            </a:fld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" y="469391"/>
            <a:ext cx="8941447" cy="61996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" y="12711"/>
            <a:ext cx="655891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dirty="0" sz="2100" spc="145" b="1">
                <a:latin typeface="Times New Roman"/>
                <a:cs typeface="Times New Roman"/>
              </a:rPr>
              <a:t>6.0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105" b="1">
                <a:latin typeface="Times New Roman"/>
                <a:cs typeface="Times New Roman"/>
              </a:rPr>
              <a:t>Ѡᒳ෇ౚ௲ግၟᒧЋ:Фැ൑ୱࡌ࿼-</a:t>
            </a:r>
            <a:r>
              <a:rPr dirty="0" sz="2100" spc="75" b="1">
                <a:latin typeface="Times New Roman"/>
                <a:cs typeface="Times New Roman"/>
              </a:rPr>
              <a:t>׫ЋၟѺᔐޣ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9728" y="620268"/>
            <a:ext cx="8853170" cy="6049010"/>
            <a:chOff x="109728" y="620268"/>
            <a:chExt cx="8853170" cy="6049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8" y="620268"/>
              <a:ext cx="8853054" cy="604875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54786" y="1829561"/>
              <a:ext cx="378460" cy="411480"/>
            </a:xfrm>
            <a:custGeom>
              <a:avLst/>
              <a:gdLst/>
              <a:ahLst/>
              <a:cxnLst/>
              <a:rect l="l" t="t" r="r" b="b"/>
              <a:pathLst>
                <a:path w="378459" h="411480">
                  <a:moveTo>
                    <a:pt x="0" y="205739"/>
                  </a:moveTo>
                  <a:lnTo>
                    <a:pt x="4990" y="158565"/>
                  </a:lnTo>
                  <a:lnTo>
                    <a:pt x="19207" y="115260"/>
                  </a:lnTo>
                  <a:lnTo>
                    <a:pt x="41515" y="77060"/>
                  </a:lnTo>
                  <a:lnTo>
                    <a:pt x="70781" y="45198"/>
                  </a:lnTo>
                  <a:lnTo>
                    <a:pt x="105869" y="20911"/>
                  </a:lnTo>
                  <a:lnTo>
                    <a:pt x="145645" y="5433"/>
                  </a:lnTo>
                  <a:lnTo>
                    <a:pt x="188976" y="0"/>
                  </a:lnTo>
                  <a:lnTo>
                    <a:pt x="232306" y="5433"/>
                  </a:lnTo>
                  <a:lnTo>
                    <a:pt x="272082" y="20911"/>
                  </a:lnTo>
                  <a:lnTo>
                    <a:pt x="307170" y="45198"/>
                  </a:lnTo>
                  <a:lnTo>
                    <a:pt x="336436" y="77060"/>
                  </a:lnTo>
                  <a:lnTo>
                    <a:pt x="358744" y="115260"/>
                  </a:lnTo>
                  <a:lnTo>
                    <a:pt x="372961" y="158565"/>
                  </a:lnTo>
                  <a:lnTo>
                    <a:pt x="377952" y="205739"/>
                  </a:lnTo>
                  <a:lnTo>
                    <a:pt x="372961" y="252914"/>
                  </a:lnTo>
                  <a:lnTo>
                    <a:pt x="358744" y="296219"/>
                  </a:lnTo>
                  <a:lnTo>
                    <a:pt x="336436" y="334419"/>
                  </a:lnTo>
                  <a:lnTo>
                    <a:pt x="307170" y="366281"/>
                  </a:lnTo>
                  <a:lnTo>
                    <a:pt x="272082" y="390568"/>
                  </a:lnTo>
                  <a:lnTo>
                    <a:pt x="232306" y="406046"/>
                  </a:lnTo>
                  <a:lnTo>
                    <a:pt x="188976" y="411479"/>
                  </a:lnTo>
                  <a:lnTo>
                    <a:pt x="145645" y="406046"/>
                  </a:lnTo>
                  <a:lnTo>
                    <a:pt x="105869" y="390568"/>
                  </a:lnTo>
                  <a:lnTo>
                    <a:pt x="70781" y="366281"/>
                  </a:lnTo>
                  <a:lnTo>
                    <a:pt x="41515" y="334419"/>
                  </a:lnTo>
                  <a:lnTo>
                    <a:pt x="19207" y="296219"/>
                  </a:lnTo>
                  <a:lnTo>
                    <a:pt x="4990" y="252914"/>
                  </a:lnTo>
                  <a:lnTo>
                    <a:pt x="0" y="205739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69" y="6365"/>
            <a:ext cx="10922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dirty="0" sz="2100" spc="145" b="1">
                <a:latin typeface="Times New Roman"/>
                <a:cs typeface="Times New Roman"/>
              </a:rPr>
              <a:t>6.1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180" b="1">
                <a:latin typeface="Times New Roman"/>
                <a:cs typeface="Times New Roman"/>
              </a:rPr>
              <a:t>׫Ћ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76" y="6365"/>
            <a:ext cx="615823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</a:tabLst>
            </a:pPr>
            <a:r>
              <a:rPr dirty="0" sz="2100" spc="229" b="1">
                <a:latin typeface="Times New Roman"/>
                <a:cs typeface="Times New Roman"/>
              </a:rPr>
              <a:t>6.1.1-</a:t>
            </a:r>
            <a:r>
              <a:rPr dirty="0" sz="2100" spc="-50" b="1">
                <a:latin typeface="Times New Roman"/>
                <a:cs typeface="Times New Roman"/>
              </a:rPr>
              <a:t>1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20" b="1">
                <a:latin typeface="Times New Roman"/>
                <a:cs typeface="Times New Roman"/>
              </a:rPr>
              <a:t>׫Ћ׫ౚମࢎ୏բϩ݋(1/2)-</a:t>
            </a:r>
            <a:r>
              <a:rPr dirty="0" sz="2100" spc="-10" b="1">
                <a:latin typeface="Times New Roman"/>
                <a:cs typeface="Times New Roman"/>
              </a:rPr>
              <a:t>Ѡᒳ෇ౚФැ</a:t>
            </a:r>
            <a:endParaRPr sz="21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04" y="548640"/>
            <a:ext cx="8831567" cy="496823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" y="620268"/>
            <a:ext cx="8955011" cy="47579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" y="6404"/>
            <a:ext cx="562546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</a:tabLst>
            </a:pPr>
            <a:r>
              <a:rPr dirty="0" sz="2100" spc="229" b="1">
                <a:latin typeface="Times New Roman"/>
                <a:cs typeface="Times New Roman"/>
              </a:rPr>
              <a:t>6.1.1-</a:t>
            </a:r>
            <a:r>
              <a:rPr dirty="0" sz="2100" spc="-50" b="1">
                <a:latin typeface="Times New Roman"/>
                <a:cs typeface="Times New Roman"/>
              </a:rPr>
              <a:t>1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15" b="1">
                <a:latin typeface="Times New Roman"/>
                <a:cs typeface="Times New Roman"/>
              </a:rPr>
              <a:t>׫Ћ׫ౚମࢎ୏բϩ݋-</a:t>
            </a:r>
            <a:r>
              <a:rPr dirty="0" sz="2100" spc="55" b="1">
                <a:latin typeface="Times New Roman"/>
                <a:cs typeface="Times New Roman"/>
              </a:rPr>
              <a:t>Ѡᒳ෇ౚ(2/2)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268" y="3913632"/>
            <a:ext cx="8311883" cy="290930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" y="728472"/>
            <a:ext cx="4418076" cy="298551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3523" y="1295400"/>
            <a:ext cx="673608" cy="6751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3523" y="2372867"/>
            <a:ext cx="673608" cy="673608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6011926" y="1420115"/>
            <a:ext cx="772160" cy="1508125"/>
            <a:chOff x="6011926" y="1420115"/>
            <a:chExt cx="772160" cy="1508125"/>
          </a:xfrm>
        </p:grpSpPr>
        <p:sp>
          <p:nvSpPr>
            <p:cNvPr id="7" name="object 7" descr=""/>
            <p:cNvSpPr/>
            <p:nvPr/>
          </p:nvSpPr>
          <p:spPr>
            <a:xfrm>
              <a:off x="6018276" y="1426465"/>
              <a:ext cx="759460" cy="422275"/>
            </a:xfrm>
            <a:custGeom>
              <a:avLst/>
              <a:gdLst/>
              <a:ahLst/>
              <a:cxnLst/>
              <a:rect l="l" t="t" r="r" b="b"/>
              <a:pathLst>
                <a:path w="759459" h="422275">
                  <a:moveTo>
                    <a:pt x="688594" y="0"/>
                  </a:moveTo>
                  <a:lnTo>
                    <a:pt x="70358" y="0"/>
                  </a:lnTo>
                  <a:lnTo>
                    <a:pt x="42969" y="5528"/>
                  </a:lnTo>
                  <a:lnTo>
                    <a:pt x="20605" y="20605"/>
                  </a:lnTo>
                  <a:lnTo>
                    <a:pt x="5528" y="42969"/>
                  </a:lnTo>
                  <a:lnTo>
                    <a:pt x="0" y="70358"/>
                  </a:lnTo>
                  <a:lnTo>
                    <a:pt x="0" y="351790"/>
                  </a:lnTo>
                  <a:lnTo>
                    <a:pt x="5528" y="379178"/>
                  </a:lnTo>
                  <a:lnTo>
                    <a:pt x="20605" y="401542"/>
                  </a:lnTo>
                  <a:lnTo>
                    <a:pt x="42969" y="416619"/>
                  </a:lnTo>
                  <a:lnTo>
                    <a:pt x="70358" y="422148"/>
                  </a:lnTo>
                  <a:lnTo>
                    <a:pt x="688594" y="422148"/>
                  </a:lnTo>
                  <a:lnTo>
                    <a:pt x="715982" y="416619"/>
                  </a:lnTo>
                  <a:lnTo>
                    <a:pt x="738346" y="401542"/>
                  </a:lnTo>
                  <a:lnTo>
                    <a:pt x="753423" y="379178"/>
                  </a:lnTo>
                  <a:lnTo>
                    <a:pt x="758952" y="351790"/>
                  </a:lnTo>
                  <a:lnTo>
                    <a:pt x="758952" y="70358"/>
                  </a:lnTo>
                  <a:lnTo>
                    <a:pt x="753423" y="42969"/>
                  </a:lnTo>
                  <a:lnTo>
                    <a:pt x="738346" y="20605"/>
                  </a:lnTo>
                  <a:lnTo>
                    <a:pt x="715982" y="5528"/>
                  </a:lnTo>
                  <a:lnTo>
                    <a:pt x="688594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018276" y="1426465"/>
              <a:ext cx="759460" cy="422275"/>
            </a:xfrm>
            <a:custGeom>
              <a:avLst/>
              <a:gdLst/>
              <a:ahLst/>
              <a:cxnLst/>
              <a:rect l="l" t="t" r="r" b="b"/>
              <a:pathLst>
                <a:path w="759459" h="422275">
                  <a:moveTo>
                    <a:pt x="0" y="70358"/>
                  </a:moveTo>
                  <a:lnTo>
                    <a:pt x="5528" y="42969"/>
                  </a:lnTo>
                  <a:lnTo>
                    <a:pt x="20605" y="20605"/>
                  </a:lnTo>
                  <a:lnTo>
                    <a:pt x="42969" y="5528"/>
                  </a:lnTo>
                  <a:lnTo>
                    <a:pt x="70358" y="0"/>
                  </a:lnTo>
                  <a:lnTo>
                    <a:pt x="688594" y="0"/>
                  </a:lnTo>
                  <a:lnTo>
                    <a:pt x="715982" y="5528"/>
                  </a:lnTo>
                  <a:lnTo>
                    <a:pt x="738346" y="20605"/>
                  </a:lnTo>
                  <a:lnTo>
                    <a:pt x="753423" y="42969"/>
                  </a:lnTo>
                  <a:lnTo>
                    <a:pt x="758952" y="70358"/>
                  </a:lnTo>
                  <a:lnTo>
                    <a:pt x="758952" y="351790"/>
                  </a:lnTo>
                  <a:lnTo>
                    <a:pt x="753423" y="379178"/>
                  </a:lnTo>
                  <a:lnTo>
                    <a:pt x="738346" y="401542"/>
                  </a:lnTo>
                  <a:lnTo>
                    <a:pt x="715982" y="416619"/>
                  </a:lnTo>
                  <a:lnTo>
                    <a:pt x="688594" y="422148"/>
                  </a:lnTo>
                  <a:lnTo>
                    <a:pt x="70358" y="422148"/>
                  </a:lnTo>
                  <a:lnTo>
                    <a:pt x="42969" y="416619"/>
                  </a:lnTo>
                  <a:lnTo>
                    <a:pt x="20605" y="401542"/>
                  </a:lnTo>
                  <a:lnTo>
                    <a:pt x="5528" y="379178"/>
                  </a:lnTo>
                  <a:lnTo>
                    <a:pt x="0" y="351790"/>
                  </a:lnTo>
                  <a:lnTo>
                    <a:pt x="0" y="70358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18276" y="2497837"/>
              <a:ext cx="759460" cy="424180"/>
            </a:xfrm>
            <a:custGeom>
              <a:avLst/>
              <a:gdLst/>
              <a:ahLst/>
              <a:cxnLst/>
              <a:rect l="l" t="t" r="r" b="b"/>
              <a:pathLst>
                <a:path w="759459" h="424180">
                  <a:moveTo>
                    <a:pt x="688340" y="0"/>
                  </a:moveTo>
                  <a:lnTo>
                    <a:pt x="70612" y="0"/>
                  </a:lnTo>
                  <a:lnTo>
                    <a:pt x="43125" y="5548"/>
                  </a:lnTo>
                  <a:lnTo>
                    <a:pt x="20680" y="20680"/>
                  </a:lnTo>
                  <a:lnTo>
                    <a:pt x="5548" y="43125"/>
                  </a:lnTo>
                  <a:lnTo>
                    <a:pt x="0" y="70612"/>
                  </a:lnTo>
                  <a:lnTo>
                    <a:pt x="0" y="353060"/>
                  </a:lnTo>
                  <a:lnTo>
                    <a:pt x="5548" y="380546"/>
                  </a:lnTo>
                  <a:lnTo>
                    <a:pt x="20680" y="402991"/>
                  </a:lnTo>
                  <a:lnTo>
                    <a:pt x="43125" y="418123"/>
                  </a:lnTo>
                  <a:lnTo>
                    <a:pt x="70612" y="423672"/>
                  </a:lnTo>
                  <a:lnTo>
                    <a:pt x="688340" y="423672"/>
                  </a:lnTo>
                  <a:lnTo>
                    <a:pt x="715826" y="418123"/>
                  </a:lnTo>
                  <a:lnTo>
                    <a:pt x="738271" y="402991"/>
                  </a:lnTo>
                  <a:lnTo>
                    <a:pt x="753403" y="380546"/>
                  </a:lnTo>
                  <a:lnTo>
                    <a:pt x="758952" y="353060"/>
                  </a:lnTo>
                  <a:lnTo>
                    <a:pt x="758952" y="70612"/>
                  </a:lnTo>
                  <a:lnTo>
                    <a:pt x="753403" y="43125"/>
                  </a:lnTo>
                  <a:lnTo>
                    <a:pt x="738271" y="20680"/>
                  </a:lnTo>
                  <a:lnTo>
                    <a:pt x="715826" y="5548"/>
                  </a:lnTo>
                  <a:lnTo>
                    <a:pt x="68834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018276" y="2497837"/>
              <a:ext cx="759460" cy="424180"/>
            </a:xfrm>
            <a:custGeom>
              <a:avLst/>
              <a:gdLst/>
              <a:ahLst/>
              <a:cxnLst/>
              <a:rect l="l" t="t" r="r" b="b"/>
              <a:pathLst>
                <a:path w="759459" h="424180">
                  <a:moveTo>
                    <a:pt x="0" y="70612"/>
                  </a:moveTo>
                  <a:lnTo>
                    <a:pt x="5548" y="43125"/>
                  </a:lnTo>
                  <a:lnTo>
                    <a:pt x="20680" y="20680"/>
                  </a:lnTo>
                  <a:lnTo>
                    <a:pt x="43125" y="5548"/>
                  </a:lnTo>
                  <a:lnTo>
                    <a:pt x="70612" y="0"/>
                  </a:lnTo>
                  <a:lnTo>
                    <a:pt x="688340" y="0"/>
                  </a:lnTo>
                  <a:lnTo>
                    <a:pt x="715826" y="5548"/>
                  </a:lnTo>
                  <a:lnTo>
                    <a:pt x="738271" y="20680"/>
                  </a:lnTo>
                  <a:lnTo>
                    <a:pt x="753403" y="43125"/>
                  </a:lnTo>
                  <a:lnTo>
                    <a:pt x="758952" y="70612"/>
                  </a:lnTo>
                  <a:lnTo>
                    <a:pt x="758952" y="353060"/>
                  </a:lnTo>
                  <a:lnTo>
                    <a:pt x="753403" y="380546"/>
                  </a:lnTo>
                  <a:lnTo>
                    <a:pt x="738271" y="402991"/>
                  </a:lnTo>
                  <a:lnTo>
                    <a:pt x="715826" y="418123"/>
                  </a:lnTo>
                  <a:lnTo>
                    <a:pt x="688340" y="423672"/>
                  </a:lnTo>
                  <a:lnTo>
                    <a:pt x="70612" y="423672"/>
                  </a:lnTo>
                  <a:lnTo>
                    <a:pt x="43125" y="418123"/>
                  </a:lnTo>
                  <a:lnTo>
                    <a:pt x="20680" y="402991"/>
                  </a:lnTo>
                  <a:lnTo>
                    <a:pt x="5548" y="380546"/>
                  </a:lnTo>
                  <a:lnTo>
                    <a:pt x="0" y="353060"/>
                  </a:lnTo>
                  <a:lnTo>
                    <a:pt x="0" y="70612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233029" y="2600912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Microsoft JhengHei"/>
                <a:cs typeface="Microsoft JhengHei"/>
              </a:rPr>
              <a:t>⹬</a:t>
            </a:r>
            <a:r>
              <a:rPr dirty="0" sz="1200" spc="-50" b="1">
                <a:latin typeface="Microsoft JhengHei"/>
                <a:cs typeface="Microsoft JhengHei"/>
              </a:rPr>
              <a:t>好</a:t>
            </a:r>
            <a:endParaRPr sz="1200">
              <a:latin typeface="Microsoft JhengHei"/>
              <a:cs typeface="Microsoft JhengHe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233606" y="1595150"/>
            <a:ext cx="3659504" cy="1977389"/>
            <a:chOff x="5233606" y="1595150"/>
            <a:chExt cx="3659504" cy="1977389"/>
          </a:xfrm>
        </p:grpSpPr>
        <p:sp>
          <p:nvSpPr>
            <p:cNvPr id="13" name="object 13" descr=""/>
            <p:cNvSpPr/>
            <p:nvPr/>
          </p:nvSpPr>
          <p:spPr>
            <a:xfrm>
              <a:off x="5247894" y="1634490"/>
              <a:ext cx="699770" cy="3810"/>
            </a:xfrm>
            <a:custGeom>
              <a:avLst/>
              <a:gdLst/>
              <a:ahLst/>
              <a:cxnLst/>
              <a:rect l="l" t="t" r="r" b="b"/>
              <a:pathLst>
                <a:path w="699770" h="3810">
                  <a:moveTo>
                    <a:pt x="0" y="0"/>
                  </a:moveTo>
                  <a:lnTo>
                    <a:pt x="699325" y="3594"/>
                  </a:lnTo>
                </a:path>
              </a:pathLst>
            </a:custGeom>
            <a:ln w="28574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932711" y="1595150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444" y="0"/>
                  </a:moveTo>
                  <a:lnTo>
                    <a:pt x="0" y="85725"/>
                  </a:lnTo>
                  <a:lnTo>
                    <a:pt x="85940" y="43307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398513" y="1849374"/>
              <a:ext cx="0" cy="577850"/>
            </a:xfrm>
            <a:custGeom>
              <a:avLst/>
              <a:gdLst/>
              <a:ahLst/>
              <a:cxnLst/>
              <a:rect l="l" t="t" r="r" b="b"/>
              <a:pathLst>
                <a:path w="0" h="577850">
                  <a:moveTo>
                    <a:pt x="0" y="0"/>
                  </a:moveTo>
                  <a:lnTo>
                    <a:pt x="0" y="577761"/>
                  </a:lnTo>
                </a:path>
              </a:pathLst>
            </a:custGeom>
            <a:ln w="28575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55656" y="241284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247894" y="2710433"/>
              <a:ext cx="699770" cy="0"/>
            </a:xfrm>
            <a:custGeom>
              <a:avLst/>
              <a:gdLst/>
              <a:ahLst/>
              <a:cxnLst/>
              <a:rect l="l" t="t" r="r" b="b"/>
              <a:pathLst>
                <a:path w="699770" h="0">
                  <a:moveTo>
                    <a:pt x="0" y="0"/>
                  </a:moveTo>
                  <a:lnTo>
                    <a:pt x="699325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932934" y="26675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777990" y="2710433"/>
              <a:ext cx="699770" cy="0"/>
            </a:xfrm>
            <a:custGeom>
              <a:avLst/>
              <a:gdLst/>
              <a:ahLst/>
              <a:cxnLst/>
              <a:rect l="l" t="t" r="r" b="b"/>
              <a:pathLst>
                <a:path w="699770" h="0">
                  <a:moveTo>
                    <a:pt x="0" y="0"/>
                  </a:moveTo>
                  <a:lnTo>
                    <a:pt x="699325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463030" y="266756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3360" y="2788919"/>
              <a:ext cx="1059179" cy="783336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4544378" y="1975160"/>
            <a:ext cx="12096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275" b="1">
                <a:latin typeface="Microsoft JhengHei"/>
                <a:cs typeface="Microsoft JhengHei"/>
              </a:rPr>
              <a:t>壑䲲:</a:t>
            </a:r>
            <a:r>
              <a:rPr dirty="0" sz="1050" spc="125" b="1">
                <a:latin typeface="Microsoft JhengHei"/>
                <a:cs typeface="Microsoft JhengHei"/>
              </a:rPr>
              <a:t>7</a:t>
            </a:r>
            <a:r>
              <a:rPr dirty="0" sz="1050" spc="114" b="1">
                <a:latin typeface="Microsoft JhengHei"/>
                <a:cs typeface="Microsoft JhengHei"/>
              </a:rPr>
              <a:t>悍 </a:t>
            </a:r>
            <a:r>
              <a:rPr dirty="0" sz="1050" b="1">
                <a:latin typeface="Microsoft JhengHei"/>
                <a:cs typeface="Microsoft JhengHei"/>
              </a:rPr>
              <a:t>2D</a:t>
            </a:r>
            <a:r>
              <a:rPr dirty="0" sz="1050" spc="-20" b="1">
                <a:latin typeface="Microsoft JhengHei"/>
                <a:cs typeface="Microsoft JhengHei"/>
              </a:rPr>
              <a:t> 宅㑗</a:t>
            </a:r>
            <a:endParaRPr sz="1050">
              <a:latin typeface="Microsoft JhengHei"/>
              <a:cs typeface="Microsoft JhengHe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608484" y="3065893"/>
            <a:ext cx="90995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235" b="1">
                <a:solidFill>
                  <a:srgbClr val="FF0000"/>
                </a:solidFill>
                <a:latin typeface="Microsoft JhengHei"/>
                <a:cs typeface="Microsoft JhengHei"/>
              </a:rPr>
              <a:t>㳪夤:</a:t>
            </a:r>
            <a:r>
              <a:rPr dirty="0" sz="1050" b="1">
                <a:solidFill>
                  <a:srgbClr val="FF0000"/>
                </a:solidFill>
                <a:latin typeface="Microsoft JhengHei"/>
                <a:cs typeface="Microsoft JhengHei"/>
              </a:rPr>
              <a:t>2D</a:t>
            </a:r>
            <a:r>
              <a:rPr dirty="0" sz="1050" spc="6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1050" spc="160" b="1">
                <a:solidFill>
                  <a:srgbClr val="FF0000"/>
                </a:solidFill>
                <a:latin typeface="Microsoft JhengHei"/>
                <a:cs typeface="Microsoft JhengHei"/>
              </a:rPr>
              <a:t>7</a:t>
            </a:r>
            <a:r>
              <a:rPr dirty="0" sz="1050" spc="220" b="1">
                <a:solidFill>
                  <a:srgbClr val="FF0000"/>
                </a:solidFill>
                <a:latin typeface="Microsoft JhengHei"/>
                <a:cs typeface="Microsoft JhengHei"/>
              </a:rPr>
              <a:t>榒</a:t>
            </a:r>
            <a:endParaRPr sz="1050">
              <a:latin typeface="Microsoft JhengHei"/>
              <a:cs typeface="Microsoft JhengHe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441734" y="1811319"/>
            <a:ext cx="65786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solidFill>
                  <a:srgbClr val="00B0F0"/>
                </a:solidFill>
                <a:latin typeface="Arial MT"/>
                <a:cs typeface="Arial MT"/>
              </a:rPr>
              <a:t>Pretrain Network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060285" y="2902799"/>
            <a:ext cx="95758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solidFill>
                  <a:srgbClr val="00B0F0"/>
                </a:solidFill>
                <a:latin typeface="Arial MT"/>
                <a:cs typeface="Arial MT"/>
              </a:rPr>
              <a:t>Transformer Network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763702" y="1321308"/>
            <a:ext cx="1739264" cy="692150"/>
            <a:chOff x="6763702" y="1321308"/>
            <a:chExt cx="1739264" cy="692150"/>
          </a:xfrm>
        </p:grpSpPr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500" y="1321308"/>
              <a:ext cx="691895" cy="69189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6777990" y="1646681"/>
              <a:ext cx="962025" cy="0"/>
            </a:xfrm>
            <a:custGeom>
              <a:avLst/>
              <a:gdLst/>
              <a:ahLst/>
              <a:cxnLst/>
              <a:rect l="l" t="t" r="r" b="b"/>
              <a:pathLst>
                <a:path w="962025" h="0">
                  <a:moveTo>
                    <a:pt x="0" y="0"/>
                  </a:moveTo>
                  <a:lnTo>
                    <a:pt x="961999" y="0"/>
                  </a:lnTo>
                </a:path>
              </a:pathLst>
            </a:custGeom>
            <a:ln w="28575">
              <a:solidFill>
                <a:srgbClr val="5B9BD5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725707" y="1603816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156829" y="1115650"/>
            <a:ext cx="482600" cy="62166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965"/>
              </a:spcBef>
            </a:pPr>
            <a:r>
              <a:rPr dirty="0" sz="1350" spc="-25">
                <a:solidFill>
                  <a:srgbClr val="00B0F0"/>
                </a:solidFill>
                <a:latin typeface="Arial MT"/>
                <a:cs typeface="Arial MT"/>
              </a:rPr>
              <a:t>GAN</a:t>
            </a:r>
            <a:endParaRPr sz="1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200" spc="-20" b="1">
                <a:latin typeface="Microsoft JhengHei"/>
                <a:cs typeface="Microsoft JhengHei"/>
              </a:rPr>
              <a:t>曎壑䲲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839295" y="3616537"/>
            <a:ext cx="11779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235" b="1">
                <a:solidFill>
                  <a:srgbClr val="FF0000"/>
                </a:solidFill>
                <a:latin typeface="Microsoft JhengHei"/>
                <a:cs typeface="Microsoft JhengHei"/>
              </a:rPr>
              <a:t>曎㳪:</a:t>
            </a:r>
            <a:r>
              <a:rPr dirty="0" sz="1050" b="1">
                <a:solidFill>
                  <a:srgbClr val="FF0000"/>
                </a:solidFill>
                <a:latin typeface="Microsoft JhengHei"/>
                <a:cs typeface="Microsoft JhengHei"/>
              </a:rPr>
              <a:t>3D</a:t>
            </a:r>
            <a:r>
              <a:rPr dirty="0" sz="1050" spc="6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1050" spc="65" b="1">
                <a:solidFill>
                  <a:srgbClr val="FF0000"/>
                </a:solidFill>
                <a:latin typeface="Microsoft JhengHei"/>
                <a:cs typeface="Microsoft JhengHei"/>
              </a:rPr>
              <a:t>7</a:t>
            </a:r>
            <a:r>
              <a:rPr dirty="0" sz="1050" spc="95" b="1">
                <a:solidFill>
                  <a:srgbClr val="FF0000"/>
                </a:solidFill>
                <a:latin typeface="Microsoft JhengHei"/>
                <a:cs typeface="Microsoft JhengHei"/>
              </a:rPr>
              <a:t>榒撚䩾</a:t>
            </a:r>
            <a:endParaRPr sz="1050">
              <a:latin typeface="Microsoft JhengHei"/>
              <a:cs typeface="Microsoft JhengHe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834121" y="2222754"/>
            <a:ext cx="1167765" cy="338455"/>
          </a:xfrm>
          <a:prstGeom prst="rect">
            <a:avLst/>
          </a:prstGeom>
          <a:ln w="28575">
            <a:solidFill>
              <a:srgbClr val="223F59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245"/>
              </a:spcBef>
            </a:pPr>
            <a:r>
              <a:rPr dirty="0" sz="900" b="1">
                <a:latin typeface="Microsoft JhengHei"/>
                <a:cs typeface="Microsoft JhengHei"/>
              </a:rPr>
              <a:t>Ground</a:t>
            </a:r>
            <a:r>
              <a:rPr dirty="0" sz="900" spc="-15" b="1">
                <a:latin typeface="Microsoft JhengHei"/>
                <a:cs typeface="Microsoft JhengHei"/>
              </a:rPr>
              <a:t> </a:t>
            </a:r>
            <a:r>
              <a:rPr dirty="0" sz="900" b="1">
                <a:latin typeface="Microsoft JhengHei"/>
                <a:cs typeface="Microsoft JhengHei"/>
              </a:rPr>
              <a:t>Truth:</a:t>
            </a:r>
            <a:r>
              <a:rPr dirty="0" sz="900" spc="-30" b="1">
                <a:latin typeface="Microsoft JhengHei"/>
                <a:cs typeface="Microsoft JhengHei"/>
              </a:rPr>
              <a:t> </a:t>
            </a:r>
            <a:r>
              <a:rPr dirty="0" sz="900" spc="-25" b="1">
                <a:latin typeface="Microsoft JhengHei"/>
                <a:cs typeface="Microsoft JhengHei"/>
              </a:rPr>
              <a:t>3D</a:t>
            </a:r>
            <a:endParaRPr sz="900">
              <a:latin typeface="Microsoft JhengHei"/>
              <a:cs typeface="Microsoft JhengHei"/>
            </a:endParaRPr>
          </a:p>
          <a:p>
            <a:pPr marL="78740">
              <a:lnSpc>
                <a:spcPct val="100000"/>
              </a:lnSpc>
            </a:pPr>
            <a:r>
              <a:rPr dirty="0" sz="900" spc="55" b="1">
                <a:latin typeface="Microsoft JhengHei"/>
                <a:cs typeface="Microsoft JhengHei"/>
              </a:rPr>
              <a:t>7</a:t>
            </a:r>
            <a:r>
              <a:rPr dirty="0" sz="900" spc="170" b="1">
                <a:latin typeface="Microsoft JhengHei"/>
                <a:cs typeface="Microsoft JhengHei"/>
              </a:rPr>
              <a:t>榒撚䩾</a:t>
            </a:r>
            <a:r>
              <a:rPr dirty="0" sz="900" b="1">
                <a:latin typeface="Microsoft JhengHei"/>
                <a:cs typeface="Microsoft JhengHei"/>
              </a:rPr>
              <a:t>via</a:t>
            </a:r>
            <a:r>
              <a:rPr dirty="0" sz="900" spc="-5" b="1">
                <a:latin typeface="Microsoft JhengHei"/>
                <a:cs typeface="Microsoft JhengHei"/>
              </a:rPr>
              <a:t> </a:t>
            </a:r>
            <a:r>
              <a:rPr dirty="0" sz="900" spc="-20" b="1">
                <a:latin typeface="Microsoft JhengHei"/>
                <a:cs typeface="Microsoft JhengHei"/>
              </a:rPr>
              <a:t>Vicon</a:t>
            </a:r>
            <a:endParaRPr sz="900">
              <a:latin typeface="Microsoft JhengHei"/>
              <a:cs typeface="Microsoft JhengHe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647685" y="1051562"/>
            <a:ext cx="1547495" cy="2129155"/>
            <a:chOff x="6647685" y="1051562"/>
            <a:chExt cx="1547495" cy="2129155"/>
          </a:xfrm>
        </p:grpSpPr>
        <p:sp>
          <p:nvSpPr>
            <p:cNvPr id="34" name="object 34" descr=""/>
            <p:cNvSpPr/>
            <p:nvPr/>
          </p:nvSpPr>
          <p:spPr>
            <a:xfrm>
              <a:off x="7561326" y="2325865"/>
              <a:ext cx="280670" cy="845185"/>
            </a:xfrm>
            <a:custGeom>
              <a:avLst/>
              <a:gdLst/>
              <a:ahLst/>
              <a:cxnLst/>
              <a:rect l="l" t="t" r="r" b="b"/>
              <a:pathLst>
                <a:path w="280670" h="845185">
                  <a:moveTo>
                    <a:pt x="280416" y="844816"/>
                  </a:moveTo>
                  <a:lnTo>
                    <a:pt x="225841" y="842979"/>
                  </a:lnTo>
                  <a:lnTo>
                    <a:pt x="181275" y="837971"/>
                  </a:lnTo>
                  <a:lnTo>
                    <a:pt x="151226" y="830543"/>
                  </a:lnTo>
                  <a:lnTo>
                    <a:pt x="140208" y="821448"/>
                  </a:lnTo>
                  <a:lnTo>
                    <a:pt x="140208" y="444512"/>
                  </a:lnTo>
                  <a:lnTo>
                    <a:pt x="129189" y="435417"/>
                  </a:lnTo>
                  <a:lnTo>
                    <a:pt x="99140" y="427990"/>
                  </a:lnTo>
                  <a:lnTo>
                    <a:pt x="54574" y="422981"/>
                  </a:lnTo>
                  <a:lnTo>
                    <a:pt x="0" y="421144"/>
                  </a:lnTo>
                  <a:lnTo>
                    <a:pt x="54574" y="419307"/>
                  </a:lnTo>
                  <a:lnTo>
                    <a:pt x="99140" y="414299"/>
                  </a:lnTo>
                  <a:lnTo>
                    <a:pt x="129189" y="406871"/>
                  </a:lnTo>
                  <a:lnTo>
                    <a:pt x="140208" y="397776"/>
                  </a:lnTo>
                  <a:lnTo>
                    <a:pt x="140208" y="20840"/>
                  </a:lnTo>
                  <a:lnTo>
                    <a:pt x="145795" y="14291"/>
                  </a:lnTo>
                  <a:lnTo>
                    <a:pt x="161502" y="8458"/>
                  </a:lnTo>
                  <a:lnTo>
                    <a:pt x="185749" y="3606"/>
                  </a:lnTo>
                  <a:lnTo>
                    <a:pt x="216954" y="0"/>
                  </a:lnTo>
                </a:path>
              </a:pathLst>
            </a:custGeom>
            <a:ln w="1905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764090" y="2288293"/>
              <a:ext cx="78105" cy="76200"/>
            </a:xfrm>
            <a:custGeom>
              <a:avLst/>
              <a:gdLst/>
              <a:ahLst/>
              <a:cxnLst/>
              <a:rect l="l" t="t" r="r" b="b"/>
              <a:pathLst>
                <a:path w="78104" h="76200">
                  <a:moveTo>
                    <a:pt x="0" y="0"/>
                  </a:moveTo>
                  <a:lnTo>
                    <a:pt x="3022" y="76136"/>
                  </a:lnTo>
                  <a:lnTo>
                    <a:pt x="77647" y="35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8156448" y="1134865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w="0" h="157480">
                  <a:moveTo>
                    <a:pt x="0" y="15702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118352" y="107137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711194" y="1089660"/>
              <a:ext cx="1412875" cy="0"/>
            </a:xfrm>
            <a:custGeom>
              <a:avLst/>
              <a:gdLst/>
              <a:ahLst/>
              <a:cxnLst/>
              <a:rect l="l" t="t" r="r" b="b"/>
              <a:pathLst>
                <a:path w="1412875" h="0">
                  <a:moveTo>
                    <a:pt x="141249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647685" y="105156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94614" y="-82609"/>
            <a:ext cx="7503159" cy="693420"/>
          </a:xfrm>
          <a:prstGeom prst="rect"/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 spc="-10" b="1">
                <a:latin typeface="Calibri"/>
                <a:cs typeface="Calibri"/>
              </a:rPr>
              <a:t>6.1.1-</a:t>
            </a:r>
            <a:r>
              <a:rPr dirty="0" sz="2400" b="1">
                <a:latin typeface="Calibri"/>
                <a:cs typeface="Calibri"/>
              </a:rPr>
              <a:t>2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u="heavy" sz="24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GPT</a:t>
            </a:r>
            <a:r>
              <a:rPr dirty="0" sz="2400" spc="-4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–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3D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Skeleton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Perdition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from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2D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Video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  <a:p>
            <a:pPr marL="751840">
              <a:lnSpc>
                <a:spcPct val="100000"/>
              </a:lnSpc>
              <a:spcBef>
                <a:spcPts val="280"/>
              </a:spcBef>
            </a:pPr>
            <a:r>
              <a:rPr dirty="0" sz="1350" spc="-20"/>
              <a:t>GPT:</a:t>
            </a:r>
            <a:r>
              <a:rPr dirty="0" sz="1350" spc="-25"/>
              <a:t> </a:t>
            </a:r>
            <a:r>
              <a:rPr dirty="0" sz="1350" spc="-10"/>
              <a:t>Generative</a:t>
            </a:r>
            <a:r>
              <a:rPr dirty="0" sz="1350" spc="-15"/>
              <a:t> </a:t>
            </a:r>
            <a:r>
              <a:rPr dirty="0" sz="1350" spc="-20"/>
              <a:t>Pre-Trained</a:t>
            </a:r>
            <a:r>
              <a:rPr dirty="0" sz="1350" spc="-15"/>
              <a:t> </a:t>
            </a:r>
            <a:r>
              <a:rPr dirty="0" sz="1350" spc="-10"/>
              <a:t>Transformer</a:t>
            </a:r>
            <a:endParaRPr sz="1350"/>
          </a:p>
        </p:txBody>
      </p:sp>
      <p:sp>
        <p:nvSpPr>
          <p:cNvPr id="41" name="object 41" descr=""/>
          <p:cNvSpPr txBox="1"/>
          <p:nvPr/>
        </p:nvSpPr>
        <p:spPr>
          <a:xfrm>
            <a:off x="5288681" y="1385862"/>
            <a:ext cx="66802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Arial MT"/>
                <a:cs typeface="Arial MT"/>
              </a:rPr>
              <a:t>Encoder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280587" y="2457881"/>
            <a:ext cx="66802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Arial MT"/>
                <a:cs typeface="Arial MT"/>
              </a:rPr>
              <a:t>Encoder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918495" y="1405493"/>
            <a:ext cx="67691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latin typeface="Arial MT"/>
                <a:cs typeface="Arial MT"/>
              </a:rPr>
              <a:t>Decoder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4907283" y="1051557"/>
            <a:ext cx="1190625" cy="220979"/>
            <a:chOff x="4907283" y="1051557"/>
            <a:chExt cx="1190625" cy="220979"/>
          </a:xfrm>
        </p:grpSpPr>
        <p:sp>
          <p:nvSpPr>
            <p:cNvPr id="45" name="object 45" descr=""/>
            <p:cNvSpPr/>
            <p:nvPr/>
          </p:nvSpPr>
          <p:spPr>
            <a:xfrm>
              <a:off x="4945379" y="1153159"/>
              <a:ext cx="0" cy="119380"/>
            </a:xfrm>
            <a:custGeom>
              <a:avLst/>
              <a:gdLst/>
              <a:ahLst/>
              <a:cxnLst/>
              <a:rect l="l" t="t" r="r" b="b"/>
              <a:pathLst>
                <a:path w="0" h="119380">
                  <a:moveTo>
                    <a:pt x="0" y="1190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907283" y="10896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945379" y="1089659"/>
              <a:ext cx="1089025" cy="0"/>
            </a:xfrm>
            <a:custGeom>
              <a:avLst/>
              <a:gdLst/>
              <a:ahLst/>
              <a:cxnLst/>
              <a:rect l="l" t="t" r="r" b="b"/>
              <a:pathLst>
                <a:path w="1089025" h="0">
                  <a:moveTo>
                    <a:pt x="0" y="0"/>
                  </a:moveTo>
                  <a:lnTo>
                    <a:pt x="108850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021181" y="105155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6096000" y="958596"/>
            <a:ext cx="568960" cy="254635"/>
          </a:xfrm>
          <a:prstGeom prst="rect">
            <a:avLst/>
          </a:prstGeom>
          <a:ln w="9525">
            <a:solidFill>
              <a:srgbClr val="5B9BD5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167640">
              <a:lnSpc>
                <a:spcPct val="100000"/>
              </a:lnSpc>
              <a:spcBef>
                <a:spcPts val="290"/>
              </a:spcBef>
            </a:pPr>
            <a:r>
              <a:rPr dirty="0" sz="1050" spc="-20">
                <a:latin typeface="Calibri"/>
                <a:cs typeface="Calibri"/>
              </a:rPr>
              <a:t>Loss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29" y="765048"/>
            <a:ext cx="8935987" cy="57271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6.1.1-</a:t>
            </a:r>
            <a:r>
              <a:rPr dirty="0" sz="2400" b="1">
                <a:latin typeface="Calibri"/>
                <a:cs typeface="Calibri"/>
              </a:rPr>
              <a:t>2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u="heavy" sz="24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GPT</a:t>
            </a:r>
            <a:r>
              <a:rPr dirty="0" sz="2400" spc="-4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–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3D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Skeleton</a:t>
            </a:r>
            <a:r>
              <a:rPr dirty="0" sz="2400" spc="-7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Perdition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from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2D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Video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693420"/>
            <a:ext cx="8641067" cy="60472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69" y="6365"/>
            <a:ext cx="13589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6.1.2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170" b="1">
                <a:latin typeface="Times New Roman"/>
                <a:cs typeface="Times New Roman"/>
              </a:rPr>
              <a:t>׫Ћ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36" y="723166"/>
            <a:ext cx="9051066" cy="44050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" y="58522"/>
            <a:ext cx="24257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dirty="0" sz="2100" spc="145" b="1">
                <a:latin typeface="Times New Roman"/>
                <a:cs typeface="Times New Roman"/>
              </a:rPr>
              <a:t>6.2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90" b="1">
                <a:latin typeface="Times New Roman"/>
                <a:cs typeface="Times New Roman"/>
              </a:rPr>
              <a:t>Ѻᔐޣ୏բϩ݋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0708" y="609600"/>
            <a:ext cx="7847330" cy="6190615"/>
            <a:chOff x="330708" y="609600"/>
            <a:chExt cx="7847330" cy="61906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668" y="609600"/>
              <a:ext cx="7405116" cy="619048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9758" y="6061709"/>
              <a:ext cx="465455" cy="453390"/>
            </a:xfrm>
            <a:custGeom>
              <a:avLst/>
              <a:gdLst/>
              <a:ahLst/>
              <a:cxnLst/>
              <a:rect l="l" t="t" r="r" b="b"/>
              <a:pathLst>
                <a:path w="465455" h="453390">
                  <a:moveTo>
                    <a:pt x="0" y="0"/>
                  </a:moveTo>
                  <a:lnTo>
                    <a:pt x="465175" y="45321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1408" y="6460694"/>
              <a:ext cx="121920" cy="121285"/>
            </a:xfrm>
            <a:custGeom>
              <a:avLst/>
              <a:gdLst/>
              <a:ahLst/>
              <a:cxnLst/>
              <a:rect l="l" t="t" r="r" b="b"/>
              <a:pathLst>
                <a:path w="121919" h="121284">
                  <a:moveTo>
                    <a:pt x="79768" y="0"/>
                  </a:moveTo>
                  <a:lnTo>
                    <a:pt x="0" y="81864"/>
                  </a:lnTo>
                  <a:lnTo>
                    <a:pt x="121754" y="120700"/>
                  </a:lnTo>
                  <a:lnTo>
                    <a:pt x="797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35940" y="6432851"/>
            <a:ext cx="95758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>
                <a:latin typeface="Times New Roman"/>
                <a:cs typeface="Times New Roman"/>
              </a:rPr>
              <a:t>CSIE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NCKU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10209" y="6432851"/>
            <a:ext cx="2026285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00"/>
              </a:lnSpc>
            </a:pPr>
            <a:r>
              <a:rPr dirty="0" sz="1400">
                <a:latin typeface="Times New Roman"/>
                <a:cs typeface="Times New Roman"/>
              </a:rPr>
              <a:t>Jenn-Jier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James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Lien</a:t>
            </a:r>
            <a:endParaRPr sz="1400">
              <a:latin typeface="Times New Roman"/>
              <a:cs typeface="Times New Roman"/>
            </a:endParaRPr>
          </a:p>
          <a:p>
            <a:pPr marL="1068705">
              <a:lnSpc>
                <a:spcPts val="1689"/>
              </a:lnSpc>
            </a:pP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NCKU,</a:t>
            </a:r>
            <a:r>
              <a:rPr dirty="0" sz="1600" spc="-25">
                <a:latin typeface="Calibri"/>
                <a:cs typeface="Calibri"/>
              </a:rPr>
              <a:t> TW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 spc="-25">
                <a:latin typeface="Times New Roman"/>
                <a:cs typeface="Times New Roman"/>
              </a:rPr>
              <a:t>10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296" y="45283"/>
            <a:ext cx="64262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6.2.1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195" b="1">
                <a:latin typeface="Times New Roman"/>
                <a:cs typeface="Times New Roman"/>
              </a:rPr>
              <a:t>Ѻᔐޣච෇୏բϩ݋–ౚ෇ଓᙫ:Ѡᒳ෇ౚФැ</a:t>
            </a:r>
            <a:endParaRPr sz="21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1" y="620268"/>
            <a:ext cx="8723376" cy="490575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04" y="693432"/>
            <a:ext cx="8831567" cy="49682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" y="60575"/>
            <a:ext cx="32258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6.2.1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29" b="1">
                <a:latin typeface="Times New Roman"/>
                <a:cs typeface="Times New Roman"/>
              </a:rPr>
              <a:t>Ѻᔐޣච෇୏բϩ݋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" y="89907"/>
            <a:ext cx="32258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6.2.1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29" b="1">
                <a:latin typeface="Times New Roman"/>
                <a:cs typeface="Times New Roman"/>
              </a:rPr>
              <a:t>Ѻᔐޣච෇୏բϩ݋</a:t>
            </a:r>
            <a:endParaRPr sz="21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16" y="693419"/>
            <a:ext cx="8837663" cy="4969751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23" y="836675"/>
            <a:ext cx="8756891" cy="54010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" y="89907"/>
            <a:ext cx="26924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</a:tabLst>
            </a:pPr>
            <a:r>
              <a:rPr dirty="0" sz="2100" spc="195" b="1">
                <a:latin typeface="Times New Roman"/>
                <a:cs typeface="Times New Roman"/>
              </a:rPr>
              <a:t>6.2.1</a:t>
            </a:r>
            <a:r>
              <a:rPr dirty="0" sz="2100" b="1">
                <a:latin typeface="Times New Roman"/>
                <a:cs typeface="Times New Roman"/>
              </a:rPr>
              <a:t>	</a:t>
            </a:r>
            <a:r>
              <a:rPr dirty="0" sz="2100" spc="290" b="1">
                <a:latin typeface="Times New Roman"/>
                <a:cs typeface="Times New Roman"/>
              </a:rPr>
              <a:t>Ѻᔐޣ୏բϩ݋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470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dirty="0" spc="-25"/>
              <a:t>76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70" y="0"/>
            <a:ext cx="906842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7.1</a:t>
            </a:r>
            <a:r>
              <a:rPr dirty="0" spc="-15"/>
              <a:t> </a:t>
            </a:r>
            <a:r>
              <a:rPr dirty="0"/>
              <a:t>ISP:</a:t>
            </a:r>
            <a:r>
              <a:rPr dirty="0" spc="-25"/>
              <a:t> </a:t>
            </a:r>
            <a:r>
              <a:rPr dirty="0" spc="-10"/>
              <a:t>Panorama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39551" y="548678"/>
            <a:ext cx="8324850" cy="6244590"/>
            <a:chOff x="539551" y="548678"/>
            <a:chExt cx="8324850" cy="6244590"/>
          </a:xfrm>
        </p:grpSpPr>
        <p:sp>
          <p:nvSpPr>
            <p:cNvPr id="5" name="object 5" descr=""/>
            <p:cNvSpPr/>
            <p:nvPr/>
          </p:nvSpPr>
          <p:spPr>
            <a:xfrm>
              <a:off x="539551" y="548679"/>
              <a:ext cx="8324850" cy="6244590"/>
            </a:xfrm>
            <a:custGeom>
              <a:avLst/>
              <a:gdLst/>
              <a:ahLst/>
              <a:cxnLst/>
              <a:rect l="l" t="t" r="r" b="b"/>
              <a:pathLst>
                <a:path w="8324850" h="6244590">
                  <a:moveTo>
                    <a:pt x="0" y="6244182"/>
                  </a:moveTo>
                  <a:lnTo>
                    <a:pt x="8324844" y="6244182"/>
                  </a:lnTo>
                  <a:lnTo>
                    <a:pt x="8324844" y="0"/>
                  </a:lnTo>
                  <a:lnTo>
                    <a:pt x="0" y="0"/>
                  </a:lnTo>
                  <a:lnTo>
                    <a:pt x="0" y="624418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5901" y="555028"/>
              <a:ext cx="8312150" cy="6231890"/>
            </a:xfrm>
            <a:custGeom>
              <a:avLst/>
              <a:gdLst/>
              <a:ahLst/>
              <a:cxnLst/>
              <a:rect l="l" t="t" r="r" b="b"/>
              <a:pathLst>
                <a:path w="8312150" h="6231890">
                  <a:moveTo>
                    <a:pt x="0" y="6231483"/>
                  </a:moveTo>
                  <a:lnTo>
                    <a:pt x="8312150" y="6231483"/>
                  </a:lnTo>
                  <a:lnTo>
                    <a:pt x="8312150" y="0"/>
                  </a:lnTo>
                  <a:lnTo>
                    <a:pt x="0" y="0"/>
                  </a:lnTo>
                  <a:lnTo>
                    <a:pt x="0" y="623148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26" y="6443599"/>
              <a:ext cx="247649" cy="24766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44326" y="6443599"/>
              <a:ext cx="247650" cy="248285"/>
            </a:xfrm>
            <a:custGeom>
              <a:avLst/>
              <a:gdLst/>
              <a:ahLst/>
              <a:cxnLst/>
              <a:rect l="l" t="t" r="r" b="b"/>
              <a:pathLst>
                <a:path w="247650" h="248284">
                  <a:moveTo>
                    <a:pt x="47625" y="247662"/>
                  </a:moveTo>
                  <a:lnTo>
                    <a:pt x="29089" y="243914"/>
                  </a:lnTo>
                  <a:lnTo>
                    <a:pt x="13954" y="233708"/>
                  </a:lnTo>
                  <a:lnTo>
                    <a:pt x="3748" y="218573"/>
                  </a:lnTo>
                  <a:lnTo>
                    <a:pt x="0" y="200037"/>
                  </a:lnTo>
                  <a:lnTo>
                    <a:pt x="0" y="47625"/>
                  </a:lnTo>
                  <a:lnTo>
                    <a:pt x="3748" y="29089"/>
                  </a:lnTo>
                  <a:lnTo>
                    <a:pt x="13954" y="13954"/>
                  </a:lnTo>
                  <a:lnTo>
                    <a:pt x="29089" y="3748"/>
                  </a:lnTo>
                  <a:lnTo>
                    <a:pt x="47625" y="0"/>
                  </a:lnTo>
                  <a:lnTo>
                    <a:pt x="200025" y="0"/>
                  </a:lnTo>
                  <a:lnTo>
                    <a:pt x="218560" y="3748"/>
                  </a:lnTo>
                  <a:lnTo>
                    <a:pt x="233695" y="13954"/>
                  </a:lnTo>
                  <a:lnTo>
                    <a:pt x="243901" y="29089"/>
                  </a:lnTo>
                  <a:lnTo>
                    <a:pt x="247650" y="47625"/>
                  </a:lnTo>
                  <a:lnTo>
                    <a:pt x="247650" y="200037"/>
                  </a:lnTo>
                  <a:lnTo>
                    <a:pt x="243901" y="218573"/>
                  </a:lnTo>
                  <a:lnTo>
                    <a:pt x="233695" y="233708"/>
                  </a:lnTo>
                  <a:lnTo>
                    <a:pt x="218560" y="243914"/>
                  </a:lnTo>
                  <a:lnTo>
                    <a:pt x="200025" y="247662"/>
                  </a:lnTo>
                  <a:lnTo>
                    <a:pt x="47625" y="2476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963" y="6464250"/>
              <a:ext cx="206374" cy="2063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425688" y="6637153"/>
            <a:ext cx="18097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latin typeface="Calibri"/>
                <a:cs typeface="Calibri"/>
              </a:rPr>
              <a:t>84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743712"/>
            <a:ext cx="8153400" cy="611428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35940" y="6432851"/>
            <a:ext cx="957580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>
                <a:latin typeface="Times New Roman"/>
                <a:cs typeface="Times New Roman"/>
              </a:rPr>
              <a:t>CSIE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NCKU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10209" y="6432851"/>
            <a:ext cx="2026285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00"/>
              </a:lnSpc>
            </a:pPr>
            <a:r>
              <a:rPr dirty="0" sz="1400">
                <a:latin typeface="Times New Roman"/>
                <a:cs typeface="Times New Roman"/>
              </a:rPr>
              <a:t>Jenn-Jier</a:t>
            </a:r>
            <a:r>
              <a:rPr dirty="0" sz="1400" spc="-6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James</a:t>
            </a:r>
            <a:r>
              <a:rPr dirty="0" sz="1400" spc="5">
                <a:latin typeface="Times New Roman"/>
                <a:cs typeface="Times New Roman"/>
              </a:rPr>
              <a:t> </a:t>
            </a:r>
            <a:r>
              <a:rPr dirty="0" sz="1400" spc="-20">
                <a:latin typeface="Times New Roman"/>
                <a:cs typeface="Times New Roman"/>
              </a:rPr>
              <a:t>Lien</a:t>
            </a:r>
            <a:endParaRPr sz="1400">
              <a:latin typeface="Times New Roman"/>
              <a:cs typeface="Times New Roman"/>
            </a:endParaRPr>
          </a:p>
          <a:p>
            <a:pPr marL="1068705">
              <a:lnSpc>
                <a:spcPts val="1689"/>
              </a:lnSpc>
            </a:pP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NCKU,</a:t>
            </a:r>
            <a:r>
              <a:rPr dirty="0" sz="1600" spc="-25">
                <a:latin typeface="Calibri"/>
                <a:cs typeface="Calibri"/>
              </a:rPr>
              <a:t> TW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 sz="1400" spc="-25">
                <a:latin typeface="Times New Roman"/>
                <a:cs typeface="Times New Roman"/>
              </a:rPr>
              <a:t>10</a:t>
            </a:fld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Jean</dc:creator>
  <dc:title>PowerPoint 簡報</dc:title>
  <dcterms:created xsi:type="dcterms:W3CDTF">2025-09-09T03:27:23Z</dcterms:created>
  <dcterms:modified xsi:type="dcterms:W3CDTF">2025-09-09T03:27:23Z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2025-09-09T00:00:00Z</vt:filetime>
  </property>
  <property fmtid="{D5CDD505-2E9C-101B-9397-08002B2CF9AE}" pid="3" name="Creator">
    <vt:lpwstr>Acrobat PDFMaker 20 for PowerPoint</vt:lpwstr>
  </property>
  <property fmtid="{D5CDD505-2E9C-101B-9397-08002B2CF9AE}" pid="4" name="LastSaved">
    <vt:filetime>2025-09-09T00:00:00Z</vt:filetime>
  </property>
  <property fmtid="{D5CDD505-2E9C-101B-9397-08002B2CF9AE}" pid="5" name="Producer">
    <vt:lpwstr>Adobe PDF Library 20.6.66</vt:lpwstr>
  </property>
</Properties>
</file>